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9" r:id="rId4"/>
    <p:sldId id="260" r:id="rId5"/>
    <p:sldId id="261"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8" r:id="rId21"/>
    <p:sldId id="279" r:id="rId22"/>
    <p:sldId id="280" r:id="rId23"/>
    <p:sldId id="281" r:id="rId24"/>
    <p:sldId id="283" r:id="rId25"/>
    <p:sldId id="282" r:id="rId26"/>
    <p:sldId id="27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2F5597"/>
    <a:srgbClr val="FABC00"/>
    <a:srgbClr val="F8BB00"/>
    <a:srgbClr val="F9BB00"/>
    <a:srgbClr val="FFD966"/>
    <a:srgbClr val="FFC000"/>
    <a:srgbClr val="C16FBB"/>
    <a:srgbClr val="AF8195"/>
    <a:srgbClr val="C66A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97" autoAdjust="0"/>
    <p:restoredTop sz="93537" autoAdjust="0"/>
  </p:normalViewPr>
  <p:slideViewPr>
    <p:cSldViewPr snapToGrid="0">
      <p:cViewPr varScale="1">
        <p:scale>
          <a:sx n="92" d="100"/>
          <a:sy n="92" d="100"/>
        </p:scale>
        <p:origin x="-1308" y="-10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68C0CB9-E45D-41FC-B881-B82572FD7923}"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E64AA-C838-45EB-A061-FA00EB27118F}" type="slidenum">
              <a:rPr lang="en-US" smtClean="0"/>
              <a:t>‹#›</a:t>
            </a:fld>
            <a:endParaRPr lang="en-US"/>
          </a:p>
        </p:txBody>
      </p:sp>
    </p:spTree>
    <p:extLst>
      <p:ext uri="{BB962C8B-B14F-4D97-AF65-F5344CB8AC3E}">
        <p14:creationId xmlns:p14="http://schemas.microsoft.com/office/powerpoint/2010/main" val="3053475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8C0CB9-E45D-41FC-B881-B82572FD7923}"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E64AA-C838-45EB-A061-FA00EB27118F}" type="slidenum">
              <a:rPr lang="en-US" smtClean="0"/>
              <a:t>‹#›</a:t>
            </a:fld>
            <a:endParaRPr lang="en-US"/>
          </a:p>
        </p:txBody>
      </p:sp>
    </p:spTree>
    <p:extLst>
      <p:ext uri="{BB962C8B-B14F-4D97-AF65-F5344CB8AC3E}">
        <p14:creationId xmlns:p14="http://schemas.microsoft.com/office/powerpoint/2010/main" val="2498351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8C0CB9-E45D-41FC-B881-B82572FD7923}"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E64AA-C838-45EB-A061-FA00EB27118F}" type="slidenum">
              <a:rPr lang="en-US" smtClean="0"/>
              <a:t>‹#›</a:t>
            </a:fld>
            <a:endParaRPr lang="en-US"/>
          </a:p>
        </p:txBody>
      </p:sp>
    </p:spTree>
    <p:extLst>
      <p:ext uri="{BB962C8B-B14F-4D97-AF65-F5344CB8AC3E}">
        <p14:creationId xmlns:p14="http://schemas.microsoft.com/office/powerpoint/2010/main" val="3240050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8C0CB9-E45D-41FC-B881-B82572FD7923}"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E64AA-C838-45EB-A061-FA00EB27118F}" type="slidenum">
              <a:rPr lang="en-US" smtClean="0"/>
              <a:t>‹#›</a:t>
            </a:fld>
            <a:endParaRPr lang="en-US"/>
          </a:p>
        </p:txBody>
      </p:sp>
    </p:spTree>
    <p:extLst>
      <p:ext uri="{BB962C8B-B14F-4D97-AF65-F5344CB8AC3E}">
        <p14:creationId xmlns:p14="http://schemas.microsoft.com/office/powerpoint/2010/main" val="516811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8C0CB9-E45D-41FC-B881-B82572FD7923}"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E64AA-C838-45EB-A061-FA00EB27118F}" type="slidenum">
              <a:rPr lang="en-US" smtClean="0"/>
              <a:t>‹#›</a:t>
            </a:fld>
            <a:endParaRPr lang="en-US"/>
          </a:p>
        </p:txBody>
      </p:sp>
    </p:spTree>
    <p:extLst>
      <p:ext uri="{BB962C8B-B14F-4D97-AF65-F5344CB8AC3E}">
        <p14:creationId xmlns:p14="http://schemas.microsoft.com/office/powerpoint/2010/main" val="1447260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68C0CB9-E45D-41FC-B881-B82572FD7923}"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8E64AA-C838-45EB-A061-FA00EB27118F}" type="slidenum">
              <a:rPr lang="en-US" smtClean="0"/>
              <a:t>‹#›</a:t>
            </a:fld>
            <a:endParaRPr lang="en-US"/>
          </a:p>
        </p:txBody>
      </p:sp>
    </p:spTree>
    <p:extLst>
      <p:ext uri="{BB962C8B-B14F-4D97-AF65-F5344CB8AC3E}">
        <p14:creationId xmlns:p14="http://schemas.microsoft.com/office/powerpoint/2010/main" val="632364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68C0CB9-E45D-41FC-B881-B82572FD7923}" type="datetimeFigureOut">
              <a:rPr lang="en-US" smtClean="0"/>
              <a:t>1/31/2020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8E64AA-C838-45EB-A061-FA00EB27118F}" type="slidenum">
              <a:rPr lang="en-US" smtClean="0"/>
              <a:t>‹#›</a:t>
            </a:fld>
            <a:endParaRPr lang="en-US"/>
          </a:p>
        </p:txBody>
      </p:sp>
    </p:spTree>
    <p:extLst>
      <p:ext uri="{BB962C8B-B14F-4D97-AF65-F5344CB8AC3E}">
        <p14:creationId xmlns:p14="http://schemas.microsoft.com/office/powerpoint/2010/main" val="3913129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8C0CB9-E45D-41FC-B881-B82572FD7923}" type="datetimeFigureOut">
              <a:rPr lang="en-US" smtClean="0"/>
              <a:t>1/31/2020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8E64AA-C838-45EB-A061-FA00EB27118F}" type="slidenum">
              <a:rPr lang="en-US" smtClean="0"/>
              <a:t>‹#›</a:t>
            </a:fld>
            <a:endParaRPr lang="en-US"/>
          </a:p>
        </p:txBody>
      </p:sp>
    </p:spTree>
    <p:extLst>
      <p:ext uri="{BB962C8B-B14F-4D97-AF65-F5344CB8AC3E}">
        <p14:creationId xmlns:p14="http://schemas.microsoft.com/office/powerpoint/2010/main" val="1506183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8C0CB9-E45D-41FC-B881-B82572FD7923}" type="datetimeFigureOut">
              <a:rPr lang="en-US" smtClean="0"/>
              <a:t>1/31/2020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8E64AA-C838-45EB-A061-FA00EB27118F}" type="slidenum">
              <a:rPr lang="en-US" smtClean="0"/>
              <a:t>‹#›</a:t>
            </a:fld>
            <a:endParaRPr lang="en-US"/>
          </a:p>
        </p:txBody>
      </p:sp>
    </p:spTree>
    <p:extLst>
      <p:ext uri="{BB962C8B-B14F-4D97-AF65-F5344CB8AC3E}">
        <p14:creationId xmlns:p14="http://schemas.microsoft.com/office/powerpoint/2010/main" val="1073176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8C0CB9-E45D-41FC-B881-B82572FD7923}"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8E64AA-C838-45EB-A061-FA00EB27118F}" type="slidenum">
              <a:rPr lang="en-US" smtClean="0"/>
              <a:t>‹#›</a:t>
            </a:fld>
            <a:endParaRPr lang="en-US"/>
          </a:p>
        </p:txBody>
      </p:sp>
    </p:spTree>
    <p:extLst>
      <p:ext uri="{BB962C8B-B14F-4D97-AF65-F5344CB8AC3E}">
        <p14:creationId xmlns:p14="http://schemas.microsoft.com/office/powerpoint/2010/main" val="3915060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8C0CB9-E45D-41FC-B881-B82572FD7923}"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8E64AA-C838-45EB-A061-FA00EB27118F}" type="slidenum">
              <a:rPr lang="en-US" smtClean="0"/>
              <a:t>‹#›</a:t>
            </a:fld>
            <a:endParaRPr lang="en-US"/>
          </a:p>
        </p:txBody>
      </p:sp>
    </p:spTree>
    <p:extLst>
      <p:ext uri="{BB962C8B-B14F-4D97-AF65-F5344CB8AC3E}">
        <p14:creationId xmlns:p14="http://schemas.microsoft.com/office/powerpoint/2010/main" val="3534678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8C0CB9-E45D-41FC-B881-B82572FD7923}" type="datetimeFigureOut">
              <a:rPr lang="en-US" smtClean="0"/>
              <a:t>1/31/2020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8E64AA-C838-45EB-A061-FA00EB27118F}" type="slidenum">
              <a:rPr lang="en-US" smtClean="0"/>
              <a:t>‹#›</a:t>
            </a:fld>
            <a:endParaRPr lang="en-US"/>
          </a:p>
        </p:txBody>
      </p:sp>
    </p:spTree>
    <p:extLst>
      <p:ext uri="{BB962C8B-B14F-4D97-AF65-F5344CB8AC3E}">
        <p14:creationId xmlns:p14="http://schemas.microsoft.com/office/powerpoint/2010/main" val="28686839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1.jpe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22222" r="6626" b="4550"/>
          <a:stretch/>
        </p:blipFill>
        <p:spPr>
          <a:xfrm>
            <a:off x="3180" y="3574772"/>
            <a:ext cx="1858280" cy="1094021"/>
          </a:xfrm>
          <a:prstGeom prst="rect">
            <a:avLst/>
          </a:prstGeom>
        </p:spPr>
      </p:pic>
      <p:sp>
        <p:nvSpPr>
          <p:cNvPr id="11" name="Title 10"/>
          <p:cNvSpPr>
            <a:spLocks noGrp="1"/>
          </p:cNvSpPr>
          <p:nvPr>
            <p:ph type="ctrTitle"/>
          </p:nvPr>
        </p:nvSpPr>
        <p:spPr>
          <a:xfrm>
            <a:off x="1153886" y="857253"/>
            <a:ext cx="6858000" cy="478972"/>
          </a:xfrm>
        </p:spPr>
        <p:txBody>
          <a:bodyPr>
            <a:normAutofit fontScale="90000"/>
          </a:bodyPr>
          <a:lstStyle/>
          <a:p>
            <a:r>
              <a:rPr lang="en-US" sz="1875" b="1">
                <a:solidFill>
                  <a:srgbClr val="FF0000"/>
                </a:solidFill>
                <a:latin typeface="Times New Roman" panose="02020603050405020304" pitchFamily="18" charset="0"/>
                <a:cs typeface="Times New Roman" panose="02020603050405020304" pitchFamily="18" charset="0"/>
              </a:rPr>
              <a:t>CÔNG TY CỔ PHẦN BÓNG ĐÈN PHÍCH NƯỚC RẠNG ĐÔNG</a:t>
            </a:r>
          </a:p>
        </p:txBody>
      </p:sp>
      <p:sp>
        <p:nvSpPr>
          <p:cNvPr id="12" name="Subtitle 11"/>
          <p:cNvSpPr>
            <a:spLocks noGrp="1"/>
          </p:cNvSpPr>
          <p:nvPr>
            <p:ph type="subTitle" idx="1"/>
          </p:nvPr>
        </p:nvSpPr>
        <p:spPr>
          <a:xfrm>
            <a:off x="1128487" y="3873105"/>
            <a:ext cx="8030025" cy="892120"/>
          </a:xfrm>
        </p:spPr>
        <p:txBody>
          <a:bodyPr>
            <a:noAutofit/>
          </a:bodyPr>
          <a:lstStyle/>
          <a:p>
            <a:r>
              <a:rPr lang="en-US" sz="2400" b="1">
                <a:solidFill>
                  <a:schemeClr val="accent6"/>
                </a:solidFill>
                <a:latin typeface="Times New Roman" panose="02020603050405020304" pitchFamily="18" charset="0"/>
                <a:cs typeface="Times New Roman" panose="02020603050405020304" pitchFamily="18" charset="0"/>
              </a:rPr>
              <a:t>TÌM HIỂU VỀ TĨNH </a:t>
            </a:r>
            <a:r>
              <a:rPr lang="en-US" sz="2400" b="1" smtClean="0">
                <a:solidFill>
                  <a:schemeClr val="accent6"/>
                </a:solidFill>
                <a:latin typeface="Times New Roman" panose="02020603050405020304" pitchFamily="18" charset="0"/>
                <a:cs typeface="Times New Roman" panose="02020603050405020304" pitchFamily="18" charset="0"/>
              </a:rPr>
              <a:t>ĐIỆN, ESD, </a:t>
            </a:r>
            <a:r>
              <a:rPr lang="en-US" sz="2400" b="1">
                <a:solidFill>
                  <a:schemeClr val="accent6"/>
                </a:solidFill>
                <a:latin typeface="Times New Roman" panose="02020603050405020304" pitchFamily="18" charset="0"/>
                <a:cs typeface="Times New Roman" panose="02020603050405020304" pitchFamily="18" charset="0"/>
              </a:rPr>
              <a:t>PHƯƠNG PHÁP PHÁT HIỆN VÀ PHƯƠNG PHÁP CHỐNG TĨNH ĐIỆN</a:t>
            </a: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21302" b="21548"/>
          <a:stretch/>
        </p:blipFill>
        <p:spPr>
          <a:xfrm>
            <a:off x="2308061" y="1434195"/>
            <a:ext cx="4571429" cy="1262744"/>
          </a:xfrm>
          <a:prstGeom prst="rect">
            <a:avLst/>
          </a:prstGeom>
        </p:spPr>
      </p:pic>
      <p:sp>
        <p:nvSpPr>
          <p:cNvPr id="15" name="Title 10"/>
          <p:cNvSpPr txBox="1">
            <a:spLocks/>
          </p:cNvSpPr>
          <p:nvPr/>
        </p:nvSpPr>
        <p:spPr>
          <a:xfrm>
            <a:off x="2460459" y="2664282"/>
            <a:ext cx="4261756" cy="729344"/>
          </a:xfrm>
          <a:prstGeom prst="rect">
            <a:avLst/>
          </a:prstGeom>
        </p:spPr>
        <p:txBody>
          <a:bodyPr vert="horz" lIns="68580" tIns="34290" rIns="68580" bIns="3429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250" b="1">
                <a:solidFill>
                  <a:schemeClr val="accent6"/>
                </a:solidFill>
                <a:latin typeface="Times New Roman" panose="02020603050405020304" pitchFamily="18" charset="0"/>
                <a:cs typeface="Times New Roman" panose="02020603050405020304" pitchFamily="18" charset="0"/>
              </a:rPr>
              <a:t>XƯỞNG ĐIỆN TỬ - LED &amp; TBCS</a:t>
            </a:r>
          </a:p>
          <a:p>
            <a:r>
              <a:rPr lang="en-US" sz="1875" b="1">
                <a:solidFill>
                  <a:schemeClr val="accent6"/>
                </a:solidFill>
                <a:latin typeface="Times New Roman" panose="02020603050405020304" pitchFamily="18" charset="0"/>
                <a:cs typeface="Times New Roman" panose="02020603050405020304" pitchFamily="18" charset="0"/>
              </a:rPr>
              <a:t>BAN QUẢN LÝ CHẤT LƯỢNG</a:t>
            </a:r>
          </a:p>
        </p:txBody>
      </p:sp>
      <p:sp>
        <p:nvSpPr>
          <p:cNvPr id="16" name="Title 10"/>
          <p:cNvSpPr txBox="1">
            <a:spLocks/>
          </p:cNvSpPr>
          <p:nvPr/>
        </p:nvSpPr>
        <p:spPr>
          <a:xfrm>
            <a:off x="2617734" y="5255083"/>
            <a:ext cx="4261756" cy="330992"/>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75" b="1">
                <a:solidFill>
                  <a:schemeClr val="accent6"/>
                </a:solidFill>
                <a:latin typeface="Times New Roman" panose="02020603050405020304" pitchFamily="18" charset="0"/>
                <a:cs typeface="Times New Roman" panose="02020603050405020304" pitchFamily="18" charset="0"/>
              </a:rPr>
              <a:t>Nhóm KSQT ngành ĐTTĐ</a:t>
            </a:r>
          </a:p>
        </p:txBody>
      </p:sp>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t="28322"/>
          <a:stretch/>
        </p:blipFill>
        <p:spPr>
          <a:xfrm>
            <a:off x="0" y="6075933"/>
            <a:ext cx="9144000" cy="782067"/>
          </a:xfrm>
          <a:prstGeom prst="rect">
            <a:avLst/>
          </a:prstGeom>
        </p:spPr>
      </p:pic>
      <p:cxnSp>
        <p:nvCxnSpPr>
          <p:cNvPr id="19" name="Straight Connector 18"/>
          <p:cNvCxnSpPr/>
          <p:nvPr/>
        </p:nvCxnSpPr>
        <p:spPr>
          <a:xfrm>
            <a:off x="1730837" y="1303564"/>
            <a:ext cx="5704115"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0966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p:cNvSpPr/>
          <p:nvPr/>
        </p:nvSpPr>
        <p:spPr>
          <a:xfrm>
            <a:off x="664515" y="108753"/>
            <a:ext cx="656146" cy="1371600"/>
          </a:xfrm>
          <a:custGeom>
            <a:avLst/>
            <a:gdLst>
              <a:gd name="connsiteX0" fmla="*/ 22544 w 2994344"/>
              <a:gd name="connsiteY0" fmla="*/ 0 h 5943600"/>
              <a:gd name="connsiteX1" fmla="*/ 2994344 w 2994344"/>
              <a:gd name="connsiteY1" fmla="*/ 2971800 h 5943600"/>
              <a:gd name="connsiteX2" fmla="*/ 22544 w 2994344"/>
              <a:gd name="connsiteY2" fmla="*/ 5943600 h 5943600"/>
              <a:gd name="connsiteX3" fmla="*/ 0 w 2994344"/>
              <a:gd name="connsiteY3" fmla="*/ 5942462 h 5943600"/>
              <a:gd name="connsiteX4" fmla="*/ 0 w 2994344"/>
              <a:gd name="connsiteY4" fmla="*/ 5746085 h 5943600"/>
              <a:gd name="connsiteX5" fmla="*/ 22544 w 2994344"/>
              <a:gd name="connsiteY5" fmla="*/ 5747223 h 5943600"/>
              <a:gd name="connsiteX6" fmla="*/ 2797967 w 2994344"/>
              <a:gd name="connsiteY6" fmla="*/ 2971800 h 5943600"/>
              <a:gd name="connsiteX7" fmla="*/ 22544 w 2994344"/>
              <a:gd name="connsiteY7" fmla="*/ 196377 h 5943600"/>
              <a:gd name="connsiteX8" fmla="*/ 0 w 2994344"/>
              <a:gd name="connsiteY8" fmla="*/ 197515 h 5943600"/>
              <a:gd name="connsiteX9" fmla="*/ 0 w 2994344"/>
              <a:gd name="connsiteY9" fmla="*/ 1139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4344" h="5943600">
                <a:moveTo>
                  <a:pt x="22544" y="0"/>
                </a:moveTo>
                <a:cubicBezTo>
                  <a:pt x="1663824" y="0"/>
                  <a:pt x="2994344" y="1330520"/>
                  <a:pt x="2994344" y="2971800"/>
                </a:cubicBezTo>
                <a:cubicBezTo>
                  <a:pt x="2994344" y="4613080"/>
                  <a:pt x="1663824" y="5943600"/>
                  <a:pt x="22544" y="5943600"/>
                </a:cubicBezTo>
                <a:lnTo>
                  <a:pt x="0" y="5942462"/>
                </a:lnTo>
                <a:lnTo>
                  <a:pt x="0" y="5746085"/>
                </a:lnTo>
                <a:lnTo>
                  <a:pt x="22544" y="5747223"/>
                </a:lnTo>
                <a:cubicBezTo>
                  <a:pt x="1555368" y="5747223"/>
                  <a:pt x="2797967" y="4504624"/>
                  <a:pt x="2797967" y="2971800"/>
                </a:cubicBezTo>
                <a:cubicBezTo>
                  <a:pt x="2797967" y="1438976"/>
                  <a:pt x="1555368" y="196377"/>
                  <a:pt x="22544" y="196377"/>
                </a:cubicBezTo>
                <a:lnTo>
                  <a:pt x="0" y="197515"/>
                </a:lnTo>
                <a:lnTo>
                  <a:pt x="0" y="1139"/>
                </a:lnTo>
                <a:close/>
              </a:path>
            </a:pathLst>
          </a:custGeom>
          <a:gradFill flip="none" rotWithShape="1">
            <a:gsLst>
              <a:gs pos="0">
                <a:schemeClr val="accent1">
                  <a:lumMod val="5000"/>
                  <a:lumOff val="95000"/>
                </a:schemeClr>
              </a:gs>
              <a:gs pos="10000">
                <a:srgbClr val="FFD966"/>
              </a:gs>
              <a:gs pos="38000">
                <a:srgbClr val="C16FBB"/>
              </a:gs>
              <a:gs pos="21000">
                <a:srgbClr val="FFC000"/>
              </a:gs>
              <a:gs pos="82000">
                <a:srgbClr val="2F5597"/>
              </a:gs>
              <a:gs pos="100000">
                <a:srgbClr val="5B9BD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sp>
        <p:nvSpPr>
          <p:cNvPr id="33" name="Oval 32"/>
          <p:cNvSpPr/>
          <p:nvPr/>
        </p:nvSpPr>
        <p:spPr>
          <a:xfrm>
            <a:off x="1242453" y="728352"/>
            <a:ext cx="99416" cy="105508"/>
          </a:xfrm>
          <a:prstGeom prst="ellipse">
            <a:avLst/>
          </a:prstGeom>
          <a:solidFill>
            <a:srgbClr val="2F559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41" name="Straight Connector 40"/>
          <p:cNvCxnSpPr>
            <a:stCxn id="33" idx="6"/>
            <a:endCxn id="16" idx="1"/>
          </p:cNvCxnSpPr>
          <p:nvPr/>
        </p:nvCxnSpPr>
        <p:spPr>
          <a:xfrm>
            <a:off x="1341869" y="781106"/>
            <a:ext cx="316806" cy="3334"/>
          </a:xfrm>
          <a:prstGeom prst="line">
            <a:avLst/>
          </a:prstGeom>
          <a:ln w="28575">
            <a:solidFill>
              <a:srgbClr val="2F5597"/>
            </a:solidFill>
          </a:ln>
        </p:spPr>
        <p:style>
          <a:lnRef idx="1">
            <a:schemeClr val="accent1"/>
          </a:lnRef>
          <a:fillRef idx="0">
            <a:schemeClr val="accent1"/>
          </a:fillRef>
          <a:effectRef idx="0">
            <a:schemeClr val="accent1"/>
          </a:effectRef>
          <a:fontRef idx="minor">
            <a:schemeClr val="tx1"/>
          </a:fontRef>
        </p:style>
      </p:cxnSp>
      <p:sp>
        <p:nvSpPr>
          <p:cNvPr id="51" name="Donut 50"/>
          <p:cNvSpPr/>
          <p:nvPr/>
        </p:nvSpPr>
        <p:spPr>
          <a:xfrm>
            <a:off x="122716" y="216869"/>
            <a:ext cx="1093576" cy="1160585"/>
          </a:xfrm>
          <a:prstGeom prst="donut">
            <a:avLst>
              <a:gd name="adj" fmla="val 6519"/>
            </a:avLst>
          </a:prstGeom>
          <a:gradFill flip="none" rotWithShape="1">
            <a:gsLst>
              <a:gs pos="40000">
                <a:schemeClr val="accent3">
                  <a:lumMod val="5000"/>
                  <a:lumOff val="95000"/>
                </a:schemeClr>
              </a:gs>
              <a:gs pos="70000">
                <a:schemeClr val="accent3">
                  <a:lumMod val="45000"/>
                  <a:lumOff val="55000"/>
                </a:schemeClr>
              </a:gs>
              <a:gs pos="83000">
                <a:schemeClr val="accent3">
                  <a:lumMod val="45000"/>
                  <a:lumOff val="55000"/>
                </a:schemeClr>
              </a:gs>
              <a:gs pos="96000">
                <a:schemeClr val="accent3">
                  <a:lumMod val="30000"/>
                  <a:lumOff val="70000"/>
                </a:schemeClr>
              </a:gs>
            </a:gsLst>
            <a:lin ang="2700000" scaled="1"/>
            <a:tileRect/>
          </a:gradFill>
          <a:ln>
            <a:noFill/>
          </a:ln>
          <a:effectLst>
            <a:outerShdw blurRad="508000" dist="177800" dir="48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blipFill>
                <a:blip r:embed="rId2">
                  <a:alphaModFix amt="51000"/>
                </a:blip>
                <a:tile tx="0" ty="0" sx="100000" sy="100000" flip="none" algn="tl"/>
              </a:blipFill>
            </a:endParaRPr>
          </a:p>
        </p:txBody>
      </p:sp>
      <p:sp>
        <p:nvSpPr>
          <p:cNvPr id="52" name="Oval 51"/>
          <p:cNvSpPr/>
          <p:nvPr/>
        </p:nvSpPr>
        <p:spPr>
          <a:xfrm>
            <a:off x="222132" y="315575"/>
            <a:ext cx="894744" cy="949569"/>
          </a:xfrm>
          <a:prstGeom prst="ellipse">
            <a:avLst/>
          </a:prstGeom>
          <a:noFill/>
          <a:ln w="349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3" name="Oval 52"/>
          <p:cNvSpPr/>
          <p:nvPr/>
        </p:nvSpPr>
        <p:spPr>
          <a:xfrm>
            <a:off x="251010" y="345743"/>
            <a:ext cx="835095" cy="886265"/>
          </a:xfrm>
          <a:prstGeom prst="ellipse">
            <a:avLst/>
          </a:prstGeom>
          <a:blipFill dpi="0" rotWithShape="1">
            <a:blip r:embed="rId3">
              <a:alphaModFix amt="89000"/>
            </a:blip>
            <a:srcRect/>
            <a:stretch>
              <a:fillRect/>
            </a:stretch>
          </a:blipFill>
          <a:ln w="25400">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76" name="Picture 75"/>
          <p:cNvPicPr>
            <a:picLocks noChangeAspect="1"/>
          </p:cNvPicPr>
          <p:nvPr/>
        </p:nvPicPr>
        <p:blipFill rotWithShape="1">
          <a:blip r:embed="rId4" cstate="print">
            <a:extLst>
              <a:ext uri="{28A0092B-C50C-407E-A947-70E740481C1C}">
                <a14:useLocalDpi xmlns:a14="http://schemas.microsoft.com/office/drawing/2010/main" val="0"/>
              </a:ext>
            </a:extLst>
          </a:blip>
          <a:srcRect t="28322"/>
          <a:stretch/>
        </p:blipFill>
        <p:spPr>
          <a:xfrm>
            <a:off x="0" y="6089278"/>
            <a:ext cx="9144000" cy="791073"/>
          </a:xfrm>
          <a:prstGeom prst="rect">
            <a:avLst/>
          </a:prstGeom>
        </p:spPr>
      </p:pic>
      <p:sp>
        <p:nvSpPr>
          <p:cNvPr id="14" name="Title 15"/>
          <p:cNvSpPr>
            <a:spLocks noGrp="1"/>
          </p:cNvSpPr>
          <p:nvPr>
            <p:ph type="ctrTitle"/>
          </p:nvPr>
        </p:nvSpPr>
        <p:spPr>
          <a:xfrm>
            <a:off x="927847" y="1416079"/>
            <a:ext cx="7853081" cy="1125415"/>
          </a:xfrm>
        </p:spPr>
        <p:txBody>
          <a:bodyPr>
            <a:normAutofit/>
          </a:bodyPr>
          <a:lstStyle/>
          <a:p>
            <a:pPr algn="l"/>
            <a:r>
              <a:rPr lang="en-US" sz="2500" b="1" smtClean="0">
                <a:solidFill>
                  <a:schemeClr val="accent1"/>
                </a:solidFill>
                <a:latin typeface="Times New Roman" panose="02020603050405020304" pitchFamily="18" charset="0"/>
                <a:cs typeface="Times New Roman" panose="02020603050405020304" pitchFamily="18" charset="0"/>
              </a:rPr>
              <a:t>Kiểm soát tốt tĩnh điện trong khu vực sản xuất giúp nâng cao năng suất- chất lượng của sản phẩm, an toàn tại các nhà kho…v.v.</a:t>
            </a:r>
            <a:endParaRPr lang="en-US" sz="2500" b="1">
              <a:solidFill>
                <a:schemeClr val="accent1"/>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1658675" y="370971"/>
            <a:ext cx="7216384" cy="826938"/>
          </a:xfrm>
          <a:prstGeom prst="roundRect">
            <a:avLst>
              <a:gd name="adj" fmla="val 50000"/>
            </a:avLst>
          </a:prstGeom>
          <a:solidFill>
            <a:schemeClr val="accent5">
              <a:lumMod val="75000"/>
            </a:schemeClr>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7" name="Title 58"/>
          <p:cNvSpPr txBox="1">
            <a:spLocks/>
          </p:cNvSpPr>
          <p:nvPr/>
        </p:nvSpPr>
        <p:spPr>
          <a:xfrm>
            <a:off x="2474249" y="509706"/>
            <a:ext cx="5486410" cy="51918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smtClean="0">
                <a:solidFill>
                  <a:srgbClr val="F9BB00"/>
                </a:solidFill>
                <a:latin typeface="Times New Roman" panose="02020603050405020304" pitchFamily="18" charset="0"/>
                <a:cs typeface="Times New Roman" panose="02020603050405020304" pitchFamily="18" charset="0"/>
              </a:rPr>
              <a:t>Kiểm Soát ESD</a:t>
            </a:r>
            <a:endParaRPr lang="en-US" sz="3200" b="1">
              <a:solidFill>
                <a:srgbClr val="F9BB00"/>
              </a:solidFill>
              <a:latin typeface="Times New Roman" panose="02020603050405020304" pitchFamily="18" charset="0"/>
              <a:cs typeface="Times New Roman" panose="02020603050405020304" pitchFamily="18" charset="0"/>
            </a:endParaRPr>
          </a:p>
        </p:txBody>
      </p:sp>
      <p:sp>
        <p:nvSpPr>
          <p:cNvPr id="5" name="Oval 4"/>
          <p:cNvSpPr/>
          <p:nvPr/>
        </p:nvSpPr>
        <p:spPr>
          <a:xfrm>
            <a:off x="1679883" y="455823"/>
            <a:ext cx="640080" cy="64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734166" y="551830"/>
            <a:ext cx="740083" cy="477055"/>
          </a:xfrm>
          <a:prstGeom prst="rect">
            <a:avLst/>
          </a:prstGeom>
          <a:noFill/>
        </p:spPr>
        <p:txBody>
          <a:bodyPr wrap="square" rtlCol="0">
            <a:spAutoFit/>
          </a:bodyPr>
          <a:lstStyle/>
          <a:p>
            <a:r>
              <a:rPr lang="en-US" sz="2500" b="1" smtClean="0">
                <a:latin typeface="Times New Roman" panose="02020603050405020304" pitchFamily="18" charset="0"/>
                <a:cs typeface="Times New Roman" panose="02020603050405020304" pitchFamily="18" charset="0"/>
              </a:rPr>
              <a:t>IV</a:t>
            </a:r>
            <a:endParaRPr lang="en-US" sz="2500" b="1">
              <a:latin typeface="Times New Roman" panose="02020603050405020304" pitchFamily="18" charset="0"/>
              <a:cs typeface="Times New Roman" panose="02020603050405020304" pitchFamily="18" charset="0"/>
            </a:endParaRPr>
          </a:p>
        </p:txBody>
      </p:sp>
      <p:sp>
        <p:nvSpPr>
          <p:cNvPr id="18" name="Subtitle 16"/>
          <p:cNvSpPr>
            <a:spLocks noGrp="1"/>
          </p:cNvSpPr>
          <p:nvPr>
            <p:ph type="subTitle" idx="1"/>
          </p:nvPr>
        </p:nvSpPr>
        <p:spPr>
          <a:xfrm>
            <a:off x="927847" y="2539335"/>
            <a:ext cx="8216153" cy="3652842"/>
          </a:xfrm>
        </p:spPr>
        <p:txBody>
          <a:bodyPr>
            <a:noAutofit/>
          </a:bodyPr>
          <a:lstStyle/>
          <a:p>
            <a:pPr indent="457200" algn="l"/>
            <a:r>
              <a:rPr lang="en-US" sz="2200" smtClean="0">
                <a:latin typeface="Times New Roman" panose="02020603050405020304" pitchFamily="18" charset="0"/>
                <a:cs typeface="Times New Roman" panose="02020603050405020304" pitchFamily="18" charset="0"/>
              </a:rPr>
              <a:t>Để kiểm soát tốt EDS chúng ta cần phải:</a:t>
            </a:r>
            <a:endParaRPr lang="en-US" sz="220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ü"/>
            </a:pPr>
            <a:r>
              <a:rPr lang="en-US" sz="2200" smtClean="0">
                <a:latin typeface="Times New Roman" panose="02020603050405020304" pitchFamily="18" charset="0"/>
                <a:cs typeface="Times New Roman" panose="02020603050405020304" pitchFamily="18" charset="0"/>
              </a:rPr>
              <a:t>Xây dựng chương trình kiểm soát chống tĩnh điện.</a:t>
            </a:r>
          </a:p>
          <a:p>
            <a:pPr marL="342900" indent="-342900" algn="l">
              <a:buFont typeface="Wingdings" panose="05000000000000000000" pitchFamily="2" charset="2"/>
              <a:buChar char="ü"/>
            </a:pPr>
            <a:r>
              <a:rPr lang="en-US" sz="2200" smtClean="0">
                <a:latin typeface="Times New Roman" panose="02020603050405020304" pitchFamily="18" charset="0"/>
                <a:cs typeface="Times New Roman" panose="02020603050405020304" pitchFamily="18" charset="0"/>
              </a:rPr>
              <a:t>Thiết lập các khu vực nhạy cảm cần kiểm soát chống tĩnh điện.</a:t>
            </a:r>
          </a:p>
          <a:p>
            <a:pPr marL="342900" indent="-342900" algn="l">
              <a:buFont typeface="Wingdings" panose="05000000000000000000" pitchFamily="2" charset="2"/>
              <a:buChar char="ü"/>
            </a:pPr>
            <a:r>
              <a:rPr lang="en-US" sz="2200" smtClean="0">
                <a:latin typeface="Times New Roman" panose="02020603050405020304" pitchFamily="18" charset="0"/>
                <a:cs typeface="Times New Roman" panose="02020603050405020304" pitchFamily="18" charset="0"/>
              </a:rPr>
              <a:t>Đánh giá, đo lường phát hiện khu vực, quá trình sản xuất xảy ra lỗi liên quan đến tĩnh điện, ESD.</a:t>
            </a:r>
          </a:p>
          <a:p>
            <a:pPr marL="342900" indent="-342900" algn="l">
              <a:buFont typeface="Wingdings" panose="05000000000000000000" pitchFamily="2" charset="2"/>
              <a:buChar char="ü"/>
            </a:pPr>
            <a:r>
              <a:rPr lang="en-US" sz="2200" smtClean="0">
                <a:latin typeface="Times New Roman" panose="02020603050405020304" pitchFamily="18" charset="0"/>
                <a:cs typeface="Times New Roman" panose="02020603050405020304" pitchFamily="18" charset="0"/>
              </a:rPr>
              <a:t>Đào tạo, đào tạo nhắc lại cho cán bộ, công nhân.</a:t>
            </a:r>
          </a:p>
          <a:p>
            <a:pPr marL="342900" indent="-342900" algn="l">
              <a:buFont typeface="Wingdings" panose="05000000000000000000" pitchFamily="2" charset="2"/>
              <a:buChar char="ü"/>
            </a:pPr>
            <a:r>
              <a:rPr lang="en-US" sz="2200" smtClean="0">
                <a:latin typeface="Times New Roman" panose="02020603050405020304" pitchFamily="18" charset="0"/>
                <a:cs typeface="Times New Roman" panose="02020603050405020304" pitchFamily="18" charset="0"/>
              </a:rPr>
              <a:t>Đánh giá tuân thủ của người thực hiện các yêu cầu trong khu vực kiểm soát tĩnh điện.</a:t>
            </a:r>
          </a:p>
          <a:p>
            <a:pPr algn="l"/>
            <a:r>
              <a:rPr lang="en-US" sz="220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5940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randombar(horizontal)">
                                      <p:cBhvr>
                                        <p:cTn id="27" dur="500"/>
                                        <p:tgtEl>
                                          <p:spTgt spid="1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8">
                                            <p:txEl>
                                              <p:pRg st="4" end="4"/>
                                            </p:txEl>
                                          </p:spTgt>
                                        </p:tgtEl>
                                        <p:attrNameLst>
                                          <p:attrName>style.visibility</p:attrName>
                                        </p:attrNameLst>
                                      </p:cBhvr>
                                      <p:to>
                                        <p:strVal val="visible"/>
                                      </p:to>
                                    </p:set>
                                    <p:animEffect transition="in" filter="randombar(horizontal)">
                                      <p:cBhvr>
                                        <p:cTn id="32" dur="500"/>
                                        <p:tgtEl>
                                          <p:spTgt spid="1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8">
                                            <p:txEl>
                                              <p:pRg st="5" end="5"/>
                                            </p:txEl>
                                          </p:spTgt>
                                        </p:tgtEl>
                                        <p:attrNameLst>
                                          <p:attrName>style.visibility</p:attrName>
                                        </p:attrNameLst>
                                      </p:cBhvr>
                                      <p:to>
                                        <p:strVal val="visible"/>
                                      </p:to>
                                    </p:set>
                                    <p:animEffect transition="in" filter="randombar(horizontal)">
                                      <p:cBhvr>
                                        <p:cTn id="37" dur="500"/>
                                        <p:tgtEl>
                                          <p:spTgt spid="1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8">
                                            <p:txEl>
                                              <p:pRg st="6" end="6"/>
                                            </p:txEl>
                                          </p:spTgt>
                                        </p:tgtEl>
                                        <p:attrNameLst>
                                          <p:attrName>style.visibility</p:attrName>
                                        </p:attrNameLst>
                                      </p:cBhvr>
                                      <p:to>
                                        <p:strVal val="visible"/>
                                      </p:to>
                                    </p:set>
                                    <p:animEffect transition="in" filter="randombar(horizontal)">
                                      <p:cBhvr>
                                        <p:cTn id="42"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p:cNvSpPr/>
          <p:nvPr/>
        </p:nvSpPr>
        <p:spPr>
          <a:xfrm>
            <a:off x="664515" y="108753"/>
            <a:ext cx="656146" cy="1371600"/>
          </a:xfrm>
          <a:custGeom>
            <a:avLst/>
            <a:gdLst>
              <a:gd name="connsiteX0" fmla="*/ 22544 w 2994344"/>
              <a:gd name="connsiteY0" fmla="*/ 0 h 5943600"/>
              <a:gd name="connsiteX1" fmla="*/ 2994344 w 2994344"/>
              <a:gd name="connsiteY1" fmla="*/ 2971800 h 5943600"/>
              <a:gd name="connsiteX2" fmla="*/ 22544 w 2994344"/>
              <a:gd name="connsiteY2" fmla="*/ 5943600 h 5943600"/>
              <a:gd name="connsiteX3" fmla="*/ 0 w 2994344"/>
              <a:gd name="connsiteY3" fmla="*/ 5942462 h 5943600"/>
              <a:gd name="connsiteX4" fmla="*/ 0 w 2994344"/>
              <a:gd name="connsiteY4" fmla="*/ 5746085 h 5943600"/>
              <a:gd name="connsiteX5" fmla="*/ 22544 w 2994344"/>
              <a:gd name="connsiteY5" fmla="*/ 5747223 h 5943600"/>
              <a:gd name="connsiteX6" fmla="*/ 2797967 w 2994344"/>
              <a:gd name="connsiteY6" fmla="*/ 2971800 h 5943600"/>
              <a:gd name="connsiteX7" fmla="*/ 22544 w 2994344"/>
              <a:gd name="connsiteY7" fmla="*/ 196377 h 5943600"/>
              <a:gd name="connsiteX8" fmla="*/ 0 w 2994344"/>
              <a:gd name="connsiteY8" fmla="*/ 197515 h 5943600"/>
              <a:gd name="connsiteX9" fmla="*/ 0 w 2994344"/>
              <a:gd name="connsiteY9" fmla="*/ 1139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4344" h="5943600">
                <a:moveTo>
                  <a:pt x="22544" y="0"/>
                </a:moveTo>
                <a:cubicBezTo>
                  <a:pt x="1663824" y="0"/>
                  <a:pt x="2994344" y="1330520"/>
                  <a:pt x="2994344" y="2971800"/>
                </a:cubicBezTo>
                <a:cubicBezTo>
                  <a:pt x="2994344" y="4613080"/>
                  <a:pt x="1663824" y="5943600"/>
                  <a:pt x="22544" y="5943600"/>
                </a:cubicBezTo>
                <a:lnTo>
                  <a:pt x="0" y="5942462"/>
                </a:lnTo>
                <a:lnTo>
                  <a:pt x="0" y="5746085"/>
                </a:lnTo>
                <a:lnTo>
                  <a:pt x="22544" y="5747223"/>
                </a:lnTo>
                <a:cubicBezTo>
                  <a:pt x="1555368" y="5747223"/>
                  <a:pt x="2797967" y="4504624"/>
                  <a:pt x="2797967" y="2971800"/>
                </a:cubicBezTo>
                <a:cubicBezTo>
                  <a:pt x="2797967" y="1438976"/>
                  <a:pt x="1555368" y="196377"/>
                  <a:pt x="22544" y="196377"/>
                </a:cubicBezTo>
                <a:lnTo>
                  <a:pt x="0" y="197515"/>
                </a:lnTo>
                <a:lnTo>
                  <a:pt x="0" y="1139"/>
                </a:lnTo>
                <a:close/>
              </a:path>
            </a:pathLst>
          </a:custGeom>
          <a:gradFill flip="none" rotWithShape="1">
            <a:gsLst>
              <a:gs pos="0">
                <a:schemeClr val="accent1">
                  <a:lumMod val="5000"/>
                  <a:lumOff val="95000"/>
                </a:schemeClr>
              </a:gs>
              <a:gs pos="10000">
                <a:srgbClr val="FFD966"/>
              </a:gs>
              <a:gs pos="38000">
                <a:srgbClr val="C16FBB"/>
              </a:gs>
              <a:gs pos="21000">
                <a:srgbClr val="FFC000"/>
              </a:gs>
              <a:gs pos="82000">
                <a:srgbClr val="2F5597"/>
              </a:gs>
              <a:gs pos="100000">
                <a:srgbClr val="5B9BD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sp>
        <p:nvSpPr>
          <p:cNvPr id="33" name="Oval 32"/>
          <p:cNvSpPr/>
          <p:nvPr/>
        </p:nvSpPr>
        <p:spPr>
          <a:xfrm>
            <a:off x="1242453" y="728352"/>
            <a:ext cx="99416" cy="105508"/>
          </a:xfrm>
          <a:prstGeom prst="ellipse">
            <a:avLst/>
          </a:prstGeom>
          <a:solidFill>
            <a:srgbClr val="2F559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41" name="Straight Connector 40"/>
          <p:cNvCxnSpPr>
            <a:stCxn id="33" idx="6"/>
            <a:endCxn id="16" idx="1"/>
          </p:cNvCxnSpPr>
          <p:nvPr/>
        </p:nvCxnSpPr>
        <p:spPr>
          <a:xfrm>
            <a:off x="1341869" y="781106"/>
            <a:ext cx="316806" cy="3334"/>
          </a:xfrm>
          <a:prstGeom prst="line">
            <a:avLst/>
          </a:prstGeom>
          <a:ln w="28575">
            <a:solidFill>
              <a:srgbClr val="2F5597"/>
            </a:solidFill>
          </a:ln>
        </p:spPr>
        <p:style>
          <a:lnRef idx="1">
            <a:schemeClr val="accent1"/>
          </a:lnRef>
          <a:fillRef idx="0">
            <a:schemeClr val="accent1"/>
          </a:fillRef>
          <a:effectRef idx="0">
            <a:schemeClr val="accent1"/>
          </a:effectRef>
          <a:fontRef idx="minor">
            <a:schemeClr val="tx1"/>
          </a:fontRef>
        </p:style>
      </p:cxnSp>
      <p:sp>
        <p:nvSpPr>
          <p:cNvPr id="51" name="Donut 50"/>
          <p:cNvSpPr/>
          <p:nvPr/>
        </p:nvSpPr>
        <p:spPr>
          <a:xfrm>
            <a:off x="122716" y="216869"/>
            <a:ext cx="1093576" cy="1160585"/>
          </a:xfrm>
          <a:prstGeom prst="donut">
            <a:avLst>
              <a:gd name="adj" fmla="val 6519"/>
            </a:avLst>
          </a:prstGeom>
          <a:gradFill flip="none" rotWithShape="1">
            <a:gsLst>
              <a:gs pos="40000">
                <a:schemeClr val="accent3">
                  <a:lumMod val="5000"/>
                  <a:lumOff val="95000"/>
                </a:schemeClr>
              </a:gs>
              <a:gs pos="70000">
                <a:schemeClr val="accent3">
                  <a:lumMod val="45000"/>
                  <a:lumOff val="55000"/>
                </a:schemeClr>
              </a:gs>
              <a:gs pos="83000">
                <a:schemeClr val="accent3">
                  <a:lumMod val="45000"/>
                  <a:lumOff val="55000"/>
                </a:schemeClr>
              </a:gs>
              <a:gs pos="96000">
                <a:schemeClr val="accent3">
                  <a:lumMod val="30000"/>
                  <a:lumOff val="70000"/>
                </a:schemeClr>
              </a:gs>
            </a:gsLst>
            <a:lin ang="2700000" scaled="1"/>
            <a:tileRect/>
          </a:gradFill>
          <a:ln>
            <a:noFill/>
          </a:ln>
          <a:effectLst>
            <a:outerShdw blurRad="508000" dist="177800" dir="48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blipFill>
                <a:blip r:embed="rId2">
                  <a:alphaModFix amt="51000"/>
                </a:blip>
                <a:tile tx="0" ty="0" sx="100000" sy="100000" flip="none" algn="tl"/>
              </a:blipFill>
            </a:endParaRPr>
          </a:p>
        </p:txBody>
      </p:sp>
      <p:sp>
        <p:nvSpPr>
          <p:cNvPr id="52" name="Oval 51"/>
          <p:cNvSpPr/>
          <p:nvPr/>
        </p:nvSpPr>
        <p:spPr>
          <a:xfrm>
            <a:off x="222132" y="315575"/>
            <a:ext cx="894744" cy="949569"/>
          </a:xfrm>
          <a:prstGeom prst="ellipse">
            <a:avLst/>
          </a:prstGeom>
          <a:noFill/>
          <a:ln w="349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3" name="Oval 52"/>
          <p:cNvSpPr/>
          <p:nvPr/>
        </p:nvSpPr>
        <p:spPr>
          <a:xfrm>
            <a:off x="251010" y="345743"/>
            <a:ext cx="835095" cy="886265"/>
          </a:xfrm>
          <a:prstGeom prst="ellipse">
            <a:avLst/>
          </a:prstGeom>
          <a:blipFill dpi="0" rotWithShape="1">
            <a:blip r:embed="rId3">
              <a:alphaModFix amt="89000"/>
            </a:blip>
            <a:srcRect/>
            <a:stretch>
              <a:fillRect/>
            </a:stretch>
          </a:blipFill>
          <a:ln w="25400">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76" name="Picture 75"/>
          <p:cNvPicPr>
            <a:picLocks noChangeAspect="1"/>
          </p:cNvPicPr>
          <p:nvPr/>
        </p:nvPicPr>
        <p:blipFill rotWithShape="1">
          <a:blip r:embed="rId4" cstate="print">
            <a:extLst>
              <a:ext uri="{28A0092B-C50C-407E-A947-70E740481C1C}">
                <a14:useLocalDpi xmlns:a14="http://schemas.microsoft.com/office/drawing/2010/main" val="0"/>
              </a:ext>
            </a:extLst>
          </a:blip>
          <a:srcRect t="28322"/>
          <a:stretch/>
        </p:blipFill>
        <p:spPr>
          <a:xfrm>
            <a:off x="0" y="6089278"/>
            <a:ext cx="9144000" cy="791073"/>
          </a:xfrm>
          <a:prstGeom prst="rect">
            <a:avLst/>
          </a:prstGeom>
        </p:spPr>
      </p:pic>
      <p:sp>
        <p:nvSpPr>
          <p:cNvPr id="14" name="Title 15"/>
          <p:cNvSpPr>
            <a:spLocks noGrp="1"/>
          </p:cNvSpPr>
          <p:nvPr>
            <p:ph type="ctrTitle"/>
          </p:nvPr>
        </p:nvSpPr>
        <p:spPr>
          <a:xfrm>
            <a:off x="927847" y="1416080"/>
            <a:ext cx="7853081" cy="468664"/>
          </a:xfrm>
        </p:spPr>
        <p:txBody>
          <a:bodyPr>
            <a:normAutofit/>
          </a:bodyPr>
          <a:lstStyle/>
          <a:p>
            <a:pPr algn="l"/>
            <a:r>
              <a:rPr lang="en-US" sz="2500" b="1" smtClean="0">
                <a:solidFill>
                  <a:schemeClr val="accent1"/>
                </a:solidFill>
                <a:latin typeface="Times New Roman" panose="02020603050405020304" pitchFamily="18" charset="0"/>
                <a:cs typeface="Times New Roman" panose="02020603050405020304" pitchFamily="18" charset="0"/>
              </a:rPr>
              <a:t>Xây dựng chương trình kiểm soát chống tĩnh điện.</a:t>
            </a:r>
            <a:endParaRPr lang="en-US" sz="2500" b="1">
              <a:solidFill>
                <a:schemeClr val="accent1"/>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1658675" y="370971"/>
            <a:ext cx="7216384" cy="826938"/>
          </a:xfrm>
          <a:prstGeom prst="roundRect">
            <a:avLst>
              <a:gd name="adj" fmla="val 50000"/>
            </a:avLst>
          </a:prstGeom>
          <a:solidFill>
            <a:schemeClr val="accent5">
              <a:lumMod val="75000"/>
            </a:schemeClr>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7" name="Title 58"/>
          <p:cNvSpPr txBox="1">
            <a:spLocks/>
          </p:cNvSpPr>
          <p:nvPr/>
        </p:nvSpPr>
        <p:spPr>
          <a:xfrm>
            <a:off x="2474249" y="509706"/>
            <a:ext cx="5486410" cy="51918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smtClean="0">
                <a:solidFill>
                  <a:srgbClr val="F9BB00"/>
                </a:solidFill>
                <a:latin typeface="Times New Roman" panose="02020603050405020304" pitchFamily="18" charset="0"/>
                <a:cs typeface="Times New Roman" panose="02020603050405020304" pitchFamily="18" charset="0"/>
              </a:rPr>
              <a:t>Kiểm Soát ESD</a:t>
            </a:r>
            <a:endParaRPr lang="en-US" sz="3200" b="1">
              <a:solidFill>
                <a:srgbClr val="F9BB00"/>
              </a:solidFill>
              <a:latin typeface="Times New Roman" panose="02020603050405020304" pitchFamily="18" charset="0"/>
              <a:cs typeface="Times New Roman" panose="02020603050405020304" pitchFamily="18" charset="0"/>
            </a:endParaRPr>
          </a:p>
        </p:txBody>
      </p:sp>
      <p:sp>
        <p:nvSpPr>
          <p:cNvPr id="5" name="Oval 4"/>
          <p:cNvSpPr/>
          <p:nvPr/>
        </p:nvSpPr>
        <p:spPr>
          <a:xfrm>
            <a:off x="1679883" y="455823"/>
            <a:ext cx="640080" cy="64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734166" y="551830"/>
            <a:ext cx="740083" cy="477055"/>
          </a:xfrm>
          <a:prstGeom prst="rect">
            <a:avLst/>
          </a:prstGeom>
          <a:noFill/>
        </p:spPr>
        <p:txBody>
          <a:bodyPr wrap="square" rtlCol="0">
            <a:spAutoFit/>
          </a:bodyPr>
          <a:lstStyle/>
          <a:p>
            <a:r>
              <a:rPr lang="en-US" sz="2500" b="1" smtClean="0">
                <a:latin typeface="Times New Roman" panose="02020603050405020304" pitchFamily="18" charset="0"/>
                <a:cs typeface="Times New Roman" panose="02020603050405020304" pitchFamily="18" charset="0"/>
              </a:rPr>
              <a:t>IV</a:t>
            </a:r>
            <a:endParaRPr lang="en-US" sz="2500" b="1">
              <a:latin typeface="Times New Roman" panose="02020603050405020304" pitchFamily="18" charset="0"/>
              <a:cs typeface="Times New Roman" panose="02020603050405020304" pitchFamily="18" charset="0"/>
            </a:endParaRPr>
          </a:p>
        </p:txBody>
      </p:sp>
      <p:sp>
        <p:nvSpPr>
          <p:cNvPr id="18" name="Subtitle 16"/>
          <p:cNvSpPr>
            <a:spLocks noGrp="1"/>
          </p:cNvSpPr>
          <p:nvPr>
            <p:ph type="subTitle" idx="1"/>
          </p:nvPr>
        </p:nvSpPr>
        <p:spPr>
          <a:xfrm>
            <a:off x="927847" y="1883030"/>
            <a:ext cx="8216153" cy="1793762"/>
          </a:xfrm>
        </p:spPr>
        <p:txBody>
          <a:bodyPr>
            <a:noAutofit/>
          </a:bodyPr>
          <a:lstStyle/>
          <a:p>
            <a:pPr indent="457200" algn="l"/>
            <a:r>
              <a:rPr lang="en-US" sz="2200" smtClean="0">
                <a:latin typeface="Times New Roman" panose="02020603050405020304" pitchFamily="18" charset="0"/>
                <a:cs typeface="Times New Roman" panose="02020603050405020304" pitchFamily="18" charset="0"/>
              </a:rPr>
              <a:t>Là yêu cầu quan trọng trong quá trình kiểm soát chống tĩnh điện. Xây dựng chương trình kiểm soát chống tĩnh điện có thể dựa theo tiêu chuẩn:ANSI/ESD STM5.1-2001; </a:t>
            </a:r>
            <a:r>
              <a:rPr lang="en-US" sz="2200">
                <a:latin typeface="Times New Roman" panose="02020603050405020304" pitchFamily="18" charset="0"/>
                <a:cs typeface="Times New Roman" panose="02020603050405020304" pitchFamily="18" charset="0"/>
              </a:rPr>
              <a:t>ANSI/ESD </a:t>
            </a:r>
            <a:r>
              <a:rPr lang="en-US" sz="2200" smtClean="0">
                <a:latin typeface="Times New Roman" panose="02020603050405020304" pitchFamily="18" charset="0"/>
                <a:cs typeface="Times New Roman" panose="02020603050405020304" pitchFamily="18" charset="0"/>
              </a:rPr>
              <a:t>S20.20-2014; EIA/JESD22_A114.01; EIA/JESD22_A115.A; IEC_61000_4_2; GB/T17626.2; MIT_STD_883E; …v.v.</a:t>
            </a:r>
          </a:p>
          <a:p>
            <a:pPr indent="457200" algn="l"/>
            <a:endParaRPr lang="en-US" sz="2200">
              <a:latin typeface="Times New Roman" panose="02020603050405020304" pitchFamily="18" charset="0"/>
              <a:cs typeface="Times New Roman" panose="02020603050405020304" pitchFamily="18" charset="0"/>
            </a:endParaRPr>
          </a:p>
        </p:txBody>
      </p:sp>
      <p:sp>
        <p:nvSpPr>
          <p:cNvPr id="15" name="Title 15"/>
          <p:cNvSpPr txBox="1">
            <a:spLocks/>
          </p:cNvSpPr>
          <p:nvPr/>
        </p:nvSpPr>
        <p:spPr>
          <a:xfrm>
            <a:off x="833718" y="3580837"/>
            <a:ext cx="7947209" cy="502373"/>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smtClean="0">
                <a:solidFill>
                  <a:schemeClr val="accent1"/>
                </a:solidFill>
                <a:latin typeface="Times New Roman" panose="02020603050405020304" pitchFamily="18" charset="0"/>
                <a:cs typeface="Times New Roman" panose="02020603050405020304" pitchFamily="18" charset="0"/>
              </a:rPr>
              <a:t>Thiết lập các khu vực nhạy cảm cần chống tĩnh điện, ESD.</a:t>
            </a:r>
            <a:endParaRPr lang="en-US" sz="2500" b="1">
              <a:solidFill>
                <a:schemeClr val="accent1"/>
              </a:solidFill>
              <a:latin typeface="Times New Roman" panose="02020603050405020304" pitchFamily="18" charset="0"/>
              <a:cs typeface="Times New Roman" panose="02020603050405020304" pitchFamily="18" charset="0"/>
            </a:endParaRPr>
          </a:p>
        </p:txBody>
      </p:sp>
      <p:sp>
        <p:nvSpPr>
          <p:cNvPr id="19" name="Subtitle 16"/>
          <p:cNvSpPr txBox="1">
            <a:spLocks/>
          </p:cNvSpPr>
          <p:nvPr/>
        </p:nvSpPr>
        <p:spPr>
          <a:xfrm>
            <a:off x="918883" y="4046719"/>
            <a:ext cx="8216153" cy="10215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l"/>
            <a:r>
              <a:rPr lang="en-US" sz="2200" smtClean="0">
                <a:latin typeface="Times New Roman" panose="02020603050405020304" pitchFamily="18" charset="0"/>
                <a:cs typeface="Times New Roman" panose="02020603050405020304" pitchFamily="18" charset="0"/>
              </a:rPr>
              <a:t>Khu vực sản xuất linh kiện, vỉ mạch… Kho chứa các linh kiện bán dẫn. Kho chứa các chất dễ cháy. Cần được kiểm soát nghiêm ngặt và theo dõi ESD thường xuyên. Phải có hệ thống nối đất và sơn tĩnh điện.</a:t>
            </a:r>
            <a:endParaRPr lang="en-US" sz="2200">
              <a:latin typeface="Times New Roman" panose="02020603050405020304" pitchFamily="18" charset="0"/>
              <a:cs typeface="Times New Roman" panose="02020603050405020304" pitchFamily="18" charset="0"/>
            </a:endParaRPr>
          </a:p>
        </p:txBody>
      </p:sp>
      <p:sp>
        <p:nvSpPr>
          <p:cNvPr id="20" name="Title 15"/>
          <p:cNvSpPr txBox="1">
            <a:spLocks/>
          </p:cNvSpPr>
          <p:nvPr/>
        </p:nvSpPr>
        <p:spPr>
          <a:xfrm>
            <a:off x="838201" y="4928951"/>
            <a:ext cx="7947209" cy="50237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smtClean="0">
                <a:solidFill>
                  <a:schemeClr val="accent1"/>
                </a:solidFill>
                <a:latin typeface="Times New Roman" panose="02020603050405020304" pitchFamily="18" charset="0"/>
                <a:cs typeface="Times New Roman" panose="02020603050405020304" pitchFamily="18" charset="0"/>
              </a:rPr>
              <a:t>Đánh giá, đo lường</a:t>
            </a:r>
            <a:endParaRPr lang="en-US" sz="2500" b="1">
              <a:solidFill>
                <a:schemeClr val="accent1"/>
              </a:solidFill>
              <a:latin typeface="Times New Roman" panose="02020603050405020304" pitchFamily="18" charset="0"/>
              <a:cs typeface="Times New Roman" panose="02020603050405020304" pitchFamily="18" charset="0"/>
            </a:endParaRPr>
          </a:p>
        </p:txBody>
      </p:sp>
      <p:sp>
        <p:nvSpPr>
          <p:cNvPr id="21" name="Subtitle 16"/>
          <p:cNvSpPr txBox="1">
            <a:spLocks/>
          </p:cNvSpPr>
          <p:nvPr/>
        </p:nvSpPr>
        <p:spPr>
          <a:xfrm>
            <a:off x="856131" y="5322261"/>
            <a:ext cx="8216153" cy="10215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l"/>
            <a:r>
              <a:rPr lang="en-US" sz="2200" smtClean="0">
                <a:latin typeface="Times New Roman" panose="02020603050405020304" pitchFamily="18" charset="0"/>
                <a:cs typeface="Times New Roman" panose="02020603050405020304" pitchFamily="18" charset="0"/>
              </a:rPr>
              <a:t>Phát </a:t>
            </a:r>
            <a:r>
              <a:rPr lang="en-US" sz="2200">
                <a:latin typeface="Times New Roman" panose="02020603050405020304" pitchFamily="18" charset="0"/>
                <a:cs typeface="Times New Roman" panose="02020603050405020304" pitchFamily="18" charset="0"/>
              </a:rPr>
              <a:t>hiện khu </a:t>
            </a:r>
            <a:r>
              <a:rPr lang="en-US" sz="2200" smtClean="0">
                <a:latin typeface="Times New Roman" panose="02020603050405020304" pitchFamily="18" charset="0"/>
                <a:cs typeface="Times New Roman" panose="02020603050405020304" pitchFamily="18" charset="0"/>
              </a:rPr>
              <a:t>vực, </a:t>
            </a:r>
            <a:r>
              <a:rPr lang="en-US" sz="2200">
                <a:latin typeface="Times New Roman" panose="02020603050405020304" pitchFamily="18" charset="0"/>
                <a:cs typeface="Times New Roman" panose="02020603050405020304" pitchFamily="18" charset="0"/>
              </a:rPr>
              <a:t>quá trình sản xuất xảy ra lỗi liên quan đến tĩnh điện, ESD</a:t>
            </a:r>
            <a:r>
              <a:rPr lang="en-US" sz="2200" smtClean="0">
                <a:latin typeface="Times New Roman" panose="02020603050405020304" pitchFamily="18" charset="0"/>
                <a:cs typeface="Times New Roman" panose="02020603050405020304" pitchFamily="18" charset="0"/>
              </a:rPr>
              <a:t>. Ngăn chặn các lỗi xảy ra trong quá trình sản xuất. Phòng chống cháy nổ.</a:t>
            </a:r>
            <a:endParaRPr lang="en-US"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563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22" dur="5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randombar(horizont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Effect transition="in" filter="randombar(horizontal)">
                                      <p:cBhvr>
                                        <p:cTn id="3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build="p"/>
      <p:bldP spid="15" grpId="0"/>
      <p:bldP spid="19" grpId="0" build="p"/>
      <p:bldP spid="20" grpId="0"/>
      <p:bldP spid="2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p:cNvSpPr/>
          <p:nvPr/>
        </p:nvSpPr>
        <p:spPr>
          <a:xfrm>
            <a:off x="664515" y="108753"/>
            <a:ext cx="656146" cy="1371600"/>
          </a:xfrm>
          <a:custGeom>
            <a:avLst/>
            <a:gdLst>
              <a:gd name="connsiteX0" fmla="*/ 22544 w 2994344"/>
              <a:gd name="connsiteY0" fmla="*/ 0 h 5943600"/>
              <a:gd name="connsiteX1" fmla="*/ 2994344 w 2994344"/>
              <a:gd name="connsiteY1" fmla="*/ 2971800 h 5943600"/>
              <a:gd name="connsiteX2" fmla="*/ 22544 w 2994344"/>
              <a:gd name="connsiteY2" fmla="*/ 5943600 h 5943600"/>
              <a:gd name="connsiteX3" fmla="*/ 0 w 2994344"/>
              <a:gd name="connsiteY3" fmla="*/ 5942462 h 5943600"/>
              <a:gd name="connsiteX4" fmla="*/ 0 w 2994344"/>
              <a:gd name="connsiteY4" fmla="*/ 5746085 h 5943600"/>
              <a:gd name="connsiteX5" fmla="*/ 22544 w 2994344"/>
              <a:gd name="connsiteY5" fmla="*/ 5747223 h 5943600"/>
              <a:gd name="connsiteX6" fmla="*/ 2797967 w 2994344"/>
              <a:gd name="connsiteY6" fmla="*/ 2971800 h 5943600"/>
              <a:gd name="connsiteX7" fmla="*/ 22544 w 2994344"/>
              <a:gd name="connsiteY7" fmla="*/ 196377 h 5943600"/>
              <a:gd name="connsiteX8" fmla="*/ 0 w 2994344"/>
              <a:gd name="connsiteY8" fmla="*/ 197515 h 5943600"/>
              <a:gd name="connsiteX9" fmla="*/ 0 w 2994344"/>
              <a:gd name="connsiteY9" fmla="*/ 1139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4344" h="5943600">
                <a:moveTo>
                  <a:pt x="22544" y="0"/>
                </a:moveTo>
                <a:cubicBezTo>
                  <a:pt x="1663824" y="0"/>
                  <a:pt x="2994344" y="1330520"/>
                  <a:pt x="2994344" y="2971800"/>
                </a:cubicBezTo>
                <a:cubicBezTo>
                  <a:pt x="2994344" y="4613080"/>
                  <a:pt x="1663824" y="5943600"/>
                  <a:pt x="22544" y="5943600"/>
                </a:cubicBezTo>
                <a:lnTo>
                  <a:pt x="0" y="5942462"/>
                </a:lnTo>
                <a:lnTo>
                  <a:pt x="0" y="5746085"/>
                </a:lnTo>
                <a:lnTo>
                  <a:pt x="22544" y="5747223"/>
                </a:lnTo>
                <a:cubicBezTo>
                  <a:pt x="1555368" y="5747223"/>
                  <a:pt x="2797967" y="4504624"/>
                  <a:pt x="2797967" y="2971800"/>
                </a:cubicBezTo>
                <a:cubicBezTo>
                  <a:pt x="2797967" y="1438976"/>
                  <a:pt x="1555368" y="196377"/>
                  <a:pt x="22544" y="196377"/>
                </a:cubicBezTo>
                <a:lnTo>
                  <a:pt x="0" y="197515"/>
                </a:lnTo>
                <a:lnTo>
                  <a:pt x="0" y="1139"/>
                </a:lnTo>
                <a:close/>
              </a:path>
            </a:pathLst>
          </a:custGeom>
          <a:gradFill flip="none" rotWithShape="1">
            <a:gsLst>
              <a:gs pos="0">
                <a:schemeClr val="accent1">
                  <a:lumMod val="5000"/>
                  <a:lumOff val="95000"/>
                </a:schemeClr>
              </a:gs>
              <a:gs pos="10000">
                <a:srgbClr val="FFD966"/>
              </a:gs>
              <a:gs pos="38000">
                <a:srgbClr val="C16FBB"/>
              </a:gs>
              <a:gs pos="21000">
                <a:srgbClr val="FFC000"/>
              </a:gs>
              <a:gs pos="82000">
                <a:srgbClr val="2F5597"/>
              </a:gs>
              <a:gs pos="100000">
                <a:srgbClr val="5B9BD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sp>
        <p:nvSpPr>
          <p:cNvPr id="33" name="Oval 32"/>
          <p:cNvSpPr/>
          <p:nvPr/>
        </p:nvSpPr>
        <p:spPr>
          <a:xfrm>
            <a:off x="1242453" y="728352"/>
            <a:ext cx="99416" cy="105508"/>
          </a:xfrm>
          <a:prstGeom prst="ellipse">
            <a:avLst/>
          </a:prstGeom>
          <a:solidFill>
            <a:srgbClr val="2F559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41" name="Straight Connector 40"/>
          <p:cNvCxnSpPr>
            <a:stCxn id="33" idx="6"/>
            <a:endCxn id="16" idx="1"/>
          </p:cNvCxnSpPr>
          <p:nvPr/>
        </p:nvCxnSpPr>
        <p:spPr>
          <a:xfrm>
            <a:off x="1341869" y="781106"/>
            <a:ext cx="316806" cy="3334"/>
          </a:xfrm>
          <a:prstGeom prst="line">
            <a:avLst/>
          </a:prstGeom>
          <a:ln w="28575">
            <a:solidFill>
              <a:srgbClr val="2F5597"/>
            </a:solidFill>
          </a:ln>
        </p:spPr>
        <p:style>
          <a:lnRef idx="1">
            <a:schemeClr val="accent1"/>
          </a:lnRef>
          <a:fillRef idx="0">
            <a:schemeClr val="accent1"/>
          </a:fillRef>
          <a:effectRef idx="0">
            <a:schemeClr val="accent1"/>
          </a:effectRef>
          <a:fontRef idx="minor">
            <a:schemeClr val="tx1"/>
          </a:fontRef>
        </p:style>
      </p:cxnSp>
      <p:sp>
        <p:nvSpPr>
          <p:cNvPr id="51" name="Donut 50"/>
          <p:cNvSpPr/>
          <p:nvPr/>
        </p:nvSpPr>
        <p:spPr>
          <a:xfrm>
            <a:off x="122716" y="216869"/>
            <a:ext cx="1093576" cy="1160585"/>
          </a:xfrm>
          <a:prstGeom prst="donut">
            <a:avLst>
              <a:gd name="adj" fmla="val 6519"/>
            </a:avLst>
          </a:prstGeom>
          <a:gradFill flip="none" rotWithShape="1">
            <a:gsLst>
              <a:gs pos="40000">
                <a:schemeClr val="accent3">
                  <a:lumMod val="5000"/>
                  <a:lumOff val="95000"/>
                </a:schemeClr>
              </a:gs>
              <a:gs pos="70000">
                <a:schemeClr val="accent3">
                  <a:lumMod val="45000"/>
                  <a:lumOff val="55000"/>
                </a:schemeClr>
              </a:gs>
              <a:gs pos="83000">
                <a:schemeClr val="accent3">
                  <a:lumMod val="45000"/>
                  <a:lumOff val="55000"/>
                </a:schemeClr>
              </a:gs>
              <a:gs pos="96000">
                <a:schemeClr val="accent3">
                  <a:lumMod val="30000"/>
                  <a:lumOff val="70000"/>
                </a:schemeClr>
              </a:gs>
            </a:gsLst>
            <a:lin ang="2700000" scaled="1"/>
            <a:tileRect/>
          </a:gradFill>
          <a:ln>
            <a:noFill/>
          </a:ln>
          <a:effectLst>
            <a:outerShdw blurRad="508000" dist="177800" dir="48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blipFill>
                <a:blip r:embed="rId2">
                  <a:alphaModFix amt="51000"/>
                </a:blip>
                <a:tile tx="0" ty="0" sx="100000" sy="100000" flip="none" algn="tl"/>
              </a:blipFill>
            </a:endParaRPr>
          </a:p>
        </p:txBody>
      </p:sp>
      <p:sp>
        <p:nvSpPr>
          <p:cNvPr id="52" name="Oval 51"/>
          <p:cNvSpPr/>
          <p:nvPr/>
        </p:nvSpPr>
        <p:spPr>
          <a:xfrm>
            <a:off x="222132" y="315575"/>
            <a:ext cx="894744" cy="949569"/>
          </a:xfrm>
          <a:prstGeom prst="ellipse">
            <a:avLst/>
          </a:prstGeom>
          <a:noFill/>
          <a:ln w="349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3" name="Oval 52"/>
          <p:cNvSpPr/>
          <p:nvPr/>
        </p:nvSpPr>
        <p:spPr>
          <a:xfrm>
            <a:off x="251010" y="345743"/>
            <a:ext cx="835095" cy="886265"/>
          </a:xfrm>
          <a:prstGeom prst="ellipse">
            <a:avLst/>
          </a:prstGeom>
          <a:blipFill dpi="0" rotWithShape="1">
            <a:blip r:embed="rId3">
              <a:alphaModFix amt="89000"/>
            </a:blip>
            <a:srcRect/>
            <a:stretch>
              <a:fillRect/>
            </a:stretch>
          </a:blipFill>
          <a:ln w="25400">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76" name="Picture 75"/>
          <p:cNvPicPr>
            <a:picLocks noChangeAspect="1"/>
          </p:cNvPicPr>
          <p:nvPr/>
        </p:nvPicPr>
        <p:blipFill rotWithShape="1">
          <a:blip r:embed="rId4" cstate="print">
            <a:extLst>
              <a:ext uri="{28A0092B-C50C-407E-A947-70E740481C1C}">
                <a14:useLocalDpi xmlns:a14="http://schemas.microsoft.com/office/drawing/2010/main" val="0"/>
              </a:ext>
            </a:extLst>
          </a:blip>
          <a:srcRect t="28322"/>
          <a:stretch/>
        </p:blipFill>
        <p:spPr>
          <a:xfrm>
            <a:off x="0" y="6089278"/>
            <a:ext cx="9144000" cy="791073"/>
          </a:xfrm>
          <a:prstGeom prst="rect">
            <a:avLst/>
          </a:prstGeom>
        </p:spPr>
      </p:pic>
      <p:sp>
        <p:nvSpPr>
          <p:cNvPr id="14" name="Title 15"/>
          <p:cNvSpPr>
            <a:spLocks noGrp="1"/>
          </p:cNvSpPr>
          <p:nvPr>
            <p:ph type="ctrTitle"/>
          </p:nvPr>
        </p:nvSpPr>
        <p:spPr>
          <a:xfrm>
            <a:off x="927847" y="1268163"/>
            <a:ext cx="7853081" cy="468664"/>
          </a:xfrm>
        </p:spPr>
        <p:txBody>
          <a:bodyPr>
            <a:normAutofit/>
          </a:bodyPr>
          <a:lstStyle/>
          <a:p>
            <a:pPr algn="l"/>
            <a:r>
              <a:rPr lang="en-US" sz="2500" b="1" smtClean="0">
                <a:solidFill>
                  <a:schemeClr val="accent1"/>
                </a:solidFill>
                <a:latin typeface="Times New Roman" panose="02020603050405020304" pitchFamily="18" charset="0"/>
                <a:cs typeface="Times New Roman" panose="02020603050405020304" pitchFamily="18" charset="0"/>
              </a:rPr>
              <a:t>Đào tạo</a:t>
            </a:r>
            <a:endParaRPr lang="en-US" sz="2500" b="1">
              <a:solidFill>
                <a:schemeClr val="accent1"/>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1658675" y="370971"/>
            <a:ext cx="7216384" cy="826938"/>
          </a:xfrm>
          <a:prstGeom prst="roundRect">
            <a:avLst>
              <a:gd name="adj" fmla="val 50000"/>
            </a:avLst>
          </a:prstGeom>
          <a:solidFill>
            <a:schemeClr val="accent5">
              <a:lumMod val="75000"/>
            </a:schemeClr>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7" name="Title 58"/>
          <p:cNvSpPr txBox="1">
            <a:spLocks/>
          </p:cNvSpPr>
          <p:nvPr/>
        </p:nvSpPr>
        <p:spPr>
          <a:xfrm>
            <a:off x="2474249" y="509706"/>
            <a:ext cx="5486410" cy="51918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smtClean="0">
                <a:solidFill>
                  <a:srgbClr val="F9BB00"/>
                </a:solidFill>
                <a:latin typeface="Times New Roman" panose="02020603050405020304" pitchFamily="18" charset="0"/>
                <a:cs typeface="Times New Roman" panose="02020603050405020304" pitchFamily="18" charset="0"/>
              </a:rPr>
              <a:t>Kiểm Soát ESD</a:t>
            </a:r>
            <a:endParaRPr lang="en-US" sz="3200" b="1">
              <a:solidFill>
                <a:srgbClr val="F9BB00"/>
              </a:solidFill>
              <a:latin typeface="Times New Roman" panose="02020603050405020304" pitchFamily="18" charset="0"/>
              <a:cs typeface="Times New Roman" panose="02020603050405020304" pitchFamily="18" charset="0"/>
            </a:endParaRPr>
          </a:p>
        </p:txBody>
      </p:sp>
      <p:sp>
        <p:nvSpPr>
          <p:cNvPr id="5" name="Oval 4"/>
          <p:cNvSpPr/>
          <p:nvPr/>
        </p:nvSpPr>
        <p:spPr>
          <a:xfrm>
            <a:off x="1679883" y="455823"/>
            <a:ext cx="640080" cy="64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734166" y="551830"/>
            <a:ext cx="740083" cy="477055"/>
          </a:xfrm>
          <a:prstGeom prst="rect">
            <a:avLst/>
          </a:prstGeom>
          <a:noFill/>
        </p:spPr>
        <p:txBody>
          <a:bodyPr wrap="square" rtlCol="0">
            <a:spAutoFit/>
          </a:bodyPr>
          <a:lstStyle/>
          <a:p>
            <a:r>
              <a:rPr lang="en-US" sz="2500" b="1" smtClean="0">
                <a:latin typeface="Times New Roman" panose="02020603050405020304" pitchFamily="18" charset="0"/>
                <a:cs typeface="Times New Roman" panose="02020603050405020304" pitchFamily="18" charset="0"/>
              </a:rPr>
              <a:t>IV</a:t>
            </a:r>
            <a:endParaRPr lang="en-US" sz="2500" b="1">
              <a:latin typeface="Times New Roman" panose="02020603050405020304" pitchFamily="18" charset="0"/>
              <a:cs typeface="Times New Roman" panose="02020603050405020304" pitchFamily="18" charset="0"/>
            </a:endParaRPr>
          </a:p>
        </p:txBody>
      </p:sp>
      <p:sp>
        <p:nvSpPr>
          <p:cNvPr id="18" name="Subtitle 16"/>
          <p:cNvSpPr>
            <a:spLocks noGrp="1"/>
          </p:cNvSpPr>
          <p:nvPr>
            <p:ph type="subTitle" idx="1"/>
          </p:nvPr>
        </p:nvSpPr>
        <p:spPr>
          <a:xfrm>
            <a:off x="927847" y="1600642"/>
            <a:ext cx="8216153" cy="761411"/>
          </a:xfrm>
        </p:spPr>
        <p:txBody>
          <a:bodyPr>
            <a:noAutofit/>
          </a:bodyPr>
          <a:lstStyle/>
          <a:p>
            <a:pPr indent="457200" algn="l"/>
            <a:r>
              <a:rPr lang="en-US" sz="2200" smtClean="0">
                <a:latin typeface="Times New Roman" panose="02020603050405020304" pitchFamily="18" charset="0"/>
                <a:cs typeface="Times New Roman" panose="02020603050405020304" pitchFamily="18" charset="0"/>
              </a:rPr>
              <a:t>Lên kế hoạch đào tạo và đào tạo nhắc lại giúp nâng cao kiến thức về phòng chống tĩnh điện cho CBCNV trong quá trình sản xuất.</a:t>
            </a:r>
            <a:endParaRPr lang="en-US" sz="2200">
              <a:latin typeface="Times New Roman" panose="02020603050405020304" pitchFamily="18" charset="0"/>
              <a:cs typeface="Times New Roman" panose="02020603050405020304" pitchFamily="18" charset="0"/>
            </a:endParaRPr>
          </a:p>
        </p:txBody>
      </p:sp>
      <p:sp>
        <p:nvSpPr>
          <p:cNvPr id="15" name="Title 15"/>
          <p:cNvSpPr txBox="1">
            <a:spLocks/>
          </p:cNvSpPr>
          <p:nvPr/>
        </p:nvSpPr>
        <p:spPr>
          <a:xfrm>
            <a:off x="927847" y="2214136"/>
            <a:ext cx="7853081" cy="72546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a:solidFill>
                  <a:schemeClr val="accent1"/>
                </a:solidFill>
                <a:latin typeface="Times New Roman" panose="02020603050405020304" pitchFamily="18" charset="0"/>
                <a:cs typeface="Times New Roman" panose="02020603050405020304" pitchFamily="18" charset="0"/>
              </a:rPr>
              <a:t>Đánh giá tuân thủ của người thực hiện các yêu cầu trong khu vực kiểm soát tĩnh điện.</a:t>
            </a:r>
          </a:p>
        </p:txBody>
      </p:sp>
      <p:sp>
        <p:nvSpPr>
          <p:cNvPr id="19" name="Subtitle 16"/>
          <p:cNvSpPr txBox="1">
            <a:spLocks/>
          </p:cNvSpPr>
          <p:nvPr/>
        </p:nvSpPr>
        <p:spPr>
          <a:xfrm>
            <a:off x="918883" y="2858915"/>
            <a:ext cx="8216153" cy="323036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l"/>
            <a:r>
              <a:rPr lang="en-US" sz="2200" smtClean="0">
                <a:latin typeface="Times New Roman" panose="02020603050405020304" pitchFamily="18" charset="0"/>
                <a:cs typeface="Times New Roman" panose="02020603050405020304" pitchFamily="18" charset="0"/>
              </a:rPr>
              <a:t>Kiểm tra tĩnh điện trước khi vào sản xuất cần được thực hiện hàng ngày. Người thực hiện trong khu vực kiểm soát tĩnh điện cần phải chấp hành nghiêm chỉnh các yêu cầu, quy định kiểm soát tĩnh điện.</a:t>
            </a:r>
          </a:p>
          <a:p>
            <a:pPr indent="457200" algn="l"/>
            <a:r>
              <a:rPr lang="en-US" sz="2200" smtClean="0">
                <a:latin typeface="Times New Roman" panose="02020603050405020304" pitchFamily="18" charset="0"/>
                <a:cs typeface="Times New Roman" panose="02020603050405020304" pitchFamily="18" charset="0"/>
              </a:rPr>
              <a:t>Yêu cầu trong khu vực kiểm soát tĩnh điện cần phải:</a:t>
            </a:r>
          </a:p>
          <a:p>
            <a:pPr marL="342900" indent="-342900" algn="l">
              <a:buFont typeface="Wingdings" panose="05000000000000000000" pitchFamily="2" charset="2"/>
              <a:buChar char="ü"/>
            </a:pPr>
            <a:r>
              <a:rPr lang="en-US" sz="2200" smtClean="0">
                <a:latin typeface="Times New Roman" panose="02020603050405020304" pitchFamily="18" charset="0"/>
                <a:cs typeface="Times New Roman" panose="02020603050405020304" pitchFamily="18" charset="0"/>
              </a:rPr>
              <a:t>Được dán bang dính màu vàng để xác định ranh giới. Nhãn mác cần được dán lên các sản phẩm nhạy cảm về tĩnh điện.</a:t>
            </a:r>
          </a:p>
          <a:p>
            <a:pPr marL="342900" indent="-342900" algn="l">
              <a:buFont typeface="Wingdings" panose="05000000000000000000" pitchFamily="2" charset="2"/>
              <a:buChar char="ü"/>
            </a:pPr>
            <a:r>
              <a:rPr lang="en-US" sz="2200" smtClean="0">
                <a:latin typeface="Times New Roman" panose="02020603050405020304" pitchFamily="18" charset="0"/>
                <a:cs typeface="Times New Roman" panose="02020603050405020304" pitchFamily="18" charset="0"/>
              </a:rPr>
              <a:t>Khu vực làm việc phải có hệ thống nối đất. Sơn chống tĩnh điện</a:t>
            </a:r>
          </a:p>
          <a:p>
            <a:pPr marL="342900" indent="-342900" algn="l">
              <a:buFont typeface="Wingdings" panose="05000000000000000000" pitchFamily="2" charset="2"/>
              <a:buChar char="ü"/>
            </a:pPr>
            <a:r>
              <a:rPr lang="en-US" sz="2200" smtClean="0">
                <a:latin typeface="Times New Roman" panose="02020603050405020304" pitchFamily="18" charset="0"/>
                <a:cs typeface="Times New Roman" panose="02020603050405020304" pitchFamily="18" charset="0"/>
              </a:rPr>
              <a:t>Con người và thiết bị cần phải được nối đất</a:t>
            </a:r>
          </a:p>
        </p:txBody>
      </p:sp>
    </p:spTree>
    <p:extLst>
      <p:ext uri="{BB962C8B-B14F-4D97-AF65-F5344CB8AC3E}">
        <p14:creationId xmlns:p14="http://schemas.microsoft.com/office/powerpoint/2010/main" val="310298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22" dur="5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9">
                                            <p:txEl>
                                              <p:pRg st="1" end="1"/>
                                            </p:txEl>
                                          </p:spTgt>
                                        </p:tgtEl>
                                        <p:attrNameLst>
                                          <p:attrName>style.visibility</p:attrName>
                                        </p:attrNameLst>
                                      </p:cBhvr>
                                      <p:to>
                                        <p:strVal val="visible"/>
                                      </p:to>
                                    </p:set>
                                    <p:animEffect transition="in" filter="randombar(horizontal)">
                                      <p:cBhvr>
                                        <p:cTn id="27" dur="500"/>
                                        <p:tgtEl>
                                          <p:spTgt spid="1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9">
                                            <p:txEl>
                                              <p:pRg st="2" end="2"/>
                                            </p:txEl>
                                          </p:spTgt>
                                        </p:tgtEl>
                                        <p:attrNameLst>
                                          <p:attrName>style.visibility</p:attrName>
                                        </p:attrNameLst>
                                      </p:cBhvr>
                                      <p:to>
                                        <p:strVal val="visible"/>
                                      </p:to>
                                    </p:set>
                                    <p:animEffect transition="in" filter="randombar(horizontal)">
                                      <p:cBhvr>
                                        <p:cTn id="32" dur="500"/>
                                        <p:tgtEl>
                                          <p:spTgt spid="1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9">
                                            <p:txEl>
                                              <p:pRg st="3" end="3"/>
                                            </p:txEl>
                                          </p:spTgt>
                                        </p:tgtEl>
                                        <p:attrNameLst>
                                          <p:attrName>style.visibility</p:attrName>
                                        </p:attrNameLst>
                                      </p:cBhvr>
                                      <p:to>
                                        <p:strVal val="visible"/>
                                      </p:to>
                                    </p:set>
                                    <p:animEffect transition="in" filter="randombar(horizontal)">
                                      <p:cBhvr>
                                        <p:cTn id="37" dur="500"/>
                                        <p:tgtEl>
                                          <p:spTgt spid="1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9">
                                            <p:txEl>
                                              <p:pRg st="4" end="4"/>
                                            </p:txEl>
                                          </p:spTgt>
                                        </p:tgtEl>
                                        <p:attrNameLst>
                                          <p:attrName>style.visibility</p:attrName>
                                        </p:attrNameLst>
                                      </p:cBhvr>
                                      <p:to>
                                        <p:strVal val="visible"/>
                                      </p:to>
                                    </p:set>
                                    <p:animEffect transition="in" filter="randombar(horizontal)">
                                      <p:cBhvr>
                                        <p:cTn id="42"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build="p"/>
      <p:bldP spid="15" grpId="0"/>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p:cNvSpPr/>
          <p:nvPr/>
        </p:nvSpPr>
        <p:spPr>
          <a:xfrm>
            <a:off x="664515" y="108753"/>
            <a:ext cx="656146" cy="1371600"/>
          </a:xfrm>
          <a:custGeom>
            <a:avLst/>
            <a:gdLst>
              <a:gd name="connsiteX0" fmla="*/ 22544 w 2994344"/>
              <a:gd name="connsiteY0" fmla="*/ 0 h 5943600"/>
              <a:gd name="connsiteX1" fmla="*/ 2994344 w 2994344"/>
              <a:gd name="connsiteY1" fmla="*/ 2971800 h 5943600"/>
              <a:gd name="connsiteX2" fmla="*/ 22544 w 2994344"/>
              <a:gd name="connsiteY2" fmla="*/ 5943600 h 5943600"/>
              <a:gd name="connsiteX3" fmla="*/ 0 w 2994344"/>
              <a:gd name="connsiteY3" fmla="*/ 5942462 h 5943600"/>
              <a:gd name="connsiteX4" fmla="*/ 0 w 2994344"/>
              <a:gd name="connsiteY4" fmla="*/ 5746085 h 5943600"/>
              <a:gd name="connsiteX5" fmla="*/ 22544 w 2994344"/>
              <a:gd name="connsiteY5" fmla="*/ 5747223 h 5943600"/>
              <a:gd name="connsiteX6" fmla="*/ 2797967 w 2994344"/>
              <a:gd name="connsiteY6" fmla="*/ 2971800 h 5943600"/>
              <a:gd name="connsiteX7" fmla="*/ 22544 w 2994344"/>
              <a:gd name="connsiteY7" fmla="*/ 196377 h 5943600"/>
              <a:gd name="connsiteX8" fmla="*/ 0 w 2994344"/>
              <a:gd name="connsiteY8" fmla="*/ 197515 h 5943600"/>
              <a:gd name="connsiteX9" fmla="*/ 0 w 2994344"/>
              <a:gd name="connsiteY9" fmla="*/ 1139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4344" h="5943600">
                <a:moveTo>
                  <a:pt x="22544" y="0"/>
                </a:moveTo>
                <a:cubicBezTo>
                  <a:pt x="1663824" y="0"/>
                  <a:pt x="2994344" y="1330520"/>
                  <a:pt x="2994344" y="2971800"/>
                </a:cubicBezTo>
                <a:cubicBezTo>
                  <a:pt x="2994344" y="4613080"/>
                  <a:pt x="1663824" y="5943600"/>
                  <a:pt x="22544" y="5943600"/>
                </a:cubicBezTo>
                <a:lnTo>
                  <a:pt x="0" y="5942462"/>
                </a:lnTo>
                <a:lnTo>
                  <a:pt x="0" y="5746085"/>
                </a:lnTo>
                <a:lnTo>
                  <a:pt x="22544" y="5747223"/>
                </a:lnTo>
                <a:cubicBezTo>
                  <a:pt x="1555368" y="5747223"/>
                  <a:pt x="2797967" y="4504624"/>
                  <a:pt x="2797967" y="2971800"/>
                </a:cubicBezTo>
                <a:cubicBezTo>
                  <a:pt x="2797967" y="1438976"/>
                  <a:pt x="1555368" y="196377"/>
                  <a:pt x="22544" y="196377"/>
                </a:cubicBezTo>
                <a:lnTo>
                  <a:pt x="0" y="197515"/>
                </a:lnTo>
                <a:lnTo>
                  <a:pt x="0" y="1139"/>
                </a:lnTo>
                <a:close/>
              </a:path>
            </a:pathLst>
          </a:custGeom>
          <a:gradFill flip="none" rotWithShape="1">
            <a:gsLst>
              <a:gs pos="0">
                <a:schemeClr val="accent1">
                  <a:lumMod val="5000"/>
                  <a:lumOff val="95000"/>
                </a:schemeClr>
              </a:gs>
              <a:gs pos="10000">
                <a:srgbClr val="FFD966"/>
              </a:gs>
              <a:gs pos="38000">
                <a:srgbClr val="C16FBB"/>
              </a:gs>
              <a:gs pos="21000">
                <a:srgbClr val="FFC000"/>
              </a:gs>
              <a:gs pos="82000">
                <a:srgbClr val="2F5597"/>
              </a:gs>
              <a:gs pos="100000">
                <a:srgbClr val="5B9BD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sp>
        <p:nvSpPr>
          <p:cNvPr id="33" name="Oval 32"/>
          <p:cNvSpPr/>
          <p:nvPr/>
        </p:nvSpPr>
        <p:spPr>
          <a:xfrm>
            <a:off x="1242453" y="728352"/>
            <a:ext cx="99416" cy="105508"/>
          </a:xfrm>
          <a:prstGeom prst="ellipse">
            <a:avLst/>
          </a:prstGeom>
          <a:solidFill>
            <a:srgbClr val="2F559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41" name="Straight Connector 40"/>
          <p:cNvCxnSpPr>
            <a:stCxn id="33" idx="6"/>
            <a:endCxn id="16" idx="1"/>
          </p:cNvCxnSpPr>
          <p:nvPr/>
        </p:nvCxnSpPr>
        <p:spPr>
          <a:xfrm>
            <a:off x="1341869" y="781106"/>
            <a:ext cx="316806" cy="3334"/>
          </a:xfrm>
          <a:prstGeom prst="line">
            <a:avLst/>
          </a:prstGeom>
          <a:ln w="28575">
            <a:solidFill>
              <a:srgbClr val="2F5597"/>
            </a:solidFill>
          </a:ln>
        </p:spPr>
        <p:style>
          <a:lnRef idx="1">
            <a:schemeClr val="accent1"/>
          </a:lnRef>
          <a:fillRef idx="0">
            <a:schemeClr val="accent1"/>
          </a:fillRef>
          <a:effectRef idx="0">
            <a:schemeClr val="accent1"/>
          </a:effectRef>
          <a:fontRef idx="minor">
            <a:schemeClr val="tx1"/>
          </a:fontRef>
        </p:style>
      </p:cxnSp>
      <p:sp>
        <p:nvSpPr>
          <p:cNvPr id="51" name="Donut 50"/>
          <p:cNvSpPr/>
          <p:nvPr/>
        </p:nvSpPr>
        <p:spPr>
          <a:xfrm>
            <a:off x="122716" y="216869"/>
            <a:ext cx="1093576" cy="1160585"/>
          </a:xfrm>
          <a:prstGeom prst="donut">
            <a:avLst>
              <a:gd name="adj" fmla="val 6519"/>
            </a:avLst>
          </a:prstGeom>
          <a:gradFill flip="none" rotWithShape="1">
            <a:gsLst>
              <a:gs pos="40000">
                <a:schemeClr val="accent3">
                  <a:lumMod val="5000"/>
                  <a:lumOff val="95000"/>
                </a:schemeClr>
              </a:gs>
              <a:gs pos="70000">
                <a:schemeClr val="accent3">
                  <a:lumMod val="45000"/>
                  <a:lumOff val="55000"/>
                </a:schemeClr>
              </a:gs>
              <a:gs pos="83000">
                <a:schemeClr val="accent3">
                  <a:lumMod val="45000"/>
                  <a:lumOff val="55000"/>
                </a:schemeClr>
              </a:gs>
              <a:gs pos="96000">
                <a:schemeClr val="accent3">
                  <a:lumMod val="30000"/>
                  <a:lumOff val="70000"/>
                </a:schemeClr>
              </a:gs>
            </a:gsLst>
            <a:lin ang="2700000" scaled="1"/>
            <a:tileRect/>
          </a:gradFill>
          <a:ln>
            <a:noFill/>
          </a:ln>
          <a:effectLst>
            <a:outerShdw blurRad="508000" dist="177800" dir="48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blipFill>
                <a:blip r:embed="rId2">
                  <a:alphaModFix amt="51000"/>
                </a:blip>
                <a:tile tx="0" ty="0" sx="100000" sy="100000" flip="none" algn="tl"/>
              </a:blipFill>
            </a:endParaRPr>
          </a:p>
        </p:txBody>
      </p:sp>
      <p:sp>
        <p:nvSpPr>
          <p:cNvPr id="52" name="Oval 51"/>
          <p:cNvSpPr/>
          <p:nvPr/>
        </p:nvSpPr>
        <p:spPr>
          <a:xfrm>
            <a:off x="222132" y="315575"/>
            <a:ext cx="894744" cy="949569"/>
          </a:xfrm>
          <a:prstGeom prst="ellipse">
            <a:avLst/>
          </a:prstGeom>
          <a:noFill/>
          <a:ln w="349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3" name="Oval 52"/>
          <p:cNvSpPr/>
          <p:nvPr/>
        </p:nvSpPr>
        <p:spPr>
          <a:xfrm>
            <a:off x="251010" y="345743"/>
            <a:ext cx="835095" cy="886265"/>
          </a:xfrm>
          <a:prstGeom prst="ellipse">
            <a:avLst/>
          </a:prstGeom>
          <a:blipFill dpi="0" rotWithShape="1">
            <a:blip r:embed="rId3">
              <a:alphaModFix amt="89000"/>
            </a:blip>
            <a:srcRect/>
            <a:stretch>
              <a:fillRect/>
            </a:stretch>
          </a:blipFill>
          <a:ln w="25400">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76" name="Picture 75"/>
          <p:cNvPicPr>
            <a:picLocks noChangeAspect="1"/>
          </p:cNvPicPr>
          <p:nvPr/>
        </p:nvPicPr>
        <p:blipFill rotWithShape="1">
          <a:blip r:embed="rId4" cstate="print">
            <a:extLst>
              <a:ext uri="{28A0092B-C50C-407E-A947-70E740481C1C}">
                <a14:useLocalDpi xmlns:a14="http://schemas.microsoft.com/office/drawing/2010/main" val="0"/>
              </a:ext>
            </a:extLst>
          </a:blip>
          <a:srcRect t="28322"/>
          <a:stretch/>
        </p:blipFill>
        <p:spPr>
          <a:xfrm>
            <a:off x="0" y="6066031"/>
            <a:ext cx="9144000" cy="791073"/>
          </a:xfrm>
          <a:prstGeom prst="rect">
            <a:avLst/>
          </a:prstGeom>
        </p:spPr>
      </p:pic>
      <p:sp>
        <p:nvSpPr>
          <p:cNvPr id="14" name="Title 15"/>
          <p:cNvSpPr>
            <a:spLocks noGrp="1"/>
          </p:cNvSpPr>
          <p:nvPr>
            <p:ph type="ctrTitle"/>
          </p:nvPr>
        </p:nvSpPr>
        <p:spPr>
          <a:xfrm>
            <a:off x="927847" y="1416078"/>
            <a:ext cx="7853081" cy="3088687"/>
          </a:xfrm>
        </p:spPr>
        <p:txBody>
          <a:bodyPr>
            <a:normAutofit/>
          </a:bodyPr>
          <a:lstStyle/>
          <a:p>
            <a:pPr algn="l"/>
            <a:r>
              <a:rPr lang="en-US" sz="2500" b="1" smtClean="0">
                <a:solidFill>
                  <a:schemeClr val="accent1"/>
                </a:solidFill>
                <a:latin typeface="Times New Roman" panose="02020603050405020304" pitchFamily="18" charset="0"/>
                <a:cs typeface="Times New Roman" panose="02020603050405020304" pitchFamily="18" charset="0"/>
              </a:rPr>
              <a:t>Hướng dẫn kiểm tra tĩnh điện bằng máy hiện song và đồng hồ vạn năng.</a:t>
            </a:r>
            <a:br>
              <a:rPr lang="en-US" sz="2500" b="1" smtClean="0">
                <a:solidFill>
                  <a:schemeClr val="accent1"/>
                </a:solidFill>
                <a:latin typeface="Times New Roman" panose="02020603050405020304" pitchFamily="18" charset="0"/>
                <a:cs typeface="Times New Roman" panose="02020603050405020304" pitchFamily="18" charset="0"/>
              </a:rPr>
            </a:br>
            <a:r>
              <a:rPr lang="en-US" sz="2500" b="1" smtClean="0">
                <a:solidFill>
                  <a:schemeClr val="accent1"/>
                </a:solidFill>
                <a:latin typeface="Times New Roman" panose="02020603050405020304" pitchFamily="18" charset="0"/>
                <a:cs typeface="Times New Roman" panose="02020603050405020304" pitchFamily="18" charset="0"/>
              </a:rPr>
              <a:t>- Máy hiện sóng oscilloscope là thiết bị thử nghiệm điện tử dung để hiện thị dạng tín hiệu đưa vào cần quan sát theo dạng song điện từ.</a:t>
            </a:r>
            <a:br>
              <a:rPr lang="en-US" sz="2500" b="1" smtClean="0">
                <a:solidFill>
                  <a:schemeClr val="accent1"/>
                </a:solidFill>
                <a:latin typeface="Times New Roman" panose="02020603050405020304" pitchFamily="18" charset="0"/>
                <a:cs typeface="Times New Roman" panose="02020603050405020304" pitchFamily="18" charset="0"/>
              </a:rPr>
            </a:br>
            <a:r>
              <a:rPr lang="en-US" sz="2500" b="1" smtClean="0">
                <a:solidFill>
                  <a:schemeClr val="accent1"/>
                </a:solidFill>
                <a:latin typeface="Times New Roman" panose="02020603050405020304" pitchFamily="18" charset="0"/>
                <a:cs typeface="Times New Roman" panose="02020603050405020304" pitchFamily="18" charset="0"/>
              </a:rPr>
              <a:t>- Đồng hồ vạn năng.</a:t>
            </a:r>
            <a:endParaRPr lang="en-US" sz="2500" b="1">
              <a:solidFill>
                <a:schemeClr val="accent1"/>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1658675" y="370971"/>
            <a:ext cx="7216384" cy="826938"/>
          </a:xfrm>
          <a:prstGeom prst="roundRect">
            <a:avLst>
              <a:gd name="adj" fmla="val 50000"/>
            </a:avLst>
          </a:prstGeom>
          <a:solidFill>
            <a:schemeClr val="accent5">
              <a:lumMod val="75000"/>
            </a:schemeClr>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7" name="Title 58"/>
          <p:cNvSpPr txBox="1">
            <a:spLocks/>
          </p:cNvSpPr>
          <p:nvPr/>
        </p:nvSpPr>
        <p:spPr>
          <a:xfrm>
            <a:off x="2474249" y="509706"/>
            <a:ext cx="5486410" cy="51918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smtClean="0">
                <a:solidFill>
                  <a:srgbClr val="F9BB00"/>
                </a:solidFill>
                <a:latin typeface="Times New Roman" panose="02020603050405020304" pitchFamily="18" charset="0"/>
                <a:cs typeface="Times New Roman" panose="02020603050405020304" pitchFamily="18" charset="0"/>
              </a:rPr>
              <a:t>Kiểm Soát ESD</a:t>
            </a:r>
            <a:endParaRPr lang="en-US" sz="3200" b="1">
              <a:solidFill>
                <a:srgbClr val="F9BB00"/>
              </a:solidFill>
              <a:latin typeface="Times New Roman" panose="02020603050405020304" pitchFamily="18" charset="0"/>
              <a:cs typeface="Times New Roman" panose="02020603050405020304" pitchFamily="18" charset="0"/>
            </a:endParaRPr>
          </a:p>
        </p:txBody>
      </p:sp>
      <p:sp>
        <p:nvSpPr>
          <p:cNvPr id="5" name="Oval 4"/>
          <p:cNvSpPr/>
          <p:nvPr/>
        </p:nvSpPr>
        <p:spPr>
          <a:xfrm>
            <a:off x="1679883" y="455823"/>
            <a:ext cx="640080" cy="64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734166" y="551830"/>
            <a:ext cx="740083" cy="477055"/>
          </a:xfrm>
          <a:prstGeom prst="rect">
            <a:avLst/>
          </a:prstGeom>
          <a:noFill/>
        </p:spPr>
        <p:txBody>
          <a:bodyPr wrap="square" rtlCol="0">
            <a:spAutoFit/>
          </a:bodyPr>
          <a:lstStyle/>
          <a:p>
            <a:r>
              <a:rPr lang="en-US" sz="2500" b="1" smtClean="0">
                <a:latin typeface="Times New Roman" panose="02020603050405020304" pitchFamily="18" charset="0"/>
                <a:cs typeface="Times New Roman" panose="02020603050405020304" pitchFamily="18" charset="0"/>
              </a:rPr>
              <a:t>IV</a:t>
            </a:r>
            <a:endParaRPr lang="en-US" sz="25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223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p:cNvSpPr/>
          <p:nvPr/>
        </p:nvSpPr>
        <p:spPr>
          <a:xfrm>
            <a:off x="664515" y="108753"/>
            <a:ext cx="656146" cy="1371600"/>
          </a:xfrm>
          <a:custGeom>
            <a:avLst/>
            <a:gdLst>
              <a:gd name="connsiteX0" fmla="*/ 22544 w 2994344"/>
              <a:gd name="connsiteY0" fmla="*/ 0 h 5943600"/>
              <a:gd name="connsiteX1" fmla="*/ 2994344 w 2994344"/>
              <a:gd name="connsiteY1" fmla="*/ 2971800 h 5943600"/>
              <a:gd name="connsiteX2" fmla="*/ 22544 w 2994344"/>
              <a:gd name="connsiteY2" fmla="*/ 5943600 h 5943600"/>
              <a:gd name="connsiteX3" fmla="*/ 0 w 2994344"/>
              <a:gd name="connsiteY3" fmla="*/ 5942462 h 5943600"/>
              <a:gd name="connsiteX4" fmla="*/ 0 w 2994344"/>
              <a:gd name="connsiteY4" fmla="*/ 5746085 h 5943600"/>
              <a:gd name="connsiteX5" fmla="*/ 22544 w 2994344"/>
              <a:gd name="connsiteY5" fmla="*/ 5747223 h 5943600"/>
              <a:gd name="connsiteX6" fmla="*/ 2797967 w 2994344"/>
              <a:gd name="connsiteY6" fmla="*/ 2971800 h 5943600"/>
              <a:gd name="connsiteX7" fmla="*/ 22544 w 2994344"/>
              <a:gd name="connsiteY7" fmla="*/ 196377 h 5943600"/>
              <a:gd name="connsiteX8" fmla="*/ 0 w 2994344"/>
              <a:gd name="connsiteY8" fmla="*/ 197515 h 5943600"/>
              <a:gd name="connsiteX9" fmla="*/ 0 w 2994344"/>
              <a:gd name="connsiteY9" fmla="*/ 1139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4344" h="5943600">
                <a:moveTo>
                  <a:pt x="22544" y="0"/>
                </a:moveTo>
                <a:cubicBezTo>
                  <a:pt x="1663824" y="0"/>
                  <a:pt x="2994344" y="1330520"/>
                  <a:pt x="2994344" y="2971800"/>
                </a:cubicBezTo>
                <a:cubicBezTo>
                  <a:pt x="2994344" y="4613080"/>
                  <a:pt x="1663824" y="5943600"/>
                  <a:pt x="22544" y="5943600"/>
                </a:cubicBezTo>
                <a:lnTo>
                  <a:pt x="0" y="5942462"/>
                </a:lnTo>
                <a:lnTo>
                  <a:pt x="0" y="5746085"/>
                </a:lnTo>
                <a:lnTo>
                  <a:pt x="22544" y="5747223"/>
                </a:lnTo>
                <a:cubicBezTo>
                  <a:pt x="1555368" y="5747223"/>
                  <a:pt x="2797967" y="4504624"/>
                  <a:pt x="2797967" y="2971800"/>
                </a:cubicBezTo>
                <a:cubicBezTo>
                  <a:pt x="2797967" y="1438976"/>
                  <a:pt x="1555368" y="196377"/>
                  <a:pt x="22544" y="196377"/>
                </a:cubicBezTo>
                <a:lnTo>
                  <a:pt x="0" y="197515"/>
                </a:lnTo>
                <a:lnTo>
                  <a:pt x="0" y="1139"/>
                </a:lnTo>
                <a:close/>
              </a:path>
            </a:pathLst>
          </a:custGeom>
          <a:gradFill flip="none" rotWithShape="1">
            <a:gsLst>
              <a:gs pos="0">
                <a:schemeClr val="accent1">
                  <a:lumMod val="5000"/>
                  <a:lumOff val="95000"/>
                </a:schemeClr>
              </a:gs>
              <a:gs pos="10000">
                <a:srgbClr val="FFD966"/>
              </a:gs>
              <a:gs pos="38000">
                <a:srgbClr val="C16FBB"/>
              </a:gs>
              <a:gs pos="21000">
                <a:srgbClr val="FFC000"/>
              </a:gs>
              <a:gs pos="82000">
                <a:srgbClr val="2F5597"/>
              </a:gs>
              <a:gs pos="100000">
                <a:srgbClr val="5B9BD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sp>
        <p:nvSpPr>
          <p:cNvPr id="51" name="Donut 50"/>
          <p:cNvSpPr/>
          <p:nvPr/>
        </p:nvSpPr>
        <p:spPr>
          <a:xfrm>
            <a:off x="122716" y="216869"/>
            <a:ext cx="1093576" cy="1160585"/>
          </a:xfrm>
          <a:prstGeom prst="donut">
            <a:avLst>
              <a:gd name="adj" fmla="val 6519"/>
            </a:avLst>
          </a:prstGeom>
          <a:gradFill flip="none" rotWithShape="1">
            <a:gsLst>
              <a:gs pos="40000">
                <a:schemeClr val="accent3">
                  <a:lumMod val="5000"/>
                  <a:lumOff val="95000"/>
                </a:schemeClr>
              </a:gs>
              <a:gs pos="70000">
                <a:schemeClr val="accent3">
                  <a:lumMod val="45000"/>
                  <a:lumOff val="55000"/>
                </a:schemeClr>
              </a:gs>
              <a:gs pos="83000">
                <a:schemeClr val="accent3">
                  <a:lumMod val="45000"/>
                  <a:lumOff val="55000"/>
                </a:schemeClr>
              </a:gs>
              <a:gs pos="96000">
                <a:schemeClr val="accent3">
                  <a:lumMod val="30000"/>
                  <a:lumOff val="70000"/>
                </a:schemeClr>
              </a:gs>
            </a:gsLst>
            <a:lin ang="2700000" scaled="1"/>
            <a:tileRect/>
          </a:gradFill>
          <a:ln>
            <a:noFill/>
          </a:ln>
          <a:effectLst>
            <a:outerShdw blurRad="508000" dist="177800" dir="48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blipFill>
                <a:blip r:embed="rId2">
                  <a:alphaModFix amt="51000"/>
                </a:blip>
                <a:tile tx="0" ty="0" sx="100000" sy="100000" flip="none" algn="tl"/>
              </a:blipFill>
            </a:endParaRPr>
          </a:p>
        </p:txBody>
      </p:sp>
      <p:sp>
        <p:nvSpPr>
          <p:cNvPr id="52" name="Oval 51"/>
          <p:cNvSpPr/>
          <p:nvPr/>
        </p:nvSpPr>
        <p:spPr>
          <a:xfrm>
            <a:off x="222132" y="315575"/>
            <a:ext cx="894744" cy="949569"/>
          </a:xfrm>
          <a:prstGeom prst="ellipse">
            <a:avLst/>
          </a:prstGeom>
          <a:noFill/>
          <a:ln w="349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3" name="Oval 52"/>
          <p:cNvSpPr/>
          <p:nvPr/>
        </p:nvSpPr>
        <p:spPr>
          <a:xfrm>
            <a:off x="251010" y="345743"/>
            <a:ext cx="835095" cy="886265"/>
          </a:xfrm>
          <a:prstGeom prst="ellipse">
            <a:avLst/>
          </a:prstGeom>
          <a:blipFill dpi="0" rotWithShape="1">
            <a:blip r:embed="rId3">
              <a:alphaModFix amt="89000"/>
            </a:blip>
            <a:srcRect/>
            <a:stretch>
              <a:fillRect/>
            </a:stretch>
          </a:blipFill>
          <a:ln w="25400">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76" name="Picture 75"/>
          <p:cNvPicPr>
            <a:picLocks noChangeAspect="1"/>
          </p:cNvPicPr>
          <p:nvPr/>
        </p:nvPicPr>
        <p:blipFill rotWithShape="1">
          <a:blip r:embed="rId4" cstate="print">
            <a:extLst>
              <a:ext uri="{28A0092B-C50C-407E-A947-70E740481C1C}">
                <a14:useLocalDpi xmlns:a14="http://schemas.microsoft.com/office/drawing/2010/main" val="0"/>
              </a:ext>
            </a:extLst>
          </a:blip>
          <a:srcRect t="28322"/>
          <a:stretch/>
        </p:blipFill>
        <p:spPr>
          <a:xfrm>
            <a:off x="0" y="6066031"/>
            <a:ext cx="9144000" cy="791073"/>
          </a:xfrm>
          <a:prstGeom prst="rect">
            <a:avLst/>
          </a:prstGeom>
        </p:spPr>
      </p:pic>
      <p:sp>
        <p:nvSpPr>
          <p:cNvPr id="15" name="Rounded Rectangle 14"/>
          <p:cNvSpPr/>
          <p:nvPr/>
        </p:nvSpPr>
        <p:spPr>
          <a:xfrm>
            <a:off x="1680559" y="400472"/>
            <a:ext cx="7248288" cy="777747"/>
          </a:xfrm>
          <a:prstGeom prst="roundRect">
            <a:avLst>
              <a:gd name="adj" fmla="val 50000"/>
            </a:avLst>
          </a:prstGeom>
          <a:solidFill>
            <a:schemeClr val="accent1"/>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8" name="Oval 17"/>
          <p:cNvSpPr/>
          <p:nvPr/>
        </p:nvSpPr>
        <p:spPr>
          <a:xfrm>
            <a:off x="1170157" y="692946"/>
            <a:ext cx="182880" cy="182880"/>
          </a:xfrm>
          <a:prstGeom prst="ellipse">
            <a:avLst/>
          </a:prstGeom>
          <a:gradFill flip="none" rotWithShape="1">
            <a:gsLst>
              <a:gs pos="0">
                <a:srgbClr val="5B9BD5"/>
              </a:gs>
              <a:gs pos="100000">
                <a:srgbClr val="5B9BD5"/>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9" name="Straight Connector 18"/>
          <p:cNvCxnSpPr>
            <a:stCxn id="18" idx="6"/>
            <a:endCxn id="15" idx="1"/>
          </p:cNvCxnSpPr>
          <p:nvPr/>
        </p:nvCxnSpPr>
        <p:spPr>
          <a:xfrm>
            <a:off x="1353037" y="784386"/>
            <a:ext cx="327522" cy="496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Title 58"/>
          <p:cNvSpPr txBox="1">
            <a:spLocks/>
          </p:cNvSpPr>
          <p:nvPr/>
        </p:nvSpPr>
        <p:spPr>
          <a:xfrm>
            <a:off x="2381323" y="533301"/>
            <a:ext cx="5928959" cy="50336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smtClean="0">
                <a:solidFill>
                  <a:srgbClr val="F9BB00"/>
                </a:solidFill>
                <a:latin typeface="Times New Roman" panose="02020603050405020304" pitchFamily="18" charset="0"/>
                <a:cs typeface="Times New Roman" panose="02020603050405020304" pitchFamily="18" charset="0"/>
              </a:rPr>
              <a:t>Phòng Chống Tĩnh Điện, ESD</a:t>
            </a:r>
            <a:endParaRPr lang="en-US" sz="3200" b="1">
              <a:solidFill>
                <a:srgbClr val="F9BB00"/>
              </a:solidFill>
              <a:latin typeface="Times New Roman" panose="02020603050405020304" pitchFamily="18" charset="0"/>
              <a:cs typeface="Times New Roman" panose="02020603050405020304" pitchFamily="18" charset="0"/>
            </a:endParaRPr>
          </a:p>
        </p:txBody>
      </p:sp>
      <p:sp>
        <p:nvSpPr>
          <p:cNvPr id="21" name="Oval 20"/>
          <p:cNvSpPr/>
          <p:nvPr/>
        </p:nvSpPr>
        <p:spPr>
          <a:xfrm>
            <a:off x="1733761" y="510066"/>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625" b="1">
              <a:solidFill>
                <a:srgbClr val="5B9BD5"/>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1758091" y="575005"/>
            <a:ext cx="642239" cy="461665"/>
          </a:xfrm>
          <a:prstGeom prst="rect">
            <a:avLst/>
          </a:prstGeom>
          <a:noFill/>
        </p:spPr>
        <p:txBody>
          <a:bodyPr wrap="square" rtlCol="0">
            <a:spAutoFit/>
          </a:bodyPr>
          <a:lstStyle/>
          <a:p>
            <a:r>
              <a:rPr lang="en-US" sz="2400" b="1">
                <a:solidFill>
                  <a:srgbClr val="2F5597"/>
                </a:solidFill>
                <a:latin typeface="Times New Roman" panose="02020603050405020304" pitchFamily="18" charset="0"/>
                <a:cs typeface="Times New Roman" panose="02020603050405020304" pitchFamily="18" charset="0"/>
              </a:rPr>
              <a:t>V</a:t>
            </a:r>
          </a:p>
        </p:txBody>
      </p:sp>
      <p:sp>
        <p:nvSpPr>
          <p:cNvPr id="23" name="Title 15"/>
          <p:cNvSpPr>
            <a:spLocks noGrp="1"/>
          </p:cNvSpPr>
          <p:nvPr>
            <p:ph type="ctrTitle"/>
          </p:nvPr>
        </p:nvSpPr>
        <p:spPr>
          <a:xfrm>
            <a:off x="1035423" y="1268163"/>
            <a:ext cx="7853081" cy="796383"/>
          </a:xfrm>
        </p:spPr>
        <p:txBody>
          <a:bodyPr>
            <a:normAutofit/>
          </a:bodyPr>
          <a:lstStyle/>
          <a:p>
            <a:pPr algn="l"/>
            <a:r>
              <a:rPr lang="en-US" sz="2500" b="1" smtClean="0">
                <a:solidFill>
                  <a:schemeClr val="accent1"/>
                </a:solidFill>
                <a:latin typeface="Times New Roman" panose="02020603050405020304" pitchFamily="18" charset="0"/>
                <a:cs typeface="Times New Roman" panose="02020603050405020304" pitchFamily="18" charset="0"/>
              </a:rPr>
              <a:t>Kiểm soát phòng chống tĩnh điện, ESD có những phương pháp sau:</a:t>
            </a:r>
            <a:endParaRPr lang="en-US" sz="2500" b="1">
              <a:solidFill>
                <a:schemeClr val="accent1"/>
              </a:solidFill>
              <a:latin typeface="Times New Roman" panose="02020603050405020304" pitchFamily="18" charset="0"/>
              <a:cs typeface="Times New Roman" panose="02020603050405020304" pitchFamily="18" charset="0"/>
            </a:endParaRPr>
          </a:p>
        </p:txBody>
      </p:sp>
      <p:sp>
        <p:nvSpPr>
          <p:cNvPr id="24" name="Subtitle 16"/>
          <p:cNvSpPr txBox="1">
            <a:spLocks/>
          </p:cNvSpPr>
          <p:nvPr/>
        </p:nvSpPr>
        <p:spPr>
          <a:xfrm>
            <a:off x="918883" y="2154491"/>
            <a:ext cx="8216153" cy="39347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AutoNum type="arabicPeriod"/>
            </a:pPr>
            <a:r>
              <a:rPr lang="en-US" sz="2200" smtClean="0">
                <a:latin typeface="Times New Roman" panose="02020603050405020304" pitchFamily="18" charset="0"/>
                <a:cs typeface="Times New Roman" panose="02020603050405020304" pitchFamily="18" charset="0"/>
              </a:rPr>
              <a:t>Grounding: nối đất là phương pháp tối quan trọng trong kiểm soát chống tĩnh điện nên phải xác định rõ rang và được đánh giá thường xuyên.</a:t>
            </a:r>
          </a:p>
          <a:p>
            <a:pPr marL="457200" indent="-457200" algn="l">
              <a:buAutoNum type="arabicPeriod"/>
            </a:pPr>
            <a:r>
              <a:rPr lang="en-US" sz="2200" smtClean="0">
                <a:latin typeface="Times New Roman" panose="02020603050405020304" pitchFamily="18" charset="0"/>
                <a:cs typeface="Times New Roman" panose="02020603050405020304" pitchFamily="18" charset="0"/>
              </a:rPr>
              <a:t>Kiểm soát tĩnh điện người: Con người là yếu tố hàng đầu sinh ra tĩnh điện. Các biện pháp chống tĩnh điện từ con người như:</a:t>
            </a:r>
          </a:p>
          <a:p>
            <a:pPr marL="342900" indent="-342900" algn="l">
              <a:buFont typeface="Wingdings" panose="05000000000000000000" pitchFamily="2" charset="2"/>
              <a:buChar char="ü"/>
            </a:pPr>
            <a:r>
              <a:rPr lang="en-US" sz="2200" smtClean="0">
                <a:latin typeface="Times New Roman" panose="02020603050405020304" pitchFamily="18" charset="0"/>
                <a:cs typeface="Times New Roman" panose="02020603050405020304" pitchFamily="18" charset="0"/>
              </a:rPr>
              <a:t>Vòng đeo tay ESD</a:t>
            </a:r>
          </a:p>
          <a:p>
            <a:pPr marL="342900" indent="-342900" algn="l">
              <a:buFont typeface="Wingdings" panose="05000000000000000000" pitchFamily="2" charset="2"/>
              <a:buChar char="ü"/>
            </a:pPr>
            <a:r>
              <a:rPr lang="en-US" sz="2200" smtClean="0">
                <a:latin typeface="Times New Roman" panose="02020603050405020304" pitchFamily="18" charset="0"/>
                <a:cs typeface="Times New Roman" panose="02020603050405020304" pitchFamily="18" charset="0"/>
              </a:rPr>
              <a:t>Thảm, sàn chống tĩnh điện, giày.</a:t>
            </a:r>
          </a:p>
          <a:p>
            <a:pPr marL="342900" indent="-342900" algn="l">
              <a:buFont typeface="Wingdings" panose="05000000000000000000" pitchFamily="2" charset="2"/>
              <a:buChar char="ü"/>
            </a:pPr>
            <a:r>
              <a:rPr lang="en-US" sz="2200" smtClean="0">
                <a:latin typeface="Times New Roman" panose="02020603050405020304" pitchFamily="18" charset="0"/>
                <a:cs typeface="Times New Roman" panose="02020603050405020304" pitchFamily="18" charset="0"/>
              </a:rPr>
              <a:t>Quần áo.</a:t>
            </a:r>
          </a:p>
          <a:p>
            <a:pPr marL="342900" indent="-342900" algn="l">
              <a:buFont typeface="Wingdings" panose="05000000000000000000" pitchFamily="2" charset="2"/>
              <a:buChar char="ü"/>
            </a:pPr>
            <a:r>
              <a:rPr lang="en-US" sz="2200" smtClean="0">
                <a:latin typeface="Times New Roman" panose="02020603050405020304" pitchFamily="18" charset="0"/>
                <a:cs typeface="Times New Roman" panose="02020603050405020304" pitchFamily="18" charset="0"/>
              </a:rPr>
              <a:t>Bàn thao tác và khu vực thao tác</a:t>
            </a:r>
          </a:p>
        </p:txBody>
      </p:sp>
    </p:spTree>
    <p:extLst>
      <p:ext uri="{BB962C8B-B14F-4D97-AF65-F5344CB8AC3E}">
        <p14:creationId xmlns:p14="http://schemas.microsoft.com/office/powerpoint/2010/main" val="11546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0" grpId="0"/>
      <p:bldP spid="21" grpId="0" animBg="1"/>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p:cNvSpPr/>
          <p:nvPr/>
        </p:nvSpPr>
        <p:spPr>
          <a:xfrm>
            <a:off x="664515" y="108753"/>
            <a:ext cx="656146" cy="1371600"/>
          </a:xfrm>
          <a:custGeom>
            <a:avLst/>
            <a:gdLst>
              <a:gd name="connsiteX0" fmla="*/ 22544 w 2994344"/>
              <a:gd name="connsiteY0" fmla="*/ 0 h 5943600"/>
              <a:gd name="connsiteX1" fmla="*/ 2994344 w 2994344"/>
              <a:gd name="connsiteY1" fmla="*/ 2971800 h 5943600"/>
              <a:gd name="connsiteX2" fmla="*/ 22544 w 2994344"/>
              <a:gd name="connsiteY2" fmla="*/ 5943600 h 5943600"/>
              <a:gd name="connsiteX3" fmla="*/ 0 w 2994344"/>
              <a:gd name="connsiteY3" fmla="*/ 5942462 h 5943600"/>
              <a:gd name="connsiteX4" fmla="*/ 0 w 2994344"/>
              <a:gd name="connsiteY4" fmla="*/ 5746085 h 5943600"/>
              <a:gd name="connsiteX5" fmla="*/ 22544 w 2994344"/>
              <a:gd name="connsiteY5" fmla="*/ 5747223 h 5943600"/>
              <a:gd name="connsiteX6" fmla="*/ 2797967 w 2994344"/>
              <a:gd name="connsiteY6" fmla="*/ 2971800 h 5943600"/>
              <a:gd name="connsiteX7" fmla="*/ 22544 w 2994344"/>
              <a:gd name="connsiteY7" fmla="*/ 196377 h 5943600"/>
              <a:gd name="connsiteX8" fmla="*/ 0 w 2994344"/>
              <a:gd name="connsiteY8" fmla="*/ 197515 h 5943600"/>
              <a:gd name="connsiteX9" fmla="*/ 0 w 2994344"/>
              <a:gd name="connsiteY9" fmla="*/ 1139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4344" h="5943600">
                <a:moveTo>
                  <a:pt x="22544" y="0"/>
                </a:moveTo>
                <a:cubicBezTo>
                  <a:pt x="1663824" y="0"/>
                  <a:pt x="2994344" y="1330520"/>
                  <a:pt x="2994344" y="2971800"/>
                </a:cubicBezTo>
                <a:cubicBezTo>
                  <a:pt x="2994344" y="4613080"/>
                  <a:pt x="1663824" y="5943600"/>
                  <a:pt x="22544" y="5943600"/>
                </a:cubicBezTo>
                <a:lnTo>
                  <a:pt x="0" y="5942462"/>
                </a:lnTo>
                <a:lnTo>
                  <a:pt x="0" y="5746085"/>
                </a:lnTo>
                <a:lnTo>
                  <a:pt x="22544" y="5747223"/>
                </a:lnTo>
                <a:cubicBezTo>
                  <a:pt x="1555368" y="5747223"/>
                  <a:pt x="2797967" y="4504624"/>
                  <a:pt x="2797967" y="2971800"/>
                </a:cubicBezTo>
                <a:cubicBezTo>
                  <a:pt x="2797967" y="1438976"/>
                  <a:pt x="1555368" y="196377"/>
                  <a:pt x="22544" y="196377"/>
                </a:cubicBezTo>
                <a:lnTo>
                  <a:pt x="0" y="197515"/>
                </a:lnTo>
                <a:lnTo>
                  <a:pt x="0" y="1139"/>
                </a:lnTo>
                <a:close/>
              </a:path>
            </a:pathLst>
          </a:custGeom>
          <a:gradFill flip="none" rotWithShape="1">
            <a:gsLst>
              <a:gs pos="0">
                <a:schemeClr val="accent1">
                  <a:lumMod val="5000"/>
                  <a:lumOff val="95000"/>
                </a:schemeClr>
              </a:gs>
              <a:gs pos="10000">
                <a:srgbClr val="FFD966"/>
              </a:gs>
              <a:gs pos="38000">
                <a:srgbClr val="C16FBB"/>
              </a:gs>
              <a:gs pos="21000">
                <a:srgbClr val="FFC000"/>
              </a:gs>
              <a:gs pos="82000">
                <a:srgbClr val="2F5597"/>
              </a:gs>
              <a:gs pos="100000">
                <a:srgbClr val="5B9BD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sp>
        <p:nvSpPr>
          <p:cNvPr id="51" name="Donut 50"/>
          <p:cNvSpPr/>
          <p:nvPr/>
        </p:nvSpPr>
        <p:spPr>
          <a:xfrm>
            <a:off x="122716" y="216869"/>
            <a:ext cx="1093576" cy="1160585"/>
          </a:xfrm>
          <a:prstGeom prst="donut">
            <a:avLst>
              <a:gd name="adj" fmla="val 6519"/>
            </a:avLst>
          </a:prstGeom>
          <a:gradFill flip="none" rotWithShape="1">
            <a:gsLst>
              <a:gs pos="40000">
                <a:schemeClr val="accent3">
                  <a:lumMod val="5000"/>
                  <a:lumOff val="95000"/>
                </a:schemeClr>
              </a:gs>
              <a:gs pos="70000">
                <a:schemeClr val="accent3">
                  <a:lumMod val="45000"/>
                  <a:lumOff val="55000"/>
                </a:schemeClr>
              </a:gs>
              <a:gs pos="83000">
                <a:schemeClr val="accent3">
                  <a:lumMod val="45000"/>
                  <a:lumOff val="55000"/>
                </a:schemeClr>
              </a:gs>
              <a:gs pos="96000">
                <a:schemeClr val="accent3">
                  <a:lumMod val="30000"/>
                  <a:lumOff val="70000"/>
                </a:schemeClr>
              </a:gs>
            </a:gsLst>
            <a:lin ang="2700000" scaled="1"/>
            <a:tileRect/>
          </a:gradFill>
          <a:ln>
            <a:noFill/>
          </a:ln>
          <a:effectLst>
            <a:outerShdw blurRad="508000" dist="177800" dir="48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blipFill>
                <a:blip r:embed="rId2">
                  <a:alphaModFix amt="51000"/>
                </a:blip>
                <a:tile tx="0" ty="0" sx="100000" sy="100000" flip="none" algn="tl"/>
              </a:blipFill>
            </a:endParaRPr>
          </a:p>
        </p:txBody>
      </p:sp>
      <p:sp>
        <p:nvSpPr>
          <p:cNvPr id="52" name="Oval 51"/>
          <p:cNvSpPr/>
          <p:nvPr/>
        </p:nvSpPr>
        <p:spPr>
          <a:xfrm>
            <a:off x="222132" y="315575"/>
            <a:ext cx="894744" cy="949569"/>
          </a:xfrm>
          <a:prstGeom prst="ellipse">
            <a:avLst/>
          </a:prstGeom>
          <a:noFill/>
          <a:ln w="349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3" name="Oval 52"/>
          <p:cNvSpPr/>
          <p:nvPr/>
        </p:nvSpPr>
        <p:spPr>
          <a:xfrm>
            <a:off x="251010" y="345743"/>
            <a:ext cx="835095" cy="886265"/>
          </a:xfrm>
          <a:prstGeom prst="ellipse">
            <a:avLst/>
          </a:prstGeom>
          <a:blipFill dpi="0" rotWithShape="1">
            <a:blip r:embed="rId3">
              <a:alphaModFix amt="89000"/>
            </a:blip>
            <a:srcRect/>
            <a:stretch>
              <a:fillRect/>
            </a:stretch>
          </a:blipFill>
          <a:ln w="25400">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76" name="Picture 75"/>
          <p:cNvPicPr>
            <a:picLocks noChangeAspect="1"/>
          </p:cNvPicPr>
          <p:nvPr/>
        </p:nvPicPr>
        <p:blipFill rotWithShape="1">
          <a:blip r:embed="rId4" cstate="print">
            <a:extLst>
              <a:ext uri="{28A0092B-C50C-407E-A947-70E740481C1C}">
                <a14:useLocalDpi xmlns:a14="http://schemas.microsoft.com/office/drawing/2010/main" val="0"/>
              </a:ext>
            </a:extLst>
          </a:blip>
          <a:srcRect t="28322"/>
          <a:stretch/>
        </p:blipFill>
        <p:spPr>
          <a:xfrm>
            <a:off x="0" y="6066031"/>
            <a:ext cx="9144000" cy="791073"/>
          </a:xfrm>
          <a:prstGeom prst="rect">
            <a:avLst/>
          </a:prstGeom>
        </p:spPr>
      </p:pic>
      <p:sp>
        <p:nvSpPr>
          <p:cNvPr id="15" name="Rounded Rectangle 14"/>
          <p:cNvSpPr/>
          <p:nvPr/>
        </p:nvSpPr>
        <p:spPr>
          <a:xfrm>
            <a:off x="1680559" y="400472"/>
            <a:ext cx="7248288" cy="777747"/>
          </a:xfrm>
          <a:prstGeom prst="roundRect">
            <a:avLst>
              <a:gd name="adj" fmla="val 50000"/>
            </a:avLst>
          </a:prstGeom>
          <a:solidFill>
            <a:schemeClr val="accent1"/>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8" name="Oval 17"/>
          <p:cNvSpPr/>
          <p:nvPr/>
        </p:nvSpPr>
        <p:spPr>
          <a:xfrm>
            <a:off x="1170157" y="692946"/>
            <a:ext cx="182880" cy="182880"/>
          </a:xfrm>
          <a:prstGeom prst="ellipse">
            <a:avLst/>
          </a:prstGeom>
          <a:gradFill flip="none" rotWithShape="1">
            <a:gsLst>
              <a:gs pos="0">
                <a:srgbClr val="5B9BD5"/>
              </a:gs>
              <a:gs pos="100000">
                <a:srgbClr val="5B9BD5"/>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9" name="Straight Connector 18"/>
          <p:cNvCxnSpPr>
            <a:stCxn id="18" idx="6"/>
            <a:endCxn id="15" idx="1"/>
          </p:cNvCxnSpPr>
          <p:nvPr/>
        </p:nvCxnSpPr>
        <p:spPr>
          <a:xfrm>
            <a:off x="1353037" y="784386"/>
            <a:ext cx="327522" cy="496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Title 58"/>
          <p:cNvSpPr txBox="1">
            <a:spLocks/>
          </p:cNvSpPr>
          <p:nvPr/>
        </p:nvSpPr>
        <p:spPr>
          <a:xfrm>
            <a:off x="2381323" y="533301"/>
            <a:ext cx="5928959" cy="50336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smtClean="0">
                <a:solidFill>
                  <a:srgbClr val="F9BB00"/>
                </a:solidFill>
                <a:latin typeface="Times New Roman" panose="02020603050405020304" pitchFamily="18" charset="0"/>
                <a:cs typeface="Times New Roman" panose="02020603050405020304" pitchFamily="18" charset="0"/>
              </a:rPr>
              <a:t>Phòng Chống Tĩnh Điện, ESD</a:t>
            </a:r>
            <a:endParaRPr lang="en-US" sz="3200" b="1">
              <a:solidFill>
                <a:srgbClr val="F9BB00"/>
              </a:solidFill>
              <a:latin typeface="Times New Roman" panose="02020603050405020304" pitchFamily="18" charset="0"/>
              <a:cs typeface="Times New Roman" panose="02020603050405020304" pitchFamily="18" charset="0"/>
            </a:endParaRPr>
          </a:p>
        </p:txBody>
      </p:sp>
      <p:sp>
        <p:nvSpPr>
          <p:cNvPr id="21" name="Oval 20"/>
          <p:cNvSpPr/>
          <p:nvPr/>
        </p:nvSpPr>
        <p:spPr>
          <a:xfrm>
            <a:off x="1733761" y="510066"/>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625" b="1">
              <a:solidFill>
                <a:srgbClr val="5B9BD5"/>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1758091" y="575005"/>
            <a:ext cx="642239" cy="461665"/>
          </a:xfrm>
          <a:prstGeom prst="rect">
            <a:avLst/>
          </a:prstGeom>
          <a:noFill/>
        </p:spPr>
        <p:txBody>
          <a:bodyPr wrap="square" rtlCol="0">
            <a:spAutoFit/>
          </a:bodyPr>
          <a:lstStyle/>
          <a:p>
            <a:r>
              <a:rPr lang="en-US" sz="2400" b="1">
                <a:solidFill>
                  <a:srgbClr val="2F5597"/>
                </a:solidFill>
                <a:latin typeface="Times New Roman" panose="02020603050405020304" pitchFamily="18" charset="0"/>
                <a:cs typeface="Times New Roman" panose="02020603050405020304" pitchFamily="18" charset="0"/>
              </a:rPr>
              <a:t>V</a:t>
            </a:r>
          </a:p>
        </p:txBody>
      </p:sp>
      <p:sp>
        <p:nvSpPr>
          <p:cNvPr id="23" name="Title 15"/>
          <p:cNvSpPr>
            <a:spLocks noGrp="1"/>
          </p:cNvSpPr>
          <p:nvPr>
            <p:ph type="ctrTitle"/>
          </p:nvPr>
        </p:nvSpPr>
        <p:spPr>
          <a:xfrm>
            <a:off x="1035423" y="1268163"/>
            <a:ext cx="7853081" cy="796383"/>
          </a:xfrm>
        </p:spPr>
        <p:txBody>
          <a:bodyPr>
            <a:normAutofit/>
          </a:bodyPr>
          <a:lstStyle/>
          <a:p>
            <a:pPr algn="l"/>
            <a:r>
              <a:rPr lang="en-US" sz="2500" b="1" smtClean="0">
                <a:solidFill>
                  <a:schemeClr val="accent1"/>
                </a:solidFill>
                <a:latin typeface="Times New Roman" panose="02020603050405020304" pitchFamily="18" charset="0"/>
                <a:cs typeface="Times New Roman" panose="02020603050405020304" pitchFamily="18" charset="0"/>
              </a:rPr>
              <a:t>Kiểm soát phòng chống tĩnh điện, ESD có những phương pháp sau:</a:t>
            </a:r>
            <a:endParaRPr lang="en-US" sz="2500" b="1">
              <a:solidFill>
                <a:schemeClr val="accent1"/>
              </a:solidFill>
              <a:latin typeface="Times New Roman" panose="02020603050405020304" pitchFamily="18" charset="0"/>
              <a:cs typeface="Times New Roman" panose="02020603050405020304" pitchFamily="18" charset="0"/>
            </a:endParaRPr>
          </a:p>
        </p:txBody>
      </p:sp>
      <p:sp>
        <p:nvSpPr>
          <p:cNvPr id="24" name="Subtitle 16"/>
          <p:cNvSpPr txBox="1">
            <a:spLocks/>
          </p:cNvSpPr>
          <p:nvPr/>
        </p:nvSpPr>
        <p:spPr>
          <a:xfrm>
            <a:off x="918883" y="2154491"/>
            <a:ext cx="8216153" cy="39347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mj-lt"/>
              <a:buAutoNum type="arabicPeriod" startAt="3"/>
            </a:pPr>
            <a:r>
              <a:rPr lang="en-US" sz="2200" smtClean="0">
                <a:latin typeface="Times New Roman" panose="02020603050405020304" pitchFamily="18" charset="0"/>
                <a:cs typeface="Times New Roman" panose="02020603050405020304" pitchFamily="18" charset="0"/>
              </a:rPr>
              <a:t>Thiết bị, máy tự động, dụng cụ.</a:t>
            </a:r>
            <a:r>
              <a:rPr lang="en-US" sz="2200">
                <a:latin typeface="Times New Roman" panose="02020603050405020304" pitchFamily="18" charset="0"/>
                <a:cs typeface="Times New Roman" panose="02020603050405020304" pitchFamily="18" charset="0"/>
              </a:rPr>
              <a:t> </a:t>
            </a:r>
            <a:r>
              <a:rPr lang="en-US" sz="2200" smtClean="0">
                <a:latin typeface="Times New Roman" panose="02020603050405020304" pitchFamily="18" charset="0"/>
                <a:cs typeface="Times New Roman" panose="02020603050405020304" pitchFamily="18" charset="0"/>
              </a:rPr>
              <a:t>Các thiết bị tự động được nối đất qua dây thứ 3 của hệ thống điện để giảm ảnh hưởng của hiện tượng ngắn dòng. Các dụng cụ điện như kìm, kéo, nhíp sẽ được nối đất gián tiếp qua mặt bàn làm việc, người thao tác được nối đất.</a:t>
            </a:r>
          </a:p>
          <a:p>
            <a:pPr marL="342900" indent="-342900" algn="l">
              <a:buFont typeface="Wingdings" panose="05000000000000000000" pitchFamily="2" charset="2"/>
              <a:buChar char="ü"/>
            </a:pPr>
            <a:r>
              <a:rPr lang="en-US" sz="2200" smtClean="0">
                <a:latin typeface="Times New Roman" panose="02020603050405020304" pitchFamily="18" charset="0"/>
                <a:cs typeface="Times New Roman" panose="02020603050405020304" pitchFamily="18" charset="0"/>
              </a:rPr>
              <a:t>Găng tay và bao ngón.</a:t>
            </a:r>
          </a:p>
          <a:p>
            <a:pPr marL="342900" indent="-342900" algn="l">
              <a:buFont typeface="Wingdings" panose="05000000000000000000" pitchFamily="2" charset="2"/>
              <a:buChar char="ü"/>
            </a:pPr>
            <a:r>
              <a:rPr lang="en-US" sz="2200" smtClean="0">
                <a:latin typeface="Times New Roman" panose="02020603050405020304" pitchFamily="18" charset="0"/>
                <a:cs typeface="Times New Roman" panose="02020603050405020304" pitchFamily="18" charset="0"/>
              </a:rPr>
              <a:t>Packaging and handling</a:t>
            </a:r>
          </a:p>
          <a:p>
            <a:pPr marL="342900" indent="-342900" algn="l">
              <a:buFont typeface="Wingdings" panose="05000000000000000000" pitchFamily="2" charset="2"/>
              <a:buChar char="ü"/>
            </a:pPr>
            <a:r>
              <a:rPr lang="en-US" sz="2200" smtClean="0">
                <a:latin typeface="Times New Roman" panose="02020603050405020304" pitchFamily="18" charset="0"/>
                <a:cs typeface="Times New Roman" panose="02020603050405020304" pitchFamily="18" charset="0"/>
              </a:rPr>
              <a:t>Khử tĩnh điện</a:t>
            </a:r>
          </a:p>
          <a:p>
            <a:pPr marL="342900" indent="-342900" algn="l">
              <a:buFont typeface="Wingdings" panose="05000000000000000000" pitchFamily="2" charset="2"/>
              <a:buChar char="ü"/>
            </a:pPr>
            <a:r>
              <a:rPr lang="en-US" sz="2200" smtClean="0">
                <a:latin typeface="Times New Roman" panose="02020603050405020304" pitchFamily="18" charset="0"/>
                <a:cs typeface="Times New Roman" panose="02020603050405020304" pitchFamily="18" charset="0"/>
              </a:rPr>
              <a:t>Phòng sạch</a:t>
            </a:r>
          </a:p>
          <a:p>
            <a:pPr marL="342900" indent="-342900" algn="l">
              <a:buFont typeface="Wingdings" panose="05000000000000000000" pitchFamily="2" charset="2"/>
              <a:buChar char="ü"/>
            </a:pPr>
            <a:r>
              <a:rPr lang="en-US" sz="2200" smtClean="0">
                <a:latin typeface="Times New Roman" panose="02020603050405020304" pitchFamily="18" charset="0"/>
                <a:cs typeface="Times New Roman" panose="02020603050405020304" pitchFamily="18" charset="0"/>
              </a:rPr>
              <a:t>Ký hiệu</a:t>
            </a:r>
          </a:p>
        </p:txBody>
      </p:sp>
    </p:spTree>
    <p:extLst>
      <p:ext uri="{BB962C8B-B14F-4D97-AF65-F5344CB8AC3E}">
        <p14:creationId xmlns:p14="http://schemas.microsoft.com/office/powerpoint/2010/main" val="376496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randombar(horizontal)">
                                      <p:cBhvr>
                                        <p:cTn id="17" dur="500"/>
                                        <p:tgtEl>
                                          <p:spTgt spid="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4">
                                            <p:txEl>
                                              <p:pRg st="2" end="2"/>
                                            </p:txEl>
                                          </p:spTgt>
                                        </p:tgtEl>
                                        <p:attrNameLst>
                                          <p:attrName>style.visibility</p:attrName>
                                        </p:attrNameLst>
                                      </p:cBhvr>
                                      <p:to>
                                        <p:strVal val="visible"/>
                                      </p:to>
                                    </p:set>
                                    <p:animEffect transition="in" filter="randombar(horizontal)">
                                      <p:cBhvr>
                                        <p:cTn id="22" dur="500"/>
                                        <p:tgtEl>
                                          <p:spTgt spid="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4">
                                            <p:txEl>
                                              <p:pRg st="3" end="3"/>
                                            </p:txEl>
                                          </p:spTgt>
                                        </p:tgtEl>
                                        <p:attrNameLst>
                                          <p:attrName>style.visibility</p:attrName>
                                        </p:attrNameLst>
                                      </p:cBhvr>
                                      <p:to>
                                        <p:strVal val="visible"/>
                                      </p:to>
                                    </p:set>
                                    <p:animEffect transition="in" filter="randombar(horizontal)">
                                      <p:cBhvr>
                                        <p:cTn id="27" dur="500"/>
                                        <p:tgtEl>
                                          <p:spTgt spid="2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4">
                                            <p:txEl>
                                              <p:pRg st="4" end="4"/>
                                            </p:txEl>
                                          </p:spTgt>
                                        </p:tgtEl>
                                        <p:attrNameLst>
                                          <p:attrName>style.visibility</p:attrName>
                                        </p:attrNameLst>
                                      </p:cBhvr>
                                      <p:to>
                                        <p:strVal val="visible"/>
                                      </p:to>
                                    </p:set>
                                    <p:animEffect transition="in" filter="randombar(horizontal)">
                                      <p:cBhvr>
                                        <p:cTn id="32" dur="500"/>
                                        <p:tgtEl>
                                          <p:spTgt spid="2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4">
                                            <p:txEl>
                                              <p:pRg st="5" end="5"/>
                                            </p:txEl>
                                          </p:spTgt>
                                        </p:tgtEl>
                                        <p:attrNameLst>
                                          <p:attrName>style.visibility</p:attrName>
                                        </p:attrNameLst>
                                      </p:cBhvr>
                                      <p:to>
                                        <p:strVal val="visible"/>
                                      </p:to>
                                    </p:set>
                                    <p:animEffect transition="in" filter="randombar(horizontal)">
                                      <p:cBhvr>
                                        <p:cTn id="37" dur="500"/>
                                        <p:tgtEl>
                                          <p:spTgt spid="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p:cNvSpPr/>
          <p:nvPr/>
        </p:nvSpPr>
        <p:spPr>
          <a:xfrm>
            <a:off x="664515" y="108753"/>
            <a:ext cx="656146" cy="1371600"/>
          </a:xfrm>
          <a:custGeom>
            <a:avLst/>
            <a:gdLst>
              <a:gd name="connsiteX0" fmla="*/ 22544 w 2994344"/>
              <a:gd name="connsiteY0" fmla="*/ 0 h 5943600"/>
              <a:gd name="connsiteX1" fmla="*/ 2994344 w 2994344"/>
              <a:gd name="connsiteY1" fmla="*/ 2971800 h 5943600"/>
              <a:gd name="connsiteX2" fmla="*/ 22544 w 2994344"/>
              <a:gd name="connsiteY2" fmla="*/ 5943600 h 5943600"/>
              <a:gd name="connsiteX3" fmla="*/ 0 w 2994344"/>
              <a:gd name="connsiteY3" fmla="*/ 5942462 h 5943600"/>
              <a:gd name="connsiteX4" fmla="*/ 0 w 2994344"/>
              <a:gd name="connsiteY4" fmla="*/ 5746085 h 5943600"/>
              <a:gd name="connsiteX5" fmla="*/ 22544 w 2994344"/>
              <a:gd name="connsiteY5" fmla="*/ 5747223 h 5943600"/>
              <a:gd name="connsiteX6" fmla="*/ 2797967 w 2994344"/>
              <a:gd name="connsiteY6" fmla="*/ 2971800 h 5943600"/>
              <a:gd name="connsiteX7" fmla="*/ 22544 w 2994344"/>
              <a:gd name="connsiteY7" fmla="*/ 196377 h 5943600"/>
              <a:gd name="connsiteX8" fmla="*/ 0 w 2994344"/>
              <a:gd name="connsiteY8" fmla="*/ 197515 h 5943600"/>
              <a:gd name="connsiteX9" fmla="*/ 0 w 2994344"/>
              <a:gd name="connsiteY9" fmla="*/ 1139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4344" h="5943600">
                <a:moveTo>
                  <a:pt x="22544" y="0"/>
                </a:moveTo>
                <a:cubicBezTo>
                  <a:pt x="1663824" y="0"/>
                  <a:pt x="2994344" y="1330520"/>
                  <a:pt x="2994344" y="2971800"/>
                </a:cubicBezTo>
                <a:cubicBezTo>
                  <a:pt x="2994344" y="4613080"/>
                  <a:pt x="1663824" y="5943600"/>
                  <a:pt x="22544" y="5943600"/>
                </a:cubicBezTo>
                <a:lnTo>
                  <a:pt x="0" y="5942462"/>
                </a:lnTo>
                <a:lnTo>
                  <a:pt x="0" y="5746085"/>
                </a:lnTo>
                <a:lnTo>
                  <a:pt x="22544" y="5747223"/>
                </a:lnTo>
                <a:cubicBezTo>
                  <a:pt x="1555368" y="5747223"/>
                  <a:pt x="2797967" y="4504624"/>
                  <a:pt x="2797967" y="2971800"/>
                </a:cubicBezTo>
                <a:cubicBezTo>
                  <a:pt x="2797967" y="1438976"/>
                  <a:pt x="1555368" y="196377"/>
                  <a:pt x="22544" y="196377"/>
                </a:cubicBezTo>
                <a:lnTo>
                  <a:pt x="0" y="197515"/>
                </a:lnTo>
                <a:lnTo>
                  <a:pt x="0" y="1139"/>
                </a:lnTo>
                <a:close/>
              </a:path>
            </a:pathLst>
          </a:custGeom>
          <a:gradFill flip="none" rotWithShape="1">
            <a:gsLst>
              <a:gs pos="0">
                <a:schemeClr val="accent1">
                  <a:lumMod val="5000"/>
                  <a:lumOff val="95000"/>
                </a:schemeClr>
              </a:gs>
              <a:gs pos="10000">
                <a:srgbClr val="FFD966"/>
              </a:gs>
              <a:gs pos="38000">
                <a:srgbClr val="C16FBB"/>
              </a:gs>
              <a:gs pos="21000">
                <a:srgbClr val="FFC000"/>
              </a:gs>
              <a:gs pos="82000">
                <a:srgbClr val="2F5597"/>
              </a:gs>
              <a:gs pos="100000">
                <a:srgbClr val="5B9BD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sp>
        <p:nvSpPr>
          <p:cNvPr id="51" name="Donut 50"/>
          <p:cNvSpPr/>
          <p:nvPr/>
        </p:nvSpPr>
        <p:spPr>
          <a:xfrm>
            <a:off x="122716" y="216869"/>
            <a:ext cx="1093576" cy="1160585"/>
          </a:xfrm>
          <a:prstGeom prst="donut">
            <a:avLst>
              <a:gd name="adj" fmla="val 6519"/>
            </a:avLst>
          </a:prstGeom>
          <a:gradFill flip="none" rotWithShape="1">
            <a:gsLst>
              <a:gs pos="40000">
                <a:schemeClr val="accent3">
                  <a:lumMod val="5000"/>
                  <a:lumOff val="95000"/>
                </a:schemeClr>
              </a:gs>
              <a:gs pos="70000">
                <a:schemeClr val="accent3">
                  <a:lumMod val="45000"/>
                  <a:lumOff val="55000"/>
                </a:schemeClr>
              </a:gs>
              <a:gs pos="83000">
                <a:schemeClr val="accent3">
                  <a:lumMod val="45000"/>
                  <a:lumOff val="55000"/>
                </a:schemeClr>
              </a:gs>
              <a:gs pos="96000">
                <a:schemeClr val="accent3">
                  <a:lumMod val="30000"/>
                  <a:lumOff val="70000"/>
                </a:schemeClr>
              </a:gs>
            </a:gsLst>
            <a:lin ang="2700000" scaled="1"/>
            <a:tileRect/>
          </a:gradFill>
          <a:ln>
            <a:noFill/>
          </a:ln>
          <a:effectLst>
            <a:outerShdw blurRad="508000" dist="177800" dir="48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blipFill>
                <a:blip r:embed="rId2">
                  <a:alphaModFix amt="51000"/>
                </a:blip>
                <a:tile tx="0" ty="0" sx="100000" sy="100000" flip="none" algn="tl"/>
              </a:blipFill>
            </a:endParaRPr>
          </a:p>
        </p:txBody>
      </p:sp>
      <p:sp>
        <p:nvSpPr>
          <p:cNvPr id="52" name="Oval 51"/>
          <p:cNvSpPr/>
          <p:nvPr/>
        </p:nvSpPr>
        <p:spPr>
          <a:xfrm>
            <a:off x="222132" y="315575"/>
            <a:ext cx="894744" cy="949569"/>
          </a:xfrm>
          <a:prstGeom prst="ellipse">
            <a:avLst/>
          </a:prstGeom>
          <a:noFill/>
          <a:ln w="349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3" name="Oval 52"/>
          <p:cNvSpPr/>
          <p:nvPr/>
        </p:nvSpPr>
        <p:spPr>
          <a:xfrm>
            <a:off x="251010" y="345743"/>
            <a:ext cx="835095" cy="886265"/>
          </a:xfrm>
          <a:prstGeom prst="ellipse">
            <a:avLst/>
          </a:prstGeom>
          <a:blipFill dpi="0" rotWithShape="1">
            <a:blip r:embed="rId3">
              <a:alphaModFix amt="89000"/>
            </a:blip>
            <a:srcRect/>
            <a:stretch>
              <a:fillRect/>
            </a:stretch>
          </a:blipFill>
          <a:ln w="25400">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76" name="Picture 75"/>
          <p:cNvPicPr>
            <a:picLocks noChangeAspect="1"/>
          </p:cNvPicPr>
          <p:nvPr/>
        </p:nvPicPr>
        <p:blipFill rotWithShape="1">
          <a:blip r:embed="rId4" cstate="print">
            <a:extLst>
              <a:ext uri="{28A0092B-C50C-407E-A947-70E740481C1C}">
                <a14:useLocalDpi xmlns:a14="http://schemas.microsoft.com/office/drawing/2010/main" val="0"/>
              </a:ext>
            </a:extLst>
          </a:blip>
          <a:srcRect t="28322"/>
          <a:stretch/>
        </p:blipFill>
        <p:spPr>
          <a:xfrm>
            <a:off x="0" y="6066031"/>
            <a:ext cx="9144000" cy="791073"/>
          </a:xfrm>
          <a:prstGeom prst="rect">
            <a:avLst/>
          </a:prstGeom>
        </p:spPr>
      </p:pic>
      <p:sp>
        <p:nvSpPr>
          <p:cNvPr id="15" name="Rounded Rectangle 14"/>
          <p:cNvSpPr/>
          <p:nvPr/>
        </p:nvSpPr>
        <p:spPr>
          <a:xfrm>
            <a:off x="1680559" y="400472"/>
            <a:ext cx="7248288" cy="777747"/>
          </a:xfrm>
          <a:prstGeom prst="roundRect">
            <a:avLst>
              <a:gd name="adj" fmla="val 50000"/>
            </a:avLst>
          </a:prstGeom>
          <a:solidFill>
            <a:schemeClr val="accent1"/>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8" name="Oval 17"/>
          <p:cNvSpPr/>
          <p:nvPr/>
        </p:nvSpPr>
        <p:spPr>
          <a:xfrm>
            <a:off x="1170157" y="692946"/>
            <a:ext cx="182880" cy="182880"/>
          </a:xfrm>
          <a:prstGeom prst="ellipse">
            <a:avLst/>
          </a:prstGeom>
          <a:gradFill flip="none" rotWithShape="1">
            <a:gsLst>
              <a:gs pos="0">
                <a:srgbClr val="5B9BD5"/>
              </a:gs>
              <a:gs pos="100000">
                <a:srgbClr val="5B9BD5"/>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9" name="Straight Connector 18"/>
          <p:cNvCxnSpPr>
            <a:stCxn id="18" idx="6"/>
            <a:endCxn id="15" idx="1"/>
          </p:cNvCxnSpPr>
          <p:nvPr/>
        </p:nvCxnSpPr>
        <p:spPr>
          <a:xfrm>
            <a:off x="1353037" y="784386"/>
            <a:ext cx="327522" cy="496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Title 58"/>
          <p:cNvSpPr txBox="1">
            <a:spLocks/>
          </p:cNvSpPr>
          <p:nvPr/>
        </p:nvSpPr>
        <p:spPr>
          <a:xfrm>
            <a:off x="2381323" y="533301"/>
            <a:ext cx="5928959" cy="50336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smtClean="0">
                <a:solidFill>
                  <a:srgbClr val="F9BB00"/>
                </a:solidFill>
                <a:latin typeface="Times New Roman" panose="02020603050405020304" pitchFamily="18" charset="0"/>
                <a:cs typeface="Times New Roman" panose="02020603050405020304" pitchFamily="18" charset="0"/>
              </a:rPr>
              <a:t>Phòng Chống Tĩnh Điện, ESD</a:t>
            </a:r>
            <a:endParaRPr lang="en-US" sz="3200" b="1">
              <a:solidFill>
                <a:srgbClr val="F9BB00"/>
              </a:solidFill>
              <a:latin typeface="Times New Roman" panose="02020603050405020304" pitchFamily="18" charset="0"/>
              <a:cs typeface="Times New Roman" panose="02020603050405020304" pitchFamily="18" charset="0"/>
            </a:endParaRPr>
          </a:p>
        </p:txBody>
      </p:sp>
      <p:sp>
        <p:nvSpPr>
          <p:cNvPr id="21" name="Oval 20"/>
          <p:cNvSpPr/>
          <p:nvPr/>
        </p:nvSpPr>
        <p:spPr>
          <a:xfrm>
            <a:off x="1733761" y="510066"/>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625" b="1">
              <a:solidFill>
                <a:srgbClr val="5B9BD5"/>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1758091" y="575005"/>
            <a:ext cx="642239" cy="461665"/>
          </a:xfrm>
          <a:prstGeom prst="rect">
            <a:avLst/>
          </a:prstGeom>
          <a:noFill/>
        </p:spPr>
        <p:txBody>
          <a:bodyPr wrap="square" rtlCol="0">
            <a:spAutoFit/>
          </a:bodyPr>
          <a:lstStyle/>
          <a:p>
            <a:r>
              <a:rPr lang="en-US" sz="2400" b="1">
                <a:solidFill>
                  <a:srgbClr val="2F5597"/>
                </a:solidFill>
                <a:latin typeface="Times New Roman" panose="02020603050405020304" pitchFamily="18" charset="0"/>
                <a:cs typeface="Times New Roman" panose="02020603050405020304" pitchFamily="18" charset="0"/>
              </a:rPr>
              <a:t>V</a:t>
            </a:r>
          </a:p>
        </p:txBody>
      </p:sp>
      <p:sp>
        <p:nvSpPr>
          <p:cNvPr id="23" name="Title 15"/>
          <p:cNvSpPr>
            <a:spLocks noGrp="1"/>
          </p:cNvSpPr>
          <p:nvPr>
            <p:ph type="ctrTitle"/>
          </p:nvPr>
        </p:nvSpPr>
        <p:spPr>
          <a:xfrm>
            <a:off x="1121147" y="1236227"/>
            <a:ext cx="7853081" cy="493205"/>
          </a:xfrm>
        </p:spPr>
        <p:txBody>
          <a:bodyPr>
            <a:normAutofit/>
          </a:bodyPr>
          <a:lstStyle/>
          <a:p>
            <a:pPr algn="l"/>
            <a:r>
              <a:rPr lang="en-US" sz="2500" b="1" smtClean="0">
                <a:solidFill>
                  <a:schemeClr val="accent1"/>
                </a:solidFill>
                <a:latin typeface="Times New Roman" panose="02020603050405020304" pitchFamily="18" charset="0"/>
                <a:cs typeface="Times New Roman" panose="02020603050405020304" pitchFamily="18" charset="0"/>
              </a:rPr>
              <a:t>1. Grounding</a:t>
            </a:r>
            <a:endParaRPr lang="en-US" sz="2500" b="1">
              <a:solidFill>
                <a:schemeClr val="accent1"/>
              </a:solidFill>
              <a:latin typeface="Times New Roman" panose="02020603050405020304" pitchFamily="18" charset="0"/>
              <a:cs typeface="Times New Roman" panose="02020603050405020304" pitchFamily="18" charset="0"/>
            </a:endParaRPr>
          </a:p>
        </p:txBody>
      </p:sp>
      <p:sp>
        <p:nvSpPr>
          <p:cNvPr id="17" name="Subtitle 16"/>
          <p:cNvSpPr txBox="1">
            <a:spLocks/>
          </p:cNvSpPr>
          <p:nvPr/>
        </p:nvSpPr>
        <p:spPr>
          <a:xfrm>
            <a:off x="664515" y="1690665"/>
            <a:ext cx="8479485" cy="194153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l"/>
            <a:r>
              <a:rPr lang="vi-VN" sz="2300">
                <a:latin typeface="+mj-lt"/>
              </a:rPr>
              <a:t>Nối đất là phương pháp chống tĩnh điện cho thiết bị và con người, đưa về cùng mức điện áp. Tất cả vật liệu dẫn điện và truyền dẫn tĩnh điện bao gồm cả con người phải được kết nối với nhau và kết nối tới đất và tạo nên sự cân bằng điện thế giữa các thành phần và con người. Vật liệu cách điện không thể truyền được tĩnh điện phát sinh qua hình thức nối </a:t>
            </a:r>
            <a:r>
              <a:rPr lang="vi-VN" sz="2300" smtClean="0">
                <a:latin typeface="+mj-lt"/>
              </a:rPr>
              <a:t>đất</a:t>
            </a:r>
            <a:r>
              <a:rPr lang="en-US" sz="2300" smtClean="0">
                <a:latin typeface="+mj-lt"/>
              </a:rPr>
              <a:t>. </a:t>
            </a:r>
            <a:endParaRPr lang="en-US" sz="2300">
              <a:latin typeface="Times New Roman" panose="02020603050405020304" pitchFamily="18" charset="0"/>
              <a:cs typeface="Times New Roman" panose="02020603050405020304" pitchFamily="18" charset="0"/>
            </a:endParaRPr>
          </a:p>
        </p:txBody>
      </p:sp>
      <p:sp>
        <p:nvSpPr>
          <p:cNvPr id="24" name="Subtitle 16"/>
          <p:cNvSpPr txBox="1">
            <a:spLocks/>
          </p:cNvSpPr>
          <p:nvPr/>
        </p:nvSpPr>
        <p:spPr>
          <a:xfrm>
            <a:off x="677215" y="3786165"/>
            <a:ext cx="8479485" cy="194153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l"/>
            <a:r>
              <a:rPr lang="en-US" sz="2300">
                <a:latin typeface="Times New Roman" panose="02020603050405020304" pitchFamily="18" charset="0"/>
                <a:cs typeface="Times New Roman" panose="02020603050405020304" pitchFamily="18" charset="0"/>
              </a:rPr>
              <a:t>L</a:t>
            </a:r>
            <a:r>
              <a:rPr lang="en-US" sz="2300" smtClean="0">
                <a:latin typeface="Times New Roman" panose="02020603050405020304" pitchFamily="18" charset="0"/>
                <a:cs typeface="Times New Roman" panose="02020603050405020304" pitchFamily="18" charset="0"/>
              </a:rPr>
              <a:t>ắp đặt hệ thống nối đất thiết bị cho các công trình công nghiệp – Yêu cầu chung được quy định trong tiêu chuẩn quốc gia TCVN 9358:2012</a:t>
            </a:r>
            <a:endParaRPr lang="en-US" sz="23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618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randombar(horizontal)">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7"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p:cNvSpPr/>
          <p:nvPr/>
        </p:nvSpPr>
        <p:spPr>
          <a:xfrm>
            <a:off x="664515" y="108753"/>
            <a:ext cx="656146" cy="1371600"/>
          </a:xfrm>
          <a:custGeom>
            <a:avLst/>
            <a:gdLst>
              <a:gd name="connsiteX0" fmla="*/ 22544 w 2994344"/>
              <a:gd name="connsiteY0" fmla="*/ 0 h 5943600"/>
              <a:gd name="connsiteX1" fmla="*/ 2994344 w 2994344"/>
              <a:gd name="connsiteY1" fmla="*/ 2971800 h 5943600"/>
              <a:gd name="connsiteX2" fmla="*/ 22544 w 2994344"/>
              <a:gd name="connsiteY2" fmla="*/ 5943600 h 5943600"/>
              <a:gd name="connsiteX3" fmla="*/ 0 w 2994344"/>
              <a:gd name="connsiteY3" fmla="*/ 5942462 h 5943600"/>
              <a:gd name="connsiteX4" fmla="*/ 0 w 2994344"/>
              <a:gd name="connsiteY4" fmla="*/ 5746085 h 5943600"/>
              <a:gd name="connsiteX5" fmla="*/ 22544 w 2994344"/>
              <a:gd name="connsiteY5" fmla="*/ 5747223 h 5943600"/>
              <a:gd name="connsiteX6" fmla="*/ 2797967 w 2994344"/>
              <a:gd name="connsiteY6" fmla="*/ 2971800 h 5943600"/>
              <a:gd name="connsiteX7" fmla="*/ 22544 w 2994344"/>
              <a:gd name="connsiteY7" fmla="*/ 196377 h 5943600"/>
              <a:gd name="connsiteX8" fmla="*/ 0 w 2994344"/>
              <a:gd name="connsiteY8" fmla="*/ 197515 h 5943600"/>
              <a:gd name="connsiteX9" fmla="*/ 0 w 2994344"/>
              <a:gd name="connsiteY9" fmla="*/ 1139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4344" h="5943600">
                <a:moveTo>
                  <a:pt x="22544" y="0"/>
                </a:moveTo>
                <a:cubicBezTo>
                  <a:pt x="1663824" y="0"/>
                  <a:pt x="2994344" y="1330520"/>
                  <a:pt x="2994344" y="2971800"/>
                </a:cubicBezTo>
                <a:cubicBezTo>
                  <a:pt x="2994344" y="4613080"/>
                  <a:pt x="1663824" y="5943600"/>
                  <a:pt x="22544" y="5943600"/>
                </a:cubicBezTo>
                <a:lnTo>
                  <a:pt x="0" y="5942462"/>
                </a:lnTo>
                <a:lnTo>
                  <a:pt x="0" y="5746085"/>
                </a:lnTo>
                <a:lnTo>
                  <a:pt x="22544" y="5747223"/>
                </a:lnTo>
                <a:cubicBezTo>
                  <a:pt x="1555368" y="5747223"/>
                  <a:pt x="2797967" y="4504624"/>
                  <a:pt x="2797967" y="2971800"/>
                </a:cubicBezTo>
                <a:cubicBezTo>
                  <a:pt x="2797967" y="1438976"/>
                  <a:pt x="1555368" y="196377"/>
                  <a:pt x="22544" y="196377"/>
                </a:cubicBezTo>
                <a:lnTo>
                  <a:pt x="0" y="197515"/>
                </a:lnTo>
                <a:lnTo>
                  <a:pt x="0" y="1139"/>
                </a:lnTo>
                <a:close/>
              </a:path>
            </a:pathLst>
          </a:custGeom>
          <a:gradFill flip="none" rotWithShape="1">
            <a:gsLst>
              <a:gs pos="0">
                <a:schemeClr val="accent1">
                  <a:lumMod val="5000"/>
                  <a:lumOff val="95000"/>
                </a:schemeClr>
              </a:gs>
              <a:gs pos="10000">
                <a:srgbClr val="FFD966"/>
              </a:gs>
              <a:gs pos="38000">
                <a:srgbClr val="C16FBB"/>
              </a:gs>
              <a:gs pos="21000">
                <a:srgbClr val="FFC000"/>
              </a:gs>
              <a:gs pos="82000">
                <a:srgbClr val="2F5597"/>
              </a:gs>
              <a:gs pos="100000">
                <a:srgbClr val="5B9BD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sp>
        <p:nvSpPr>
          <p:cNvPr id="51" name="Donut 50"/>
          <p:cNvSpPr/>
          <p:nvPr/>
        </p:nvSpPr>
        <p:spPr>
          <a:xfrm>
            <a:off x="122716" y="216869"/>
            <a:ext cx="1093576" cy="1160585"/>
          </a:xfrm>
          <a:prstGeom prst="donut">
            <a:avLst>
              <a:gd name="adj" fmla="val 6519"/>
            </a:avLst>
          </a:prstGeom>
          <a:gradFill flip="none" rotWithShape="1">
            <a:gsLst>
              <a:gs pos="40000">
                <a:schemeClr val="accent3">
                  <a:lumMod val="5000"/>
                  <a:lumOff val="95000"/>
                </a:schemeClr>
              </a:gs>
              <a:gs pos="70000">
                <a:schemeClr val="accent3">
                  <a:lumMod val="45000"/>
                  <a:lumOff val="55000"/>
                </a:schemeClr>
              </a:gs>
              <a:gs pos="83000">
                <a:schemeClr val="accent3">
                  <a:lumMod val="45000"/>
                  <a:lumOff val="55000"/>
                </a:schemeClr>
              </a:gs>
              <a:gs pos="96000">
                <a:schemeClr val="accent3">
                  <a:lumMod val="30000"/>
                  <a:lumOff val="70000"/>
                </a:schemeClr>
              </a:gs>
            </a:gsLst>
            <a:lin ang="2700000" scaled="1"/>
            <a:tileRect/>
          </a:gradFill>
          <a:ln>
            <a:noFill/>
          </a:ln>
          <a:effectLst>
            <a:outerShdw blurRad="508000" dist="177800" dir="48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blipFill>
                <a:blip r:embed="rId2">
                  <a:alphaModFix amt="51000"/>
                </a:blip>
                <a:tile tx="0" ty="0" sx="100000" sy="100000" flip="none" algn="tl"/>
              </a:blipFill>
            </a:endParaRPr>
          </a:p>
        </p:txBody>
      </p:sp>
      <p:sp>
        <p:nvSpPr>
          <p:cNvPr id="52" name="Oval 51"/>
          <p:cNvSpPr/>
          <p:nvPr/>
        </p:nvSpPr>
        <p:spPr>
          <a:xfrm>
            <a:off x="222132" y="315575"/>
            <a:ext cx="894744" cy="949569"/>
          </a:xfrm>
          <a:prstGeom prst="ellipse">
            <a:avLst/>
          </a:prstGeom>
          <a:noFill/>
          <a:ln w="349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3" name="Oval 52"/>
          <p:cNvSpPr/>
          <p:nvPr/>
        </p:nvSpPr>
        <p:spPr>
          <a:xfrm>
            <a:off x="251010" y="345743"/>
            <a:ext cx="835095" cy="886265"/>
          </a:xfrm>
          <a:prstGeom prst="ellipse">
            <a:avLst/>
          </a:prstGeom>
          <a:blipFill dpi="0" rotWithShape="1">
            <a:blip r:embed="rId3">
              <a:alphaModFix amt="89000"/>
            </a:blip>
            <a:srcRect/>
            <a:stretch>
              <a:fillRect/>
            </a:stretch>
          </a:blipFill>
          <a:ln w="25400">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76" name="Picture 75"/>
          <p:cNvPicPr>
            <a:picLocks noChangeAspect="1"/>
          </p:cNvPicPr>
          <p:nvPr/>
        </p:nvPicPr>
        <p:blipFill rotWithShape="1">
          <a:blip r:embed="rId4" cstate="print">
            <a:extLst>
              <a:ext uri="{28A0092B-C50C-407E-A947-70E740481C1C}">
                <a14:useLocalDpi xmlns:a14="http://schemas.microsoft.com/office/drawing/2010/main" val="0"/>
              </a:ext>
            </a:extLst>
          </a:blip>
          <a:srcRect t="28322"/>
          <a:stretch/>
        </p:blipFill>
        <p:spPr>
          <a:xfrm>
            <a:off x="0" y="6066031"/>
            <a:ext cx="9144000" cy="791073"/>
          </a:xfrm>
          <a:prstGeom prst="rect">
            <a:avLst/>
          </a:prstGeom>
        </p:spPr>
      </p:pic>
      <p:sp>
        <p:nvSpPr>
          <p:cNvPr id="15" name="Rounded Rectangle 14"/>
          <p:cNvSpPr/>
          <p:nvPr/>
        </p:nvSpPr>
        <p:spPr>
          <a:xfrm>
            <a:off x="1680559" y="400472"/>
            <a:ext cx="7248288" cy="777747"/>
          </a:xfrm>
          <a:prstGeom prst="roundRect">
            <a:avLst>
              <a:gd name="adj" fmla="val 50000"/>
            </a:avLst>
          </a:prstGeom>
          <a:solidFill>
            <a:schemeClr val="accent1"/>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8" name="Oval 17"/>
          <p:cNvSpPr/>
          <p:nvPr/>
        </p:nvSpPr>
        <p:spPr>
          <a:xfrm>
            <a:off x="1170157" y="692946"/>
            <a:ext cx="182880" cy="182880"/>
          </a:xfrm>
          <a:prstGeom prst="ellipse">
            <a:avLst/>
          </a:prstGeom>
          <a:gradFill flip="none" rotWithShape="1">
            <a:gsLst>
              <a:gs pos="0">
                <a:srgbClr val="5B9BD5"/>
              </a:gs>
              <a:gs pos="100000">
                <a:srgbClr val="5B9BD5"/>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9" name="Straight Connector 18"/>
          <p:cNvCxnSpPr>
            <a:stCxn id="18" idx="6"/>
            <a:endCxn id="15" idx="1"/>
          </p:cNvCxnSpPr>
          <p:nvPr/>
        </p:nvCxnSpPr>
        <p:spPr>
          <a:xfrm>
            <a:off x="1353037" y="784386"/>
            <a:ext cx="327522" cy="496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Title 58"/>
          <p:cNvSpPr txBox="1">
            <a:spLocks/>
          </p:cNvSpPr>
          <p:nvPr/>
        </p:nvSpPr>
        <p:spPr>
          <a:xfrm>
            <a:off x="2381323" y="533301"/>
            <a:ext cx="5928959" cy="50336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smtClean="0">
                <a:solidFill>
                  <a:srgbClr val="F9BB00"/>
                </a:solidFill>
                <a:latin typeface="Times New Roman" panose="02020603050405020304" pitchFamily="18" charset="0"/>
                <a:cs typeface="Times New Roman" panose="02020603050405020304" pitchFamily="18" charset="0"/>
              </a:rPr>
              <a:t>Phòng Chống Tĩnh Điện, ESD</a:t>
            </a:r>
            <a:endParaRPr lang="en-US" sz="3200" b="1">
              <a:solidFill>
                <a:srgbClr val="F9BB00"/>
              </a:solidFill>
              <a:latin typeface="Times New Roman" panose="02020603050405020304" pitchFamily="18" charset="0"/>
              <a:cs typeface="Times New Roman" panose="02020603050405020304" pitchFamily="18" charset="0"/>
            </a:endParaRPr>
          </a:p>
        </p:txBody>
      </p:sp>
      <p:sp>
        <p:nvSpPr>
          <p:cNvPr id="21" name="Oval 20"/>
          <p:cNvSpPr/>
          <p:nvPr/>
        </p:nvSpPr>
        <p:spPr>
          <a:xfrm>
            <a:off x="1733761" y="510066"/>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625" b="1">
              <a:solidFill>
                <a:srgbClr val="5B9BD5"/>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1758091" y="575005"/>
            <a:ext cx="642239" cy="461665"/>
          </a:xfrm>
          <a:prstGeom prst="rect">
            <a:avLst/>
          </a:prstGeom>
          <a:noFill/>
        </p:spPr>
        <p:txBody>
          <a:bodyPr wrap="square" rtlCol="0">
            <a:spAutoFit/>
          </a:bodyPr>
          <a:lstStyle/>
          <a:p>
            <a:r>
              <a:rPr lang="en-US" sz="2400" b="1">
                <a:solidFill>
                  <a:srgbClr val="2F5597"/>
                </a:solidFill>
                <a:latin typeface="Times New Roman" panose="02020603050405020304" pitchFamily="18" charset="0"/>
                <a:cs typeface="Times New Roman" panose="02020603050405020304" pitchFamily="18" charset="0"/>
              </a:rPr>
              <a:t>V</a:t>
            </a:r>
          </a:p>
        </p:txBody>
      </p:sp>
      <p:sp>
        <p:nvSpPr>
          <p:cNvPr id="23" name="Title 15"/>
          <p:cNvSpPr>
            <a:spLocks noGrp="1"/>
          </p:cNvSpPr>
          <p:nvPr>
            <p:ph type="ctrTitle"/>
          </p:nvPr>
        </p:nvSpPr>
        <p:spPr>
          <a:xfrm>
            <a:off x="1035423" y="1268164"/>
            <a:ext cx="7853081" cy="548038"/>
          </a:xfrm>
        </p:spPr>
        <p:txBody>
          <a:bodyPr>
            <a:normAutofit/>
          </a:bodyPr>
          <a:lstStyle/>
          <a:p>
            <a:pPr algn="l"/>
            <a:r>
              <a:rPr lang="en-US" sz="2500" b="1" smtClean="0">
                <a:solidFill>
                  <a:schemeClr val="accent1"/>
                </a:solidFill>
                <a:latin typeface="Times New Roman" panose="02020603050405020304" pitchFamily="18" charset="0"/>
                <a:cs typeface="Times New Roman" panose="02020603050405020304" pitchFamily="18" charset="0"/>
              </a:rPr>
              <a:t>2. Kiểm soát tĩnh điện con người</a:t>
            </a:r>
            <a:endParaRPr lang="en-US" sz="2500" b="1">
              <a:solidFill>
                <a:schemeClr val="accent1"/>
              </a:solidFill>
              <a:latin typeface="Times New Roman" panose="02020603050405020304" pitchFamily="18" charset="0"/>
              <a:cs typeface="Times New Roman" panose="02020603050405020304" pitchFamily="18" charset="0"/>
            </a:endParaRPr>
          </a:p>
        </p:txBody>
      </p:sp>
      <p:sp>
        <p:nvSpPr>
          <p:cNvPr id="24" name="Subtitle 16"/>
          <p:cNvSpPr txBox="1">
            <a:spLocks/>
          </p:cNvSpPr>
          <p:nvPr/>
        </p:nvSpPr>
        <p:spPr>
          <a:xfrm>
            <a:off x="562915" y="1842647"/>
            <a:ext cx="8470521" cy="13704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l"/>
            <a:r>
              <a:rPr lang="en-US" sz="2200" smtClean="0">
                <a:latin typeface="Times New Roman" panose="02020603050405020304" pitchFamily="18" charset="0"/>
                <a:cs typeface="Times New Roman" panose="02020603050405020304" pitchFamily="18" charset="0"/>
              </a:rPr>
              <a:t>Con người là yếu tố hàng đầu sinh ra tĩnh điện. Nếu không được kiểm soát đúng cách. Tĩnh điện phát sinh có thể phóng vào thiết bị nhạy cảm tĩnh điện. Do đó các chương trình kiểm soát chống tĩnh điện thường tập trung vào kiểm soát tĩnh điện và phóng tĩnh điện từ con người.</a:t>
            </a:r>
          </a:p>
        </p:txBody>
      </p:sp>
      <p:sp>
        <p:nvSpPr>
          <p:cNvPr id="16" name="Subtitle 16"/>
          <p:cNvSpPr txBox="1">
            <a:spLocks/>
          </p:cNvSpPr>
          <p:nvPr/>
        </p:nvSpPr>
        <p:spPr>
          <a:xfrm>
            <a:off x="9417990" y="3151321"/>
            <a:ext cx="5387222" cy="29787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l"/>
            <a:r>
              <a:rPr lang="en-US" sz="2200" smtClean="0">
                <a:latin typeface="Times New Roman" panose="02020603050405020304" pitchFamily="18" charset="0"/>
                <a:cs typeface="Times New Roman" panose="02020603050405020304" pitchFamily="18" charset="0"/>
              </a:rPr>
              <a:t>Vòng đeo tay ESD là cách cơ bản nhất để nối đất cho con người nếu sử dụng đúng cách thì vòng đeo tay luôn giữ cho điện thế của người ở gần mức 0V.</a:t>
            </a:r>
          </a:p>
          <a:p>
            <a:pPr indent="457200" algn="l"/>
            <a:r>
              <a:rPr lang="en-US" sz="2200" smtClean="0">
                <a:latin typeface="Times New Roman" panose="02020603050405020304" pitchFamily="18" charset="0"/>
                <a:cs typeface="Times New Roman" panose="02020603050405020304" pitchFamily="18" charset="0"/>
              </a:rPr>
              <a:t>Dây đeo: kết nối cổ tay người, dây kết nối: kết nối dây đeo với điểm nối đất.</a:t>
            </a:r>
          </a:p>
          <a:p>
            <a:pPr indent="457200" algn="l"/>
            <a:r>
              <a:rPr lang="en-US" sz="2200" smtClean="0">
                <a:latin typeface="Times New Roman" panose="02020603050405020304" pitchFamily="18" charset="0"/>
                <a:cs typeface="Times New Roman" panose="02020603050405020304" pitchFamily="18" charset="0"/>
              </a:rPr>
              <a:t>Vòng đeo tay cần được kiểm tra thường xuyên do trong quá trình sử dụng bị mòn, đứt khi co kéo.</a:t>
            </a:r>
          </a:p>
          <a:p>
            <a:pPr indent="457200" algn="l"/>
            <a:endParaRPr lang="en-US" sz="2200" smtClean="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4034" t="8254" r="11571" b="30123"/>
          <a:stretch/>
        </p:blipFill>
        <p:spPr>
          <a:xfrm>
            <a:off x="15030449" y="3294359"/>
            <a:ext cx="2832661" cy="2209051"/>
          </a:xfrm>
          <a:prstGeom prst="rect">
            <a:avLst/>
          </a:prstGeom>
        </p:spPr>
      </p:pic>
      <p:sp>
        <p:nvSpPr>
          <p:cNvPr id="25" name="Subtitle 16"/>
          <p:cNvSpPr txBox="1">
            <a:spLocks/>
          </p:cNvSpPr>
          <p:nvPr/>
        </p:nvSpPr>
        <p:spPr>
          <a:xfrm>
            <a:off x="9691980" y="315575"/>
            <a:ext cx="4884638" cy="29787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l"/>
            <a:r>
              <a:rPr lang="en-US" sz="2200" smtClean="0">
                <a:latin typeface="Times New Roman" panose="02020603050405020304" pitchFamily="18" charset="0"/>
                <a:cs typeface="Times New Roman" panose="02020603050405020304" pitchFamily="18" charset="0"/>
              </a:rPr>
              <a:t>Thảm, sàn chống tĩnh điện, giày là sử dụng hệ thống: Sàn/giày để truyền tĩnh điện và giảm mực tĩnh điện do con người tạo ra, giảm mức phát sinh tĩnh điện</a:t>
            </a:r>
          </a:p>
          <a:p>
            <a:pPr indent="457200" algn="l"/>
            <a:endParaRPr lang="en-US" sz="2200" smtClean="0">
              <a:latin typeface="Times New Roman" panose="02020603050405020304" pitchFamily="18" charset="0"/>
              <a:cs typeface="Times New Roman" panose="02020603050405020304" pitchFamily="18" charset="0"/>
            </a:endParaRPr>
          </a:p>
        </p:txBody>
      </p:sp>
      <p:grpSp>
        <p:nvGrpSpPr>
          <p:cNvPr id="4" name="Group 3"/>
          <p:cNvGrpSpPr/>
          <p:nvPr/>
        </p:nvGrpSpPr>
        <p:grpSpPr>
          <a:xfrm>
            <a:off x="14805212" y="315575"/>
            <a:ext cx="2796988" cy="2768021"/>
            <a:chOff x="14493313" y="221787"/>
            <a:chExt cx="2395861" cy="2518878"/>
          </a:xfrm>
        </p:grpSpPr>
        <p:pic>
          <p:nvPicPr>
            <p:cNvPr id="1028" name="Picture 4" descr="Hình ảnh có liên qu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22766" y="221787"/>
              <a:ext cx="2366408" cy="11562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ết quả hình ảnh cho giầy dép chống tĩnh điệ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493313" y="1480353"/>
              <a:ext cx="2395861" cy="1260312"/>
            </a:xfrm>
            <a:prstGeom prst="rect">
              <a:avLst/>
            </a:prstGeom>
            <a:noFill/>
            <a:extLst>
              <a:ext uri="{909E8E84-426E-40DD-AFC4-6F175D3DCCD1}">
                <a14:hiddenFill xmlns:a14="http://schemas.microsoft.com/office/drawing/2010/main">
                  <a:solidFill>
                    <a:srgbClr val="FFFFFF"/>
                  </a:solidFill>
                </a14:hiddenFill>
              </a:ext>
            </a:extLst>
          </p:spPr>
        </p:pic>
      </p:grpSp>
      <p:pic>
        <p:nvPicPr>
          <p:cNvPr id="1032" name="Picture 8" descr="Kết quả hình ảnh cho quần áo chống tĩnh điện"/>
          <p:cNvPicPr>
            <a:picLocks noChangeAspect="1" noChangeArrowheads="1"/>
          </p:cNvPicPr>
          <p:nvPr/>
        </p:nvPicPr>
        <p:blipFill rotWithShape="1">
          <a:blip r:embed="rId8">
            <a:extLst>
              <a:ext uri="{28A0092B-C50C-407E-A947-70E740481C1C}">
                <a14:useLocalDpi xmlns:a14="http://schemas.microsoft.com/office/drawing/2010/main" val="0"/>
              </a:ext>
            </a:extLst>
          </a:blip>
          <a:srcRect t="8403" b="10347"/>
          <a:stretch/>
        </p:blipFill>
        <p:spPr bwMode="auto">
          <a:xfrm>
            <a:off x="-7765593" y="2925425"/>
            <a:ext cx="3172904" cy="2577985"/>
          </a:xfrm>
          <a:prstGeom prst="rect">
            <a:avLst/>
          </a:prstGeom>
          <a:noFill/>
          <a:extLst>
            <a:ext uri="{909E8E84-426E-40DD-AFC4-6F175D3DCCD1}">
              <a14:hiddenFill xmlns:a14="http://schemas.microsoft.com/office/drawing/2010/main">
                <a:solidFill>
                  <a:srgbClr val="FFFFFF"/>
                </a:solidFill>
              </a14:hiddenFill>
            </a:ext>
          </a:extLst>
        </p:spPr>
      </p:pic>
      <p:sp>
        <p:nvSpPr>
          <p:cNvPr id="26" name="Subtitle 16"/>
          <p:cNvSpPr txBox="1">
            <a:spLocks/>
          </p:cNvSpPr>
          <p:nvPr/>
        </p:nvSpPr>
        <p:spPr>
          <a:xfrm>
            <a:off x="-5014620" y="2925425"/>
            <a:ext cx="4884638" cy="320468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l"/>
            <a:r>
              <a:rPr lang="en-US" sz="2200" smtClean="0">
                <a:latin typeface="Times New Roman" panose="02020603050405020304" pitchFamily="18" charset="0"/>
                <a:cs typeface="Times New Roman" panose="02020603050405020304" pitchFamily="18" charset="0"/>
              </a:rPr>
              <a:t>Quần áo là một thành phần kiểm soát chống tĩnh điện.</a:t>
            </a:r>
          </a:p>
          <a:p>
            <a:pPr indent="457200" algn="l"/>
            <a:r>
              <a:rPr lang="en-US" sz="2200" smtClean="0">
                <a:latin typeface="Times New Roman" panose="02020603050405020304" pitchFamily="18" charset="0"/>
                <a:cs typeface="Times New Roman" panose="02020603050405020304" pitchFamily="18" charset="0"/>
              </a:rPr>
              <a:t>Loại 1: Quần áo được kiểm soát tĩnh điện nhưng không nối đất.</a:t>
            </a:r>
          </a:p>
          <a:p>
            <a:pPr indent="457200" algn="l"/>
            <a:r>
              <a:rPr lang="en-US" sz="2200" smtClean="0">
                <a:latin typeface="Times New Roman" panose="02020603050405020304" pitchFamily="18" charset="0"/>
                <a:cs typeface="Times New Roman" panose="02020603050405020304" pitchFamily="18" charset="0"/>
              </a:rPr>
              <a:t>Loại 2: Quần áo được nối đất khi được kết nối với hệ thống nối đất</a:t>
            </a:r>
          </a:p>
          <a:p>
            <a:pPr indent="457200" algn="l"/>
            <a:r>
              <a:rPr lang="en-US" sz="2200" smtClean="0">
                <a:latin typeface="Times New Roman" panose="02020603050405020304" pitchFamily="18" charset="0"/>
                <a:cs typeface="Times New Roman" panose="02020603050405020304" pitchFamily="18" charset="0"/>
              </a:rPr>
              <a:t>Loại 3: Quần áo chống tĩnh điện được nối đất thông qua tiếp xúng với da của con người &lt;35Mohm.</a:t>
            </a:r>
          </a:p>
        </p:txBody>
      </p:sp>
      <p:pic>
        <p:nvPicPr>
          <p:cNvPr id="1034" name="Picture 10" descr="Kết quả hình ảnh cho bàn thao tác chống tĩnh điệ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4907" y="6858000"/>
            <a:ext cx="3016250" cy="2963022"/>
          </a:xfrm>
          <a:prstGeom prst="rect">
            <a:avLst/>
          </a:prstGeom>
          <a:noFill/>
          <a:extLst>
            <a:ext uri="{909E8E84-426E-40DD-AFC4-6F175D3DCCD1}">
              <a14:hiddenFill xmlns:a14="http://schemas.microsoft.com/office/drawing/2010/main">
                <a:solidFill>
                  <a:srgbClr val="FFFFFF"/>
                </a:solidFill>
              </a14:hiddenFill>
            </a:ext>
          </a:extLst>
        </p:spPr>
      </p:pic>
      <p:sp>
        <p:nvSpPr>
          <p:cNvPr id="27" name="Subtitle 16"/>
          <p:cNvSpPr txBox="1">
            <a:spLocks/>
          </p:cNvSpPr>
          <p:nvPr/>
        </p:nvSpPr>
        <p:spPr>
          <a:xfrm>
            <a:off x="-4758657" y="6857103"/>
            <a:ext cx="4638200" cy="302585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l"/>
            <a:r>
              <a:rPr lang="en-US" sz="2200" smtClean="0">
                <a:latin typeface="Times New Roman" panose="02020603050405020304" pitchFamily="18" charset="0"/>
                <a:cs typeface="Times New Roman" panose="02020603050405020304" pitchFamily="18" charset="0"/>
              </a:rPr>
              <a:t>Bàn thao tác và khu vực thao tác: yếu tố chính để kiểm soát tĩnh điện là tạo ra bề mặt truyền dẫn tĩnh điện, nối đất cho người sử dụng,</a:t>
            </a:r>
          </a:p>
        </p:txBody>
      </p:sp>
    </p:spTree>
    <p:extLst>
      <p:ext uri="{BB962C8B-B14F-4D97-AF65-F5344CB8AC3E}">
        <p14:creationId xmlns:p14="http://schemas.microsoft.com/office/powerpoint/2010/main" val="116053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1.38889E-6 -3.7037E-7 L -0.96892 0.00417 " pathEditMode="relative" rAng="0" ptsTypes="AA">
                                      <p:cBhvr>
                                        <p:cTn id="16" dur="500" fill="hold"/>
                                        <p:tgtEl>
                                          <p:spTgt spid="16"/>
                                        </p:tgtEl>
                                        <p:attrNameLst>
                                          <p:attrName>ppt_x</p:attrName>
                                          <p:attrName>ppt_y</p:attrName>
                                        </p:attrNameLst>
                                      </p:cBhvr>
                                      <p:rCtr x="-48455" y="208"/>
                                    </p:animMotion>
                                  </p:childTnLst>
                                </p:cTn>
                              </p:par>
                              <p:par>
                                <p:cTn id="17" presetID="42" presetClass="path" presetSubtype="0" accel="50000" decel="50000" fill="hold" nodeType="withEffect">
                                  <p:stCondLst>
                                    <p:cond delay="0"/>
                                  </p:stCondLst>
                                  <p:childTnLst>
                                    <p:animMotion origin="layout" path="M 2.77778E-6 -1.85185E-6 L -0.9691 0.02269 " pathEditMode="relative" rAng="0" ptsTypes="AA">
                                      <p:cBhvr>
                                        <p:cTn id="18" dur="500" fill="hold"/>
                                        <p:tgtEl>
                                          <p:spTgt spid="3"/>
                                        </p:tgtEl>
                                        <p:attrNameLst>
                                          <p:attrName>ppt_x</p:attrName>
                                          <p:attrName>ppt_y</p:attrName>
                                        </p:attrNameLst>
                                      </p:cBhvr>
                                      <p:rCtr x="-48455" y="1134"/>
                                    </p:animMotion>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grpId="1" nodeType="clickEffect">
                                  <p:stCondLst>
                                    <p:cond delay="0"/>
                                  </p:stCondLst>
                                  <p:childTnLst>
                                    <p:animEffect transition="out" filter="randombar(horizontal)">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par>
                                <p:cTn id="24" presetID="14" presetClass="exit" presetSubtype="10" fill="hold" nodeType="withEffect">
                                  <p:stCondLst>
                                    <p:cond delay="0"/>
                                  </p:stCondLst>
                                  <p:childTnLst>
                                    <p:animEffect transition="out" filter="randombar(horizontal)">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2.77778E-7 -4.44444E-6 L -0.98628 0.4132 " pathEditMode="relative" rAng="0" ptsTypes="AA">
                                      <p:cBhvr>
                                        <p:cTn id="30" dur="500" fill="hold"/>
                                        <p:tgtEl>
                                          <p:spTgt spid="25"/>
                                        </p:tgtEl>
                                        <p:attrNameLst>
                                          <p:attrName>ppt_x</p:attrName>
                                          <p:attrName>ppt_y</p:attrName>
                                        </p:attrNameLst>
                                      </p:cBhvr>
                                      <p:rCtr x="-49323" y="20648"/>
                                    </p:animMotion>
                                  </p:childTnLst>
                                </p:cTn>
                              </p:par>
                              <p:par>
                                <p:cTn id="31" presetID="42" presetClass="path" presetSubtype="0" accel="50000" decel="50000" fill="hold" nodeType="withEffect">
                                  <p:stCondLst>
                                    <p:cond delay="0"/>
                                  </p:stCondLst>
                                  <p:childTnLst>
                                    <p:animMotion origin="layout" path="M 1.38889E-6 4.81481E-6 L -0.9875 0.39398 " pathEditMode="relative" rAng="0" ptsTypes="AA">
                                      <p:cBhvr>
                                        <p:cTn id="32" dur="500" fill="hold"/>
                                        <p:tgtEl>
                                          <p:spTgt spid="4"/>
                                        </p:tgtEl>
                                        <p:attrNameLst>
                                          <p:attrName>ppt_x</p:attrName>
                                          <p:attrName>ppt_y</p:attrName>
                                        </p:attrNameLst>
                                      </p:cBhvr>
                                      <p:rCtr x="-49375" y="19699"/>
                                    </p:animMotion>
                                  </p:childTnLst>
                                </p:cTn>
                              </p:par>
                            </p:childTnLst>
                          </p:cTn>
                        </p:par>
                      </p:childTnLst>
                    </p:cTn>
                  </p:par>
                  <p:par>
                    <p:cTn id="33" fill="hold">
                      <p:stCondLst>
                        <p:cond delay="indefinite"/>
                      </p:stCondLst>
                      <p:childTnLst>
                        <p:par>
                          <p:cTn id="34" fill="hold">
                            <p:stCondLst>
                              <p:cond delay="0"/>
                            </p:stCondLst>
                            <p:childTnLst>
                              <p:par>
                                <p:cTn id="35" presetID="14" presetClass="exit" presetSubtype="10" fill="hold" grpId="1" nodeType="clickEffect">
                                  <p:stCondLst>
                                    <p:cond delay="0"/>
                                  </p:stCondLst>
                                  <p:childTnLst>
                                    <p:animEffect transition="out" filter="randombar(horizontal)">
                                      <p:cBhvr>
                                        <p:cTn id="36" dur="500"/>
                                        <p:tgtEl>
                                          <p:spTgt spid="25"/>
                                        </p:tgtEl>
                                      </p:cBhvr>
                                    </p:animEffect>
                                    <p:set>
                                      <p:cBhvr>
                                        <p:cTn id="37" dur="1" fill="hold">
                                          <p:stCondLst>
                                            <p:cond delay="499"/>
                                          </p:stCondLst>
                                        </p:cTn>
                                        <p:tgtEl>
                                          <p:spTgt spid="25"/>
                                        </p:tgtEl>
                                        <p:attrNameLst>
                                          <p:attrName>style.visibility</p:attrName>
                                        </p:attrNameLst>
                                      </p:cBhvr>
                                      <p:to>
                                        <p:strVal val="hidden"/>
                                      </p:to>
                                    </p:set>
                                  </p:childTnLst>
                                </p:cTn>
                              </p:par>
                              <p:par>
                                <p:cTn id="38" presetID="14" presetClass="exit" presetSubtype="10" fill="hold" nodeType="withEffect">
                                  <p:stCondLst>
                                    <p:cond delay="0"/>
                                  </p:stCondLst>
                                  <p:childTnLst>
                                    <p:animEffect transition="out" filter="randombar(horizontal)">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4.44444E-6 -3.33333E-6 L 1.47257 0.06621 " pathEditMode="relative" rAng="0" ptsTypes="AA">
                                      <p:cBhvr>
                                        <p:cTn id="44" dur="500" fill="hold"/>
                                        <p:tgtEl>
                                          <p:spTgt spid="1032"/>
                                        </p:tgtEl>
                                        <p:attrNameLst>
                                          <p:attrName>ppt_x</p:attrName>
                                          <p:attrName>ppt_y</p:attrName>
                                        </p:attrNameLst>
                                      </p:cBhvr>
                                      <p:rCtr x="73628" y="3310"/>
                                    </p:animMotion>
                                  </p:childTnLst>
                                </p:cTn>
                              </p:par>
                              <p:par>
                                <p:cTn id="45" presetID="42" presetClass="path" presetSubtype="0" accel="50000" decel="50000" fill="hold" grpId="0" nodeType="withEffect">
                                  <p:stCondLst>
                                    <p:cond delay="0"/>
                                  </p:stCondLst>
                                  <p:childTnLst>
                                    <p:animMotion origin="layout" path="M 0 4.81481E-6 L 0.60625 0.03703 " pathEditMode="relative" rAng="0" ptsTypes="AA">
                                      <p:cBhvr>
                                        <p:cTn id="46" dur="500" fill="hold"/>
                                        <p:tgtEl>
                                          <p:spTgt spid="26"/>
                                        </p:tgtEl>
                                        <p:attrNameLst>
                                          <p:attrName>ppt_x</p:attrName>
                                          <p:attrName>ppt_y</p:attrName>
                                        </p:attrNameLst>
                                      </p:cBhvr>
                                      <p:rCtr x="30312" y="1852"/>
                                    </p:animMotion>
                                  </p:childTnLst>
                                </p:cTn>
                              </p:par>
                            </p:childTnLst>
                          </p:cTn>
                        </p:par>
                      </p:childTnLst>
                    </p:cTn>
                  </p:par>
                  <p:par>
                    <p:cTn id="47" fill="hold">
                      <p:stCondLst>
                        <p:cond delay="indefinite"/>
                      </p:stCondLst>
                      <p:childTnLst>
                        <p:par>
                          <p:cTn id="48" fill="hold">
                            <p:stCondLst>
                              <p:cond delay="0"/>
                            </p:stCondLst>
                            <p:childTnLst>
                              <p:par>
                                <p:cTn id="49" presetID="14" presetClass="exit" presetSubtype="10" fill="hold" nodeType="clickEffect">
                                  <p:stCondLst>
                                    <p:cond delay="0"/>
                                  </p:stCondLst>
                                  <p:childTnLst>
                                    <p:animEffect transition="out" filter="randombar(horizontal)">
                                      <p:cBhvr>
                                        <p:cTn id="50" dur="500"/>
                                        <p:tgtEl>
                                          <p:spTgt spid="1032"/>
                                        </p:tgtEl>
                                      </p:cBhvr>
                                    </p:animEffect>
                                    <p:set>
                                      <p:cBhvr>
                                        <p:cTn id="51" dur="1" fill="hold">
                                          <p:stCondLst>
                                            <p:cond delay="499"/>
                                          </p:stCondLst>
                                        </p:cTn>
                                        <p:tgtEl>
                                          <p:spTgt spid="1032"/>
                                        </p:tgtEl>
                                        <p:attrNameLst>
                                          <p:attrName>style.visibility</p:attrName>
                                        </p:attrNameLst>
                                      </p:cBhvr>
                                      <p:to>
                                        <p:strVal val="hidden"/>
                                      </p:to>
                                    </p:set>
                                  </p:childTnLst>
                                </p:cTn>
                              </p:par>
                              <p:par>
                                <p:cTn id="52" presetID="14" presetClass="exit" presetSubtype="10" fill="hold" grpId="1" nodeType="withEffect">
                                  <p:stCondLst>
                                    <p:cond delay="0"/>
                                  </p:stCondLst>
                                  <p:childTnLst>
                                    <p:animEffect transition="out" filter="randombar(horizontal)">
                                      <p:cBhvr>
                                        <p:cTn id="53" dur="500"/>
                                        <p:tgtEl>
                                          <p:spTgt spid="26"/>
                                        </p:tgtEl>
                                      </p:cBhvr>
                                    </p:animEffect>
                                    <p:set>
                                      <p:cBhvr>
                                        <p:cTn id="54" dur="1" fill="hold">
                                          <p:stCondLst>
                                            <p:cond delay="499"/>
                                          </p:stCondLst>
                                        </p:cTn>
                                        <p:tgtEl>
                                          <p:spTgt spid="2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3.33333E-6 -2.22222E-6 L 1.47917 -0.52014 " pathEditMode="relative" rAng="0" ptsTypes="AA">
                                      <p:cBhvr>
                                        <p:cTn id="58" dur="500" fill="hold"/>
                                        <p:tgtEl>
                                          <p:spTgt spid="1034"/>
                                        </p:tgtEl>
                                        <p:attrNameLst>
                                          <p:attrName>ppt_x</p:attrName>
                                          <p:attrName>ppt_y</p:attrName>
                                        </p:attrNameLst>
                                      </p:cBhvr>
                                      <p:rCtr x="73958" y="-26019"/>
                                    </p:animMotion>
                                  </p:childTnLst>
                                </p:cTn>
                              </p:par>
                              <p:par>
                                <p:cTn id="59" presetID="42" presetClass="path" presetSubtype="0" accel="50000" decel="50000" fill="hold" grpId="0" nodeType="withEffect">
                                  <p:stCondLst>
                                    <p:cond delay="0"/>
                                  </p:stCondLst>
                                  <p:childTnLst>
                                    <p:animMotion origin="layout" path="M -1.66667E-6 2.59259E-6 L 0.60209 -0.49908 " pathEditMode="relative" rAng="0" ptsTypes="AA">
                                      <p:cBhvr>
                                        <p:cTn id="60" dur="500" fill="hold"/>
                                        <p:tgtEl>
                                          <p:spTgt spid="27"/>
                                        </p:tgtEl>
                                        <p:attrNameLst>
                                          <p:attrName>ppt_x</p:attrName>
                                          <p:attrName>ppt_y</p:attrName>
                                        </p:attrNameLst>
                                      </p:cBhvr>
                                      <p:rCtr x="30104" y="-249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16" grpId="0"/>
      <p:bldP spid="16" grpId="1"/>
      <p:bldP spid="25" grpId="0"/>
      <p:bldP spid="25" grpId="1"/>
      <p:bldP spid="26" grpId="0"/>
      <p:bldP spid="26" grpId="1"/>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p:cNvSpPr/>
          <p:nvPr/>
        </p:nvSpPr>
        <p:spPr>
          <a:xfrm>
            <a:off x="664515" y="108753"/>
            <a:ext cx="656146" cy="1371600"/>
          </a:xfrm>
          <a:custGeom>
            <a:avLst/>
            <a:gdLst>
              <a:gd name="connsiteX0" fmla="*/ 22544 w 2994344"/>
              <a:gd name="connsiteY0" fmla="*/ 0 h 5943600"/>
              <a:gd name="connsiteX1" fmla="*/ 2994344 w 2994344"/>
              <a:gd name="connsiteY1" fmla="*/ 2971800 h 5943600"/>
              <a:gd name="connsiteX2" fmla="*/ 22544 w 2994344"/>
              <a:gd name="connsiteY2" fmla="*/ 5943600 h 5943600"/>
              <a:gd name="connsiteX3" fmla="*/ 0 w 2994344"/>
              <a:gd name="connsiteY3" fmla="*/ 5942462 h 5943600"/>
              <a:gd name="connsiteX4" fmla="*/ 0 w 2994344"/>
              <a:gd name="connsiteY4" fmla="*/ 5746085 h 5943600"/>
              <a:gd name="connsiteX5" fmla="*/ 22544 w 2994344"/>
              <a:gd name="connsiteY5" fmla="*/ 5747223 h 5943600"/>
              <a:gd name="connsiteX6" fmla="*/ 2797967 w 2994344"/>
              <a:gd name="connsiteY6" fmla="*/ 2971800 h 5943600"/>
              <a:gd name="connsiteX7" fmla="*/ 22544 w 2994344"/>
              <a:gd name="connsiteY7" fmla="*/ 196377 h 5943600"/>
              <a:gd name="connsiteX8" fmla="*/ 0 w 2994344"/>
              <a:gd name="connsiteY8" fmla="*/ 197515 h 5943600"/>
              <a:gd name="connsiteX9" fmla="*/ 0 w 2994344"/>
              <a:gd name="connsiteY9" fmla="*/ 1139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4344" h="5943600">
                <a:moveTo>
                  <a:pt x="22544" y="0"/>
                </a:moveTo>
                <a:cubicBezTo>
                  <a:pt x="1663824" y="0"/>
                  <a:pt x="2994344" y="1330520"/>
                  <a:pt x="2994344" y="2971800"/>
                </a:cubicBezTo>
                <a:cubicBezTo>
                  <a:pt x="2994344" y="4613080"/>
                  <a:pt x="1663824" y="5943600"/>
                  <a:pt x="22544" y="5943600"/>
                </a:cubicBezTo>
                <a:lnTo>
                  <a:pt x="0" y="5942462"/>
                </a:lnTo>
                <a:lnTo>
                  <a:pt x="0" y="5746085"/>
                </a:lnTo>
                <a:lnTo>
                  <a:pt x="22544" y="5747223"/>
                </a:lnTo>
                <a:cubicBezTo>
                  <a:pt x="1555368" y="5747223"/>
                  <a:pt x="2797967" y="4504624"/>
                  <a:pt x="2797967" y="2971800"/>
                </a:cubicBezTo>
                <a:cubicBezTo>
                  <a:pt x="2797967" y="1438976"/>
                  <a:pt x="1555368" y="196377"/>
                  <a:pt x="22544" y="196377"/>
                </a:cubicBezTo>
                <a:lnTo>
                  <a:pt x="0" y="197515"/>
                </a:lnTo>
                <a:lnTo>
                  <a:pt x="0" y="1139"/>
                </a:lnTo>
                <a:close/>
              </a:path>
            </a:pathLst>
          </a:custGeom>
          <a:gradFill flip="none" rotWithShape="1">
            <a:gsLst>
              <a:gs pos="0">
                <a:schemeClr val="accent1">
                  <a:lumMod val="5000"/>
                  <a:lumOff val="95000"/>
                </a:schemeClr>
              </a:gs>
              <a:gs pos="10000">
                <a:srgbClr val="FFD966"/>
              </a:gs>
              <a:gs pos="38000">
                <a:srgbClr val="C16FBB"/>
              </a:gs>
              <a:gs pos="21000">
                <a:srgbClr val="FFC000"/>
              </a:gs>
              <a:gs pos="82000">
                <a:srgbClr val="2F5597"/>
              </a:gs>
              <a:gs pos="100000">
                <a:srgbClr val="5B9BD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sp>
        <p:nvSpPr>
          <p:cNvPr id="51" name="Donut 50"/>
          <p:cNvSpPr/>
          <p:nvPr/>
        </p:nvSpPr>
        <p:spPr>
          <a:xfrm>
            <a:off x="122716" y="216869"/>
            <a:ext cx="1093576" cy="1160585"/>
          </a:xfrm>
          <a:prstGeom prst="donut">
            <a:avLst>
              <a:gd name="adj" fmla="val 6519"/>
            </a:avLst>
          </a:prstGeom>
          <a:gradFill flip="none" rotWithShape="1">
            <a:gsLst>
              <a:gs pos="40000">
                <a:schemeClr val="accent3">
                  <a:lumMod val="5000"/>
                  <a:lumOff val="95000"/>
                </a:schemeClr>
              </a:gs>
              <a:gs pos="70000">
                <a:schemeClr val="accent3">
                  <a:lumMod val="45000"/>
                  <a:lumOff val="55000"/>
                </a:schemeClr>
              </a:gs>
              <a:gs pos="83000">
                <a:schemeClr val="accent3">
                  <a:lumMod val="45000"/>
                  <a:lumOff val="55000"/>
                </a:schemeClr>
              </a:gs>
              <a:gs pos="96000">
                <a:schemeClr val="accent3">
                  <a:lumMod val="30000"/>
                  <a:lumOff val="70000"/>
                </a:schemeClr>
              </a:gs>
            </a:gsLst>
            <a:lin ang="2700000" scaled="1"/>
            <a:tileRect/>
          </a:gradFill>
          <a:ln>
            <a:noFill/>
          </a:ln>
          <a:effectLst>
            <a:outerShdw blurRad="508000" dist="177800" dir="48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blipFill>
                <a:blip r:embed="rId2">
                  <a:alphaModFix amt="51000"/>
                </a:blip>
                <a:tile tx="0" ty="0" sx="100000" sy="100000" flip="none" algn="tl"/>
              </a:blipFill>
            </a:endParaRPr>
          </a:p>
        </p:txBody>
      </p:sp>
      <p:sp>
        <p:nvSpPr>
          <p:cNvPr id="52" name="Oval 51"/>
          <p:cNvSpPr/>
          <p:nvPr/>
        </p:nvSpPr>
        <p:spPr>
          <a:xfrm>
            <a:off x="222132" y="315575"/>
            <a:ext cx="894744" cy="949569"/>
          </a:xfrm>
          <a:prstGeom prst="ellipse">
            <a:avLst/>
          </a:prstGeom>
          <a:noFill/>
          <a:ln w="349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3" name="Oval 52"/>
          <p:cNvSpPr/>
          <p:nvPr/>
        </p:nvSpPr>
        <p:spPr>
          <a:xfrm>
            <a:off x="251010" y="345743"/>
            <a:ext cx="835095" cy="886265"/>
          </a:xfrm>
          <a:prstGeom prst="ellipse">
            <a:avLst/>
          </a:prstGeom>
          <a:blipFill dpi="0" rotWithShape="1">
            <a:blip r:embed="rId3">
              <a:alphaModFix amt="89000"/>
            </a:blip>
            <a:srcRect/>
            <a:stretch>
              <a:fillRect/>
            </a:stretch>
          </a:blipFill>
          <a:ln w="25400">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76" name="Picture 75"/>
          <p:cNvPicPr>
            <a:picLocks noChangeAspect="1"/>
          </p:cNvPicPr>
          <p:nvPr/>
        </p:nvPicPr>
        <p:blipFill rotWithShape="1">
          <a:blip r:embed="rId4" cstate="print">
            <a:extLst>
              <a:ext uri="{28A0092B-C50C-407E-A947-70E740481C1C}">
                <a14:useLocalDpi xmlns:a14="http://schemas.microsoft.com/office/drawing/2010/main" val="0"/>
              </a:ext>
            </a:extLst>
          </a:blip>
          <a:srcRect t="28322"/>
          <a:stretch/>
        </p:blipFill>
        <p:spPr>
          <a:xfrm>
            <a:off x="0" y="6066031"/>
            <a:ext cx="9144000" cy="791073"/>
          </a:xfrm>
          <a:prstGeom prst="rect">
            <a:avLst/>
          </a:prstGeom>
        </p:spPr>
      </p:pic>
      <p:sp>
        <p:nvSpPr>
          <p:cNvPr id="15" name="Rounded Rectangle 14"/>
          <p:cNvSpPr/>
          <p:nvPr/>
        </p:nvSpPr>
        <p:spPr>
          <a:xfrm>
            <a:off x="1680559" y="400472"/>
            <a:ext cx="7248288" cy="777747"/>
          </a:xfrm>
          <a:prstGeom prst="roundRect">
            <a:avLst>
              <a:gd name="adj" fmla="val 50000"/>
            </a:avLst>
          </a:prstGeom>
          <a:solidFill>
            <a:schemeClr val="accent1"/>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8" name="Oval 17"/>
          <p:cNvSpPr/>
          <p:nvPr/>
        </p:nvSpPr>
        <p:spPr>
          <a:xfrm>
            <a:off x="1170157" y="692946"/>
            <a:ext cx="182880" cy="182880"/>
          </a:xfrm>
          <a:prstGeom prst="ellipse">
            <a:avLst/>
          </a:prstGeom>
          <a:gradFill flip="none" rotWithShape="1">
            <a:gsLst>
              <a:gs pos="0">
                <a:srgbClr val="5B9BD5"/>
              </a:gs>
              <a:gs pos="100000">
                <a:srgbClr val="5B9BD5"/>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9" name="Straight Connector 18"/>
          <p:cNvCxnSpPr>
            <a:stCxn id="18" idx="6"/>
            <a:endCxn id="15" idx="1"/>
          </p:cNvCxnSpPr>
          <p:nvPr/>
        </p:nvCxnSpPr>
        <p:spPr>
          <a:xfrm>
            <a:off x="1353037" y="784386"/>
            <a:ext cx="327522" cy="496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Title 58"/>
          <p:cNvSpPr txBox="1">
            <a:spLocks/>
          </p:cNvSpPr>
          <p:nvPr/>
        </p:nvSpPr>
        <p:spPr>
          <a:xfrm>
            <a:off x="2381323" y="533301"/>
            <a:ext cx="5928959" cy="50336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smtClean="0">
                <a:solidFill>
                  <a:srgbClr val="F9BB00"/>
                </a:solidFill>
                <a:latin typeface="Times New Roman" panose="02020603050405020304" pitchFamily="18" charset="0"/>
                <a:cs typeface="Times New Roman" panose="02020603050405020304" pitchFamily="18" charset="0"/>
              </a:rPr>
              <a:t>Phòng Chống Tĩnh Điện, ESD</a:t>
            </a:r>
            <a:endParaRPr lang="en-US" sz="3200" b="1">
              <a:solidFill>
                <a:srgbClr val="F9BB00"/>
              </a:solidFill>
              <a:latin typeface="Times New Roman" panose="02020603050405020304" pitchFamily="18" charset="0"/>
              <a:cs typeface="Times New Roman" panose="02020603050405020304" pitchFamily="18" charset="0"/>
            </a:endParaRPr>
          </a:p>
        </p:txBody>
      </p:sp>
      <p:sp>
        <p:nvSpPr>
          <p:cNvPr id="21" name="Oval 20"/>
          <p:cNvSpPr/>
          <p:nvPr/>
        </p:nvSpPr>
        <p:spPr>
          <a:xfrm>
            <a:off x="1733761" y="510066"/>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625" b="1">
              <a:solidFill>
                <a:srgbClr val="5B9BD5"/>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1758091" y="575005"/>
            <a:ext cx="642239" cy="461665"/>
          </a:xfrm>
          <a:prstGeom prst="rect">
            <a:avLst/>
          </a:prstGeom>
          <a:noFill/>
        </p:spPr>
        <p:txBody>
          <a:bodyPr wrap="square" rtlCol="0">
            <a:spAutoFit/>
          </a:bodyPr>
          <a:lstStyle/>
          <a:p>
            <a:r>
              <a:rPr lang="en-US" sz="2400" b="1">
                <a:solidFill>
                  <a:srgbClr val="2F5597"/>
                </a:solidFill>
                <a:latin typeface="Times New Roman" panose="02020603050405020304" pitchFamily="18" charset="0"/>
                <a:cs typeface="Times New Roman" panose="02020603050405020304" pitchFamily="18" charset="0"/>
              </a:rPr>
              <a:t>V</a:t>
            </a:r>
          </a:p>
        </p:txBody>
      </p:sp>
      <p:sp>
        <p:nvSpPr>
          <p:cNvPr id="23" name="Title 15"/>
          <p:cNvSpPr>
            <a:spLocks noGrp="1"/>
          </p:cNvSpPr>
          <p:nvPr>
            <p:ph type="ctrTitle"/>
          </p:nvPr>
        </p:nvSpPr>
        <p:spPr>
          <a:xfrm>
            <a:off x="968189" y="1222781"/>
            <a:ext cx="8006040" cy="1856596"/>
          </a:xfrm>
        </p:spPr>
        <p:txBody>
          <a:bodyPr>
            <a:normAutofit/>
          </a:bodyPr>
          <a:lstStyle/>
          <a:p>
            <a:pPr algn="l"/>
            <a:r>
              <a:rPr lang="en-US" sz="2400" b="1" smtClean="0">
                <a:solidFill>
                  <a:srgbClr val="5B9BD5"/>
                </a:solidFill>
                <a:latin typeface="Times New Roman" panose="02020603050405020304" pitchFamily="18" charset="0"/>
                <a:cs typeface="Times New Roman" panose="02020603050405020304" pitchFamily="18" charset="0"/>
              </a:rPr>
              <a:t>3.  Thiết </a:t>
            </a:r>
            <a:r>
              <a:rPr lang="en-US" sz="2400" b="1">
                <a:solidFill>
                  <a:srgbClr val="5B9BD5"/>
                </a:solidFill>
                <a:latin typeface="Times New Roman" panose="02020603050405020304" pitchFamily="18" charset="0"/>
                <a:cs typeface="Times New Roman" panose="02020603050405020304" pitchFamily="18" charset="0"/>
              </a:rPr>
              <a:t>bị, máy tự động, dụng cụ. Các thiết bị tự động được nối đất qua dây thứ 3 của hệ thống điện để giảm ảnh hưởng của hiện tượng ngắn dòng. Các dụng cụ điện như kìm, kéo, nhíp sẽ được nối đất gián tiếp qua mặt bàn làm việc, người thao tác được nối đất</a:t>
            </a:r>
          </a:p>
        </p:txBody>
      </p:sp>
      <p:sp>
        <p:nvSpPr>
          <p:cNvPr id="2" name="AutoShape 2" descr="data:image/jpeg;base64,/9j/4AAQSkZJRgABAQEAYABgAAD/2wBDABALDA4MChAODQ4SERATGCgaGBYWGDEjJR0oOjM9PDkzODdASFxOQERXRTc4UG1RV19iZ2hnPk1xeXBkeFxlZ2P/2wBDARESEhgVGC8aGi9jQjhCY2NjY2NjY2NjY2NjY2NjY2NjY2NjY2NjY2NjY2NjY2NjY2NjY2NjY2NjY2NjY2NjY2P/wAARCAReBuQDASIAAhEBAxEB/8QAGwABAAMBAQEBAAAAAAAAAAAAAAECAwQFBgf/xABIEAEAAgIABAQDBQUGBAQEBgMAAQIDEQQSITEFQVFhEyJxMoGRobEGFEJSwSMzYnLR8BWC4fEkQ2OSNFNzwhY1RIOistJUhP/EABcBAQEBAQAAAAAAAAAAAAAAAAABAgP/xAAjEQEBAQADAQACAgIDAAAAAAAAARECEiExAyJBURNxMmGB/9oADAMBAAIRAxEAPwD9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JEJAAAAAAAAAAAAAAAAAAAAAAAAAAAAAAAAAAAAAAAAAAAAAAAAAAAAAAAAAAAAAAAAAAAAAAAAAAAAAAAAAAAAAAAAAAAAAAAAAAAAAAAAAAAAAAAAAAAAAAAAAAAAAAAAAAAAAAAAAAAAAAAAAAAAAAAAAAAAAAAAAAAAAAAAAAAAAAAAAAAAAAAAAAAAAAAAAAAAAAAAAAAAAAAAAAAAAAAAAAAQlEgpky0xxE3tWsT6zpMZKW+zes/SXkeL8XE8mPHHNqZ5t9HnRkrHetq/SVxNfVbHzePiOWYmuW8T77d2Dj8kRHNq8evUw16w5sfGY7167rP0b1tFo3E7RVxACRACQAAAAAAAAAAAAAAAAAAAAAAAAAAAAAAAAAAAAAAAAAAAAAAAAAAAAAAAAAAAAAAAAAAAAAAAAAAAAAAAAAAAAAAAAAAAAAAAAAAAAAAAAAAAAAAAAAAAAAAAAAAAAAAAAAAAAAAAAAAAAAAAAAAAAAAAAAAAAAAAAAAAAAAAAAAAAAAAAAAAAAAAAAAAAAARvroEivNG9bhIJEbASAAISAAAAAAAAAINgiZiOu3jcf4ja1uTBfVY6TMebfxTitVnFTvvrLyJr+SyM2q/n6mk8ut6TEbaRXSeyfJERuQWi0+rSme9Ps3tX6Sz5Tsg78XiOevSbxaPo7MfiWOft7j7niee1otJi6+hpxWG/2ckNYtExuJiXzkXa4+ItTXLKYuvfHlU8RyR3iJdGPxCtu9dfeYa7hhTicdo76+9rFomNxMIqwjZsEiAEiAEiEgAAAAAAAAAAAAAAAAAAAAAAAAAAAAAAAAAAAAAAAAAAAAAAAAAAAAAAAAAAAAAAAAAAAAAAAAAAAAAAAAAAAAAAAAAAAAAAAAAAAAAAAAAAAAAAAAAAAAAAAAAAAAAAAAAAAAAAAAAAAAAAAAAAAAAAAAAAAAAAAAAAAAAAAAAAAAAAAAISgBz8ZnjDhtP8AFrpDbJeKUm8zEREebxeKz3z5Nz0r5QsSs7ZOa02nmraZ3uFqZ8tfs8RP0lnomsf9mmXdh47PX+8r8SPWJiHVTjsdvtVvX6w8f5o7XtH3r/Evr7W/uTF17tctLfZtE/es8KufJXrDWnieSk/PG4TF17A48PiPD5enxKxPvLrraLR0mJ+iYurCAEiAEgAAgBz8XxFeHxc0z1npEQ2yXjHjte09Ijbw+L4i2fLbfWkT8sLErC95vabWnrM7VTpGphpk17ImszMTCd67m9AtzVjvU56eXRSZ6TKm4mesdQaWn0VOwgCDaixtEJBaLLRZmbQbxkn1aRmmPX8XLFpTziu+vFXjtktH1dGPjba+aOf73lRdeLzHaTB7FeNpP2q2j7mleJw27Xj73jRmt6xLSuau+sR9Y6Ji69mLRPadpeZj4iY+zefvlvXi7a6xFjDXYMKcTSe/SW1bVt2tEoqwgBIhIAhIAAAAAAAAAAAAAAAAAAAAAAAAAAAAAAAAAAAAAAAAAAAAAAAAAAAAAAAAAAAAAAAAAAAAAAAAAAAAAAAAAAAAAAAAAAAAAAAAAAAAAAAAAAAAAAAAAAAAAAAAAAAAAAAAAAAAAAAAAAAAAAAAAAAAAAAAAAAAAAAAAAAAAAAAAAICWPEZYw4bWmdTEdAef4jxO8sYoj5YjrPq5IiPKU3vHN809ZV3XvWerTGraQReszqe6ZrzRrzUR3OnqwzRlr9mJYTbJ58wjviY9S0RMPP57estK5Leq4atem5VrOTDbmpe9Zj36L8208sSDpw+L58cRFq1yR6zM7deLxnDbXxKXpP4w82McT3LcPuPlhMi7X0GLiMWaN453H0ax1fKTF8c9NxPs2x+IcTj6RknXv1TqvZ9MPIweMRPTL+jtxcfw+TWskRPpKYuuolWt4t1i0THtLl8Q4iMWC1Yt889IhFcniXFc1rYa9qz1efKlqVtabT0tM7mazpXktWemS2vSerTLUm3ujmmInpG/eF44m1YjVMX1mkCKzv6bVmtrbis9fSUWvbJaZvkvqPKsxprTJgrimvJa1/5pUceTPk4frmwaj+alo7GHi8GeflvO/S1XROSNarH5McvD8Pl3OTDXfrEaEbxPTtGkTLivwk0/wDhs+Sn+GbdFN+I4vKmSPbUqrv2OOvH8vTPiyVn1ijanGcNk6Vy136TOkG8LaUrO+01mPaV5t7T+AIRJsA2hJEIJhOzQCdp5lUA051qZLR2ljtaoOumaYjrDauWs+sOKJWiRXoVy3j7NvxX/fL0+3jiY9Yl50WmPOWlcs9p7Jhr0acdhv8AzRP0b1tW3WOryZ5LR17qatXrS0x9JMNe2PIpxWen8e/r1b4vEJ3rJH/tgxdeglzV4zDbpz6n3bVvW32bRP0lMNWELCgAAAAAAAAAAAAAAAAAAAAAAAAAAAAAAAAAAAAAAAAAAAAAAAAAAAAAAAAAAAAAAAAAAAAAAAAAAAAAAAAAAAAAAAAAAAAAAAAAAAAAAAAAAAAAAAAAAAAAAAAAAAAAAAAAAAAAAAAAAAAAAAAAAAAAAAAAAAAAAAAAAAAIAl4/ivERe3LExqsTt6XFZ68Phm9p6z0j3l8tnzTMzPffXcNSM2otl319k0vPNqJ6R5ue2TU6iZ6+qcdo3HnPo1jDrmdxuZWpnmmSKWmOWe0q5qWpw9bWmK83aPZycRjzzhj5PiV7xNZ3oV6vxfLXU5ol4eHjMuGeWb2msfwy9HDx2HJqLTyW90w11TjpZS2GPJeOsbjsmJDHPNOUiXRau4c16zCjStuzek7cdZ06MVuqK2vii8acWXFOOfZ6EK3pFoCx5cxEnWsdJb5cMxPSHPaLV8pVlfHxmXB9idfcxzcZnyZpy2vHNrXaGeS3Xqp3MXW0cbftekT7w0pxeOekxNfrLkmN+Ss1n1B6cWraOkwmNxLytTHbp9F65slZ6XmfYw16P37J6zue7lrxf89N/RrXicVp+1r6pi61NFZi0dJifvToFUa6781zQImZmNTPRzZeD4fL9rHMT6xaXV9wDhrwHJO8Oeaz6WrErTbjuH8qZYj0rLsmeiIk0xxV8Trzay4b0l1YuIw5ojkvG58pmEzE2jUxE/WN6YTwNL2mbxXr6V1+hpjs1Pl1+hEuCeBz0t/4fiZrH8s7Xrl43F/eYJyxHnWYnZg7Zn2Q5f8AiGGOmSmTHPvVtTNiyx/Z5az95hrVBqfQBC1Ua9GlKz6AmE7TrSsygtsiyko2DaLLRZhtaLCtu/mrbmiOuphSLLRb3Ai9Z6T0+q9d061/FX5bdyKzH2baVMdNOMzV6dLR7w3r4j/Pj19Jcdcl6/arF/v/AOjSM2L+LFav3bRXo4+Jx5Ps2j8Wu3mRbhrd7RH1jTbHFImPh5oj22iu0Z0tOtTPMvFoRVhACRACQAAAAAAAAAAAAAAAAAAAAAAAAAAAAAAAAAAAAAAAAAAAAAAAAAAAAAAAAAAAAAAAAAAAAAAAAAAAAAAAAAAAAAAAAAAAAAAAAAAAAAAAAAAAAAAAAAAAAAAAAAAAAAAAAAAAAAAAAAAAAAAAAAAAAAAAAAAQAjfdLLPmrw+K+W/2aRM/XzEeN43xm8tcNJjVes6n7v6PEtlnc76eXRnkyze9r2nc2nmn6qb67dJ45260i+46xEunga1vnpzR0idz9HJHWerqwzOKJnz66UdXGZIzWtT+GvSsRPkwj4mKm8N+bp1x36x+bLiMfE14ac0cs0tO469YlyU4vNi1zfNH+KTDXp5uDwZqVvEclp76/wBHBl4TLi61ibR6pjjY+1q1PesunHx/NHSsW/KUGPC8dkx25bzM1/xPXrat4iazE/SXlZv3fPOptOK3+Xf6L4+Fz45jJS0XivXUTrZVlerHVlmr0lbntqLTERXXZS9uaZZVh5tsM9WF+lmmGdTueseio7onUQc23PmjLWkXtWIrPbqvS3yopfTGa1npMLZLMotuQVycJS8bjcS4c2K2O0x11D2KR02z4jHFqzKjyaVtPrEK3tFJ1uJb5rckTWIcOS3zKy6Y1Md0csejnpkaxcVbl9ET36x+C1Z21rSPUGdLXj7M2j721c+aI7c2vWEXmI8uj3vBeGrXgovasW55nv6JaseNXio/jrqWtcmO32b1/Fv4v4fOPJbPi1Nba3Xtp5E19Avj09T6Gnm0yXxz0tP5uivGzr58e/pJia6dJirOnE47z0mY9tNYn0FIrCeyNomUCZ846q89o+zv8Uo0orbDTJ1vWsz6TX+rH9xwb3Sb4Z9a2dWkA5ZpxuLrizfFj0tEf6orx+Wk64nBye+pdevRMTMdQxni4vBlmOTLXfvLpi08u47erly8Phz9L467nzrEf6OeOBtiyb4fibUnypbevyB6PPPmczkjJxmKNXw0yxHTdb6n80U8R4W9ppbmpeO8TXZg7No0VrzRultwdYBOko5jaCdnMgFWi69bstLRAjWLymL77wy2nYrb5J76/AiYjt094ljMnODpjPava9v/AHStHFZI/wDMlyb2tCDtrxmXymJ+rowcZGSdX1S36vMm8Vjcs75YvGo6T6mLr3Zy1j7U6+q8TEx0mJ+jyuD46NTTJH0nu6b8LF+uO9sc+tfMw12jhi3FYI7Vy1jvO+pTxLFM6vW1J/FB3DPHmpkiJpO9+zQUShIAhIAAAAAAAAAAAAAAAAAAAAAAAAAAAAAAAAAAAAAAAAAAAAAAAAAAAAAAAAAAAAAAAAAAAAAAAAAAAAAAAAAAAAAAAAAAAAAAAAAAAAAAAAAAAAAAAAAAAAAAAAAAAAAAAAAAAAAAAAAAAAAAAAAACJSiewDwv2jzXvjpgxW67mb/AE1/1ezmyxixze0TqHz2e85str372naxK8S2PJWfmpPXtr0TXHee2PJ/7Jl6d8cS5cvDzH2W9YxlWsV+1S+/eNGTLaJ1y1iPWZ3/AFZWpkidTXr9JZ3j1rMT6Kjv4bPSuOaWy1iJnrWJ6fg0mvDZY6zSfveTvr2NmGvTv4bgt1xTy29rOXL4fxNOtY549e7Kme9J3WXRTxHNT+WfuPRyTObH0tFo+qacRyzvfLPrHR3Tx9ckayYd/SdOfJjw361i1frIL047JExrJuP8UOvHx1Z/va6j1rDy54bUfLZTV6TuPIxNezkyUy1/sL0m3lFp06/CpikXvxVdTX7MR1iXzfx5380dW+HjLY/s21+CWLK+j4vibZ8HLNYid+jGL6iIedj8St/HSLe8dHTj4vDk6TPLPvMJjWxfLPoyrfq6OSLVnUxMezlmYpkiLdNz0ie8orui8VpMypN4vExC+ThuTBObNaa2j7OPzn8VMNY5dz0tMb0I4uJx7mZ087NTUvdzU3EuDPg3PQMeXFZ5vZo1tj5WdujSLxbUd165J9XNNlq2nfRcTXXw82y8Rjx9+a0Q+w4WnwuHx0iNRFYfM+DcPN+Ox2ntW231faGK3xVyUjJSa2jcS+a47gpw5J1TVZnpp9P5OfPirkjVvVmVbNfI2rMT07K9f4oe1xXhmt2pPR5eTDak9Yn8HTWMYdFq3vT7N5j22TWVOvkI6KcXkj7WrR9HRTicVo+aeWfeHnc/XrVeLc0CvTrMWj5ZifvW1p5UfLO46S2pxeWvpb7kV36Rpz042kz89Zr77dNLVvG62iQRoXmPVXUbRVRdOoBSInyRbDTJGslIvHvG2qJUxzfuGCOuKcmKf/TtMKTXxDFP9nfHmr6W7/0dVp33V79J6wJiteLxVrricWbDb+bk3X8Y21xWxZY3izY8n+S39JRWZr2YZuD4fNbnvSeb1rYHVatqzqY/GOpGt+zLH+9Y6cmHia3p/wDLy0jr98dVMnGzity8Vwt6+t8UzNfwn/UHVuvkbZYsuDPETiy1mZ/hmY3H3dWk1ms6A5kxKse8SbBMyiNycsz5LTMYo3MTMoq1Y1G57KZM9adI6yyvfJlnUV1BXh7T3nX3Kilslrd5+5bHW0z2ltXh617zMy1iIiNGmMZxzPXTfhuNyYJ1lmZr5b6m0TET3Qepi4jFljdLRP3r3xUyR81It9YeN8GN7rMxMNacVxGHpOrx6aRXbfgqd8e6T5REs9cbhn5Lc0R231Tg8Rx3tFb0mlp9ZdlbReNxMTvziQctOOvX++rMf8rppxeG/a8R9U2pFo6xtz5OCx267mJ+ovrtid9uv0S86MOXDO6XifuaRxmSv28e/eOiYa7UsMfE0ydpiPaZa7FWEJAAAAAAAAAAAAAAAAAAAAAAAAAAAAAAAAAAAAAAAAAAAAAAAAAAAAAAAAAAAAAAAAAAAAAAAAAAAAAAAAAAAAAAAAAAAAAAAAAAAAAAAAAAAAAAAAAAAAAAAAAAAAAAAAAAAAAAAAAAAAAABAS5uM4j4GLca5umgcHiuaM8xhrMxFZ3MxLz6xav8W492k7ta0zPWZ3tWW2TSOnmibaVnPWPtRGvdEXimK1otus68ts+NwRmrMxhitvWOrXFOG87py79Ilt38ui7hmvnsmC9ZmJj8mU0mPZ9Ffh8WSJ3WNz5uTN4dWetNtTkzjxtTHkjrt15uHnHOrRMfc55iY8lRETMLxM+qm0xEyC85OnopEWtPyxP1a1wxPW0y2rWtY6RCasjLFw//wAyY06cfhlOKtyYJjn1uejK1tRL0v2e3PEZbT25UtWR43FcDxHCXmuSJ1E6ifKXN8XLSfm3Mej7DxzBTJwc7j5omOvm+TtO561iYWXUswrxkVnpzU+kuvD4jbpzWjLET05tbhw/Crf+GfuRbg8v/lxaTw9e7/xLHltzZeaLes9WuPPivaJplrPtvX6vnoxcdjpa3wcnJTraeSZiPqrj42YnrHb+KJ0mLr6m0zaNzDKYifJ5GDxG/SIzfdbq68fH3nXPjraPWspYsrXNg5o6RDhzcPavk9KnEYLzqMkRPpM6Wtii8esIV8/k3Do4Ssa37uji+C1G6xP4OPh8nw8nJbpufNrWcfT+A03bJfXSuv6vZ83n+CY+Tg73n+K3f2eh5bYrpFMuSuPHzWnUerzcfiOPNn5KzMx10x/aDjL48PwqTrcxMz+LyPDck/vVevTUrIza+tp80dmefhceWOtYa441WPoZMlaV3aYiPWUaeNn8Kt1mnLP3vOz8LkxT89Jj7nr5PEL3tMY61iP5lbZbXrvJSmSvnuNKjwprKs0e5fw7BxGKcnDTMTHesTt5ubhsuG0xak6jz0rLj5ZjsbmPdtNfVE0UZ831hMWjylM09leQRtTPlpPy3nTevGx/HWfucWrR2lHNPoD1K8Riv2vEe0toncbidx7PGi0NaZ8lPs5J+k9TF16cyiZcVeNvE/PSLR6w6KcRiv8Axa+qK0NLRET9nVo9k6FV0jU7XQgrqZnv90rV3XtOvomCVFL4OHy/32Cl/fWp/GGE8LmpO+G4y1K/y2iZiI/GXRMo3IisZuIpX+24ab/48Vot+XRMcZw1p1OSMc+mSOWfzWi017Tr6KXxYcvXLgx3n6amPvgG8b71tE/SV4vPnWZ+7blrw9a9cXE5cU+UWnnj8JhE5+NxW1bhq5qed8U8s/hEyDri+51E9fTzTuWOPPwuTUfFjHm86X+WY++dNpx5K15oibV8rd4/EE7FIt23H3wmJie09UUkhOpToCExKDYJmK2jUxEq8tqdcV5r9E7Ng2xcbmxxrJWb++3Tj8R4e32rfDn/ABQ4dqWpSe9YmfwFe1W9bxusxP06kxEz1iPvePS18X93lvH3to43iK9d0yf8uvzTDXoWxVnyj8CKWr9m0w5cfiNZ/vaTT8Z/o6acTgyfZy1+mwa1vMai3VpFollGp7dYT2RWqWUWmFovALiNgJAAEJAAAAAAAAAAAAAAAAAAAAAAAAAAAAAAAAAAAAAAAAAAAAAAAAAAAAAAAAAAAAAAAAAAAAAAAAAAAAAAAAAAAAAAAAAAAAAAAAAAAAAAAAAAAAAAAAAAAAAAAAAAAAAAAAAAAABAlAItaK1mZ7R1eLxmX4ue0x9mOkO7j88VpOOs/NP6PMmN/VYjG08rC2esOq9YtGmWPh8cXn41JmJ7TDTLD94p57WiceaOXcx9yOI8OtMb4bVvbm6vPtfLS2rTMTHrGtKju/dZx2i9LdI8nVizzMfYmde7z8GeOaPiWm0b6vd4TNw9tVxctfaOiVY5vj07zMx9T4+L+b8petWlbddRLSMVP5K/gzrWPCyV+PHLSu/eXk8bw1sGSaW77fa6iseUQ+T8WyVzcbk5J3ET3+5vjWbHmRTq1rGmkY/Y5PZdRG9Im6LRMKW7IFrbl7HgNoickeev6vEmY26uB4ueHvaaz3gsJ49jxjieekYKR829y8ivDR5ta5OaZyWtu095lS/E1r2nqmKnlrSOmvwUrfJny1xYa7m063vWkYOH4njcvJSJ1vrPbo+p8O8Ow8FjiK0/tN7m09fzSkacDwccFwnwJmLx3tMx9rb439o+Fpg8VzclY5bat0jWtvupmKVm06itesvh/wBoc8cR4nlvWdxHy7+hFryYpEx0nU+iY+JjncTr71q47X6R2dOLHXDqZ6z6T1bYxlXjb1j+0rzR7y2x8ZXe4m+Of8M9Hs+FcNwPE4M08VSkzqNeWuv/AGeVTwu3F5Zrw1JtET+SaY7OH8RvaNctcsffE/my4qvDcTlrM2vgyeWo3H5PMz8HxPC5JplrNbb9Va8RmxxEc069JjZhr7bw/jseLgKU63tXfWI15+62bxDLek8mOlY9bTMy+PxcbFdTMWrPrSNOzF4lbpyZ9+106r2d/GYs3FTu01+5jwOGMPE7yWisRE+W2mLj4tEfErufWvX+revEYMnT4lYn0t0/U+K9WfEMOPHubT90PN4zir8XMcu6Uj37kY694pH1iC9dx1hlWNLanTabXmYxUjc293LWf7TXlvq9rgOFtSk5M1dZJn8F0xTg8FuFieadxPWXRM0yxMaj8FeL4nDjras23eY6RHV51bZbW5qxqJnfoDry8DTJ1jp9zkyeFTMfLaG0ZeIr/ErPG8RE6+HWffX/AFNTxx38OzV9Jj6ufJhtT7Ua+j144zNMf3dd/wC/c/eZt9vFjn6/9zTHhzjVmj27YuGyR82Gaz616OXJwFp68PaMkR5b6wupjzZojkdNsV6dLVmJ94RyQDn5ZTES3mkI5Y9FGcTas7i0x97enGZK9LVi0fVTWlLTHog6q8ZjmesTWXRW1bdYl5fSSN17TMfSQ16soefXic1f4t/Xq3x8ZWemSNT7QLroIhWmXFf7N4n2aa9BUaNJ6AiNeZEzE9JJRKDS14vSaZKVvXz5oc37pSuScnD8Rm4afSs/L+Eaa6NA2+Lxk0iL8Ph4isfxY55Lz9eZhTjuDy5PhTktiyR3pkpvX3xtbrHadJtaMkcuatMlfS1dg3vgyYqxedcs9pVm86jm/FjTDhpEzgvm4a3/AKV55Z+sdUUzcdS/9rjw8Vj9aai//wBuwbbifM2rfiuCmeWbZOHvP8PEVmv56X+Dbk5qavH81Lc1VDmNqxEx9qE9J7SgbNp0aFQtESnSQRsmkW8g0Cta3pO8eS1faJdFOM4ikamtbxHvLIQdMeKY+2THak+3V04+LxZYjlt+MPN1E+UKTixzO+Xr7Ka9uJ9FovLw4jl+zfJH/NK0ZMn/AM7J/wC6TF17kXhbbxIz5I/83J+K0cVmjtltP1TDXsjzMXiFqzEZp6fzaddM/wASvNSYvE+hhroSw/eKR9uZpP8AijTSt62+zas/SUVcQAkAAAAAAAAAAAAAAAAAAAAAAAAAAAAAAAAAAAAAAAAAAAAAAAAAAAAAAAAAAAAAAAAAAAAAAAAAAAAAAAAAAAAAAAAAAAAAAAAAAAAAAAAAAAAAAAAAAAAAAAAAAAAAAEAlnkvGPHa0/wAMLvN8Qzc1ox1nprqDmzZJy5bXnz7M0oVlWaRKs47xG6X+6YayRMg5+ef/ADMU9POq2aMXFV1ltudaid6mG0+3RW+Ot461jfquo83P4ZfFHNSeemvJlgvbHeJr5er1Ix2p/d3mqMlYtG8mLmn+aO7Wpjt8N4mcuOsWjq9Hmh4eHPiwzHW1PaYacR4jSuL5LTad+TNmtS4v4x4j8HH8LHqbzPV4dKec957s7Xm2W17zuZ77TGSPVcxndbaVmFJyx6q/Fj1ULwwv2a2yVnzc+S8eSjK89StphWetm2Okz5DKaza3Tb2PCfCvi2+JlmdRrUR0V8M4Cb3i1qxrXm+kxY4pWIiGbW4rw/D0wzM1jv7t5nUdkTMRvbyfFvFcfC4rUrb+0mvlLP1r4w/aDxb4MW4akRM2r1n0fKzM5Lzv17pyXtmyc02mZXrEVhuMVeNUoxm82ujJfc6h08Dwls+XlrG9xsHpeFcDbiZ6zqun0nC8Nj4WkxTfWfVXhMFeHw1pER0jycXjHidOHxxSlvmncdPJn6vx4f7RcRXNxm6x2iY7+8vLxxa0738qb2nLbrOy08sahv4z9b4uBpxE6rMwwz8HOK1oid8rfhc0453EtbXm1uaKzaZnYPOrbJincRMaj0dEeI5YrFctIvX0np+j6PwHw698scXnrHJqdVmHP+0/A4MWSualKxa9vmiPpCb/AAufy8rBx+Kk6rS+OZ7zGpj83qYuMvavy3x5Pbep/q+b5a2mNdJ+jT93zR9ms/dK4mvoqZ8X7ziyXpek0npE9In6vSycblz0tFb0ilu8Vnf5vjsfFcVh/wDMvMekuzF4pi3HxsU80/xVnX6J1Xs9ukRj+zXXu2x5I3qXlYfEcV+3Ed/LJGv9XXTNF69otHrSYlnF123v06M5nox5661zan36LddCp5p8kxufNSNLb9EGlY12L13MWidWjtKtbRre+jO2es3isbkG08VFp5eJpvf8VejWvCYM1eas9/LmY8u4UnDG91+W3rCja/htP5phT/hk9eW35IpPEY/s5p+kt6cXmj7WOLe/N/0NMcWXw7LXt1+5xZeHvT7Vbfg92OOmO+KP/d/0J4ut41bFFvvNMfO8pqXs5cXDZOvL8OZ9Y6Kx4ZF67i9Z94XUx42vU16PVv4Tlj7M1n72N/Ds9d/2e/oamOCar0z5MfaenvDW/DZKfapMfWGfJPoDWnHW7Xpv6OnHnx5O1tfVwcm/JE0n6rhr1deZrby6zkpO6zMfe6MfGXj7dZn3TDXXpOmVeLxWjrM1n3hrW1bRutokVGjlW0tCKz+HFu60V5eywC/xJtjnHfrWe8TDmx8FgwZPicNe/DX33rMXjf0t/q1mVZ7gvlvxlKTfJGHi6R/LE0yfhG4Y4uM4bNk5MnxOGyecZtRH47j9F43E73P3LTebRy3iL19LRzfqI1vhvTrWYvHlavWPxU+JMR81d/Rhfh8Hfhpvwl/5sczMfTW4Xw343HGstcXHR5TF4pb7+n9QbRaLeevrJ1ZX4rhotrNGThJntXPjmIn7421rim8bw2rkj/Bbm/QDfqbV5rR0mDcfSffoC2zauzYJmVZsiZRrYJ5pNbWivr0+qk58dem9z7GGrxUmYrDnvxEzvliYhja9p81xNdU3idxHaTFfJgtzYbREz3iY2wxVmZh1VrqEV0Y/FpiNZsH31lpGbhL9aXmk/WHLqDUecR+Artpxlo+zaLfc0/4haO9In6PMtPurEzHaZj3MNezXxDHP2omv3w3rnx3nUWj8Xg/EtHmvGSP5dfQw178Ts28OuaY+ze1W1OLy1j+85vqmLr1hTFa1scTbvMLoqQAAAAAAAAAAAAAAAAAAAAAAAAAAAAAAAAAAAAAAAAAAAAAAAAAAAAAAAAAAAAAAAAAAAAAAAAAAAAAAAAAAAAAAAAAAAAAAAAAAAAAAAAAAAAAAAAAAAAAAAEBIMuIyxiw2tuN66e7xrWm07mdy34/P8TLqv2Yhy7WM1O9HMpNkcy4NN7TEs+ZMWBfaY6KcydglKINgrfHS3eIn7mGTh6T2q6kaNHjcRi5J83Ja+uj3s+CMtfd5GfhL45ntpqVmxyTa6Jtb1aTVGvZplnu3rKPq1mu+0s+WQWpWPN1YKRNtOOOkujBea22ivq+Cx1pirr0h282oeLwPF0mIrbe9OnNx+PHTc7/BzrcqfEfEI4bH0mvNMTqNvjuO4u/EZZtedzrTbxDi7Z8kz5dXBuYnem5GbWmOOWC95npCkTNmuPHuVRODFz3jcT1fSeC8NXHHPNeuujy+ExxXl29P98jDiiIjslI7+P46OGw7raOaZ6dez5LjOKvnybtbcr8dxVstrdfP1cdZ3O5JFt1pWIiNypeeadGS/bTThsM5LRHuqLYMU2mIiJ3vs+i8L8LpaKZM0T18pV8L8O1aL210s9yLVxU32iIZtakXryYMMRGq0q+P8e8QtxXE2rWYmlLdNebt8b8U55thx7iImOr5+N3tuVkS0pWKxuYdvAcTWMtpy0i1e3Vw5J6LYZmFR2ZceLJaZisRHs7PCfBOH4/4lrzeMddRFqz59e35HBeF5OKmNzy131l9VwvD14bDWmPWqzPl3ZtakfC+K+E5fDuJmkTa2OY3W86jfq5cXEcTg648loiPSdw+j/avPT4mPFHW1az+eng8Nw82yRktPT+VYljTH4vnr/eUx5Pea9Xdw/ivD5IiL2+HPpuZj9GvD4eHtERbFXt6Qx4vwjHkibYpmnX0jQeu+mamT+7yUvHtMfovufOvK+ZycFmxW1HTXpLXBx/F8PPfn9pmf9Uw19FasWpqLTCuPFTHO53afWXmY/HMc9cuDln1q7cHHcPn+xeZmZ7WrKYuuyLxPonmZTWe+vwk35CtJsra0+SNydJBWNz6tIryxuStY9VeImZ1WoHPGTpqJXpGSkfJltX/AA91MOKa9ZbAmOK4mveK2+5b98zeeGks9omdd5BrPEUvGs3D11+P6H7jwmf+6tyz31E/0YzlrWHPly1md1mazvyEdF/CeWfltb74ZT4bkj+F1cHx9pry5Y3HlZ6VclZ9PwPV8eF/w+/8kpjw20+Uvcm0EaNpkeLHhO+vX8GlPCrVnpkvX6PY6ebO2fFT7U617GmOKvAWjvktP3KX4XLX7NZt9Idn7/h/hi1teyP33c9MU/fZNV50xNZ1aJifcelj4vFnv8K9ZifSY3CMvAY7daTyT6RHRUeZJEOu/A5afy2j1ZfCtE6mNGjPlRytLVmkTM9lK3rbtP5ArpMbrO4lfWlZAvMZo1mpTLH/AKlYspjwYqW/scmbhp9ceSZj8J2tJETIIzX4vFeIpTFxtPO0VjHb8Inr+BTiOEyTy5rW4bL5VyxP6zELcuvNrTJaKTS0Rlxz3rl6xIKThty8+P8AtKfzV6x+SnWJ6qZOEwfE+Njvl4S+97x65fwjUuqkcZOKIjFw/F18rbmtp/EGOosW/s67lj++cLGWceS2TDf+W8c0R9Jh1ThtyReuuWe018xHFbJmyT9mYj2hHwrz2p+MOuckx3RzQupjnjh7z36LRwvXrMt4lPMKrXHFey6vNBzwgsiZRzQjYqJlVYBHchJpUWq6OFxfFzRXXRjWHp+H4uWs3n+KOiWkdcRqIiEiWWwAAAAAAAAAAAAAAAAAAAAAAAAAAAAAAAAAAAAAAAAAAAAAAAAAAAAAAAAAAAAAAAAAAAAAAAAAAAAAAAAAAAAAAAAAAAAAAAAAAAAAAAAAAAAAAAAAAAAAAAEOXjs/wccRWfms6ZnUTM9oeHxOac2WbeUdlSspnf1RJsVEaRpJoFU70nSJgDado0iYBeLJ5lISC+07Z7TsF9otWt41aNq7TEg5cvA0t9mNOPJwWSvau4evEk9e66mPnr4rV7xMKcsvfvipaOsfm5snA0mN1mYleyY8usdfmhaYiO0OrJwlqTuJ3r2ZWpPaYkRSuSaztTNmtMdZmWnJMs7452YPPyRuUREx2dOTF1ZTTUqhj94h04ojo546dJXi3RR2fE5fNlmzTMd3POSVLXmUETubSibcsaRNoNbFKRzz2fR+D8FHL8W1em/N4/CY9W3L6jBNcWKIid+aVY7azFK94h5XiviEVrbHS3l10jjOP+WYiI7PC4rNN7Wn1SRbWOfJOS07nfVFekMt9U2s0ymZ57aet4XwFs2Tc0+WNODgsE5skVjz0+14HhowY9RuekJbiybXRhxUxUitY1DLxDjKcJw972tq+p5Ya5csY8VrT5Q+Q8Z463FZ41qIiNRDMmtW45cuW/E55yZZm0+69Z1pjjjVfdeJ6tMu7hbRuOunq1mOXo8Gl9TEw9DFxUVpHNpnF11W3JTh65p5a4q3n012X4bDl4nU1jkrPnMPX4bh6cPSa0317zKNPJzeA4c/C2+Jix14iI+W1Okffp8zn8OvgvNbREW8o5ur7fjuK/dqRFdc9+0PDzV5ss3vPPb1WVmx4mOviOHrj+N08o6w3x+K8VhmI4rFOo7zNP6vXwzMzEb6N74q5cfLeNxK6Y87D4tweXW8nw5159nZS1ckbpat4/wzv8XHn8E4bJaZibUmZ33c1fBs2LJzYOJrEx2m1Tw9exE67p5uvTUvJy+IeJ8FERxWCuak9ItFZjX5L4fGOGyzq9L4Z97RMf0MNer8SfNaMlZ7scdqZI+TJW8f4Z2tOPv16x5IrbVZ7SwyYrc2+s09pOtY3vX1WrltXvHQF8ePhNRz9J89sc9MEdcep6+TaMtbd4XiKz5fmsRx48d5npDeMd4jpaY+9tE67QmZ6Jq45pjLE9Mt/wD3Jjn882TX+eVrSztYF+nnNrfWdo3HlEfgpE7XrX5d+QLRMz2Tq1p5MUc2Tz9l8GG+f7PyU/nmO70cHD0wRqm5nztPmhjPh+Dpi+adzknvMzvTphMQaTWgmlbfarE/cTOtuTieNjDbkpHNeY6dekBpxOHBSs2meXp9nff7nk5sGK0zNd1tM946NOJz25pvf7U+jGt6ZO1o37tM1FZvXpebWrHacc9VL5slf7vJ92Sv+kLW3XvG/c5+nSVRFOJyfxUrb/L/AN2v71SIndMlf+Vjatb94V5OX7NpgHRTLTLbVZ39W8dGHDRbVrWnfVtKUiZlXzTpOoFRa05I5cvLkp6ZIi36s6cJwkbtSMvDX9cF5iPw3/RsievcHLNfE6W/sr8PxePzi+uf+i9uL4eka4nFxHC3/wDUxzFfx6tbRE63DenE8RjpNYmt6+cWjr+QjmxRXNXmwZceaP8A077TaL16WiY9phhk4Lw7Pl+JbBm4fL/NS+/1dNMHFVx8vD+IYOIp/wDKy0iJn76gz1Ez16eqZpH8M7+ssc/FX4e3LxfA5aVjvkxbtX84j9W3D34fiKxbDxGPt9m1oi0fduVD4V/Sdeys1vHeJ26Yy58H2Zn/ANu4Vy8Ta8ayY6/WNoMqRa2+Wszy9ZnSNT3jsrwXF3nDmw6/j7+3ZrqOgKfMj5vVdaIBbhqXyZqV7xM9fo9ylYpStY8o04vDsPT4vX0h3pWoJQlFAAAAAAAAAAAAAAAAAAAAAAAAAAAAAAAAAAAAAAAAAAAAAAAAAAAAAAAAAAAAAAAAAAAAAAAAAAAAAAAAAAAAAAAAAAAAAAAAAAAAAAAAAAAAAAAAAAAAAAEJZ5ckYqTaZj2Bx+JZ+WtaVnrPfTy5Xy5LZLza3WfJSVZqEoSohIAGiITIIRpJoEaEoBAAJEALbRtGwFtm1dm0FtK2xVtHWITtMWUct+E67ppjfh7x3q9LaJiJjr1NTHh5cUxPZzZMcxPbT6DJw2O/k48/BTWdxEzH0a1MePMTE9US7cnDx6Tv0c18cxM9GkYT7KytasxKBFYrtalJ8lo+i1Qb4L8kzt2xxWo+1Lzp3HunmmIRWubNzeblvO5ktKkzIK21CKxzW6HeerbDWN9ge/4Fwk/3lq9NRr8X0dbRWO7yfCb1jhq1iY3ERtvxvFThxb3G5iWL9bnxw+L8fulqVtPaf1fO758m/J0cXmte0zM92GOrTDTsRPVEzpWL9UVvEuvw7H8biojvERMuKsXt9msz9z0vDaW4biOa8aia+fkK+lxRFax0jUGfiKYcfPadekermpxvDxGr5616ecufPm4XPr4vGWmI7VrTp+jLTmta15tkyTM2ntvyc956um2bh5rMUx57z5a3/wD4uWYnziY9pVlphnUw6ono46OnHO4gVa25Raa46812nSI6w4817ZLcvlBBfHly3vb4duSPONbifqvk4Tgc1dZuBrFv56dPy6J4fHyVnom95gR5WfwLFuZwcTOK3lun/VWuDxjhtcueOIxx15eaOv05v6PSiZtPVtWNfU0x53/FvhdOL4PPw/vrp/R0YvEOEz1jkzU5p7RadT+bpy0x5qTGfHTJHpeN/m4cnhPA3tulLYbeuO8xr7p2umOyJraN/nHWPyTXr9mdvOycBx/D13wHFX4j/wBO0RuI+/uwjxTjeFty8Vw3LPbrWamGvbrfrq3Ra9o9XnYPFOEz9Zy1pP8ALbr+bspMXjcTE+9Z3CYupmd9mUxO20UmetY5voxyfEjJWKVmYmUG2HDNpiKxuZ8nocPwNYnnzRF5/l9E8Lhrhw1y5ZiLa3uZ6QvfjcFe1+ef8P8A2FbxGv8AfZPaOvf1cM+I9emGZ/5v+jLJ4lliPl4f8Z2Ya9KbRWN2mIj3YW43h4nrkiZ9urxcnGcRltq+S2v5Y6L0rk1zfA6eu9ria7eI46bxy4Yt189ac2OnJWd9bT3lWuWvbWpVvmrFtTeI+8E5Yi0TEw5L8PWZnpqfV0fFpPTnjf1Vty9+eNT7iOaMeSn2cs/SVuafOOrWY9OrK0eyiOdO9zERPWWczEd23C1i+SLb3FQdlK8tdLI9xBYQCplGkTKvNILxqDopzSc0g07o5In7URb7lOZaLAmN0+zM1+jDPhx5o3kxVyT9Ora/zUnln5vJzTl4jHPz4uavrWP9FHNiriteY4fNbHMd6bnp923q14eZ4e1r73EfLGuu9OHHg4biM03racd57zjnr98PS4jiorrHitFuaPtz5IOLHXkiddvX1X5vWDfoiPcFolrhrz3rWO8yzrWJd/h+Hd4yTvUdikd+GnJirX0hcSy0AAAAAAAAAAAAAAAAAAAAAAAAAAAAAAAAAAAAAAAAAAAAAAAAAAAAAAAAAAAAAAAAAAAAAAAAAAAAAAAAAAAAAAAAAAAAAAAAAAAAAAAAAAAAAAAAAAAAAAISiQHk+IcRz3+HXtWe7u4zP8DDzRPzTPR4tp3MzPWZ7rEqJlCRUEJACA7AtCJgiVgRpGltGgURLTSOUFNIacqOUFdGluVGpBWYNJmJNSConRpANhoDaYsjSdAtFk7hRMbBXLgplj0+55/E8Dau5iYmHpxtbvGpja6mPmcuOYmYnyYTV9FxfB0vE2rWN/V5WXhbVmYim435b21Kljiiqeztp4dxOT+74bNP/JOm1fBeOmN/u80j/HasfrK6mPOrCZmZju9SnguTm3n4jh6+kUtMz+US6a+E8Bjr/bX4i9vaYrX84iU1cfPzXfVnaOvd9NHh/DVjnrw9Jp23M2t1/GXVh8Ki1Yvj4fFET2maxH5GnV8jTHNp1WNu3B4dxV+tcf8A/OH12Lw68ViJmKe1f+zavh9P4r5J+/8A6M9l6vB4Pg+M4ed2rWI1/M04rhs3Ea5r1rER7vcjgeGj+CZ+tpWnh+GpHNOPHER5zHZNXHyceD45tu2eZ+kOjH4ViiIndpj16PUzcfS9+XhYrXHHS1+XX4KTaLd43Pv1XTI5qeHYKbmaRP8AmiP9GkRir8tMWKJ9qtPljyj7oJsgiKWmPKIROoj7UkyQKtGTJEfLEInieJjteK/j/qaRoFbZeLtreefumf8AVzZq3iea9ptM+cuuYZZ67xzqOwjmjpLoxeTli8NsV43HVUdU/ZUrjiJ2vWYmE7RUWnUOe87lreWNgTXu18mVYawCJiZTEREbWiFbRM9AVmPidPT07unHmy4qxW3Lkrrtk6saV5VpUc/GcFwXGR8/Dxit64tRv8nnT4DeLf8AhON1P8uSJr+cbexpHLNulusGjy8uXxPwuv8A4zh8eSnfm59zr67/AKNeH/aXhckRGTFesb8/mh6MZbY41TJeI9Obp+DnzYuH4iZnNw+G8+vJET+MCOjDl4fjKxfDa0RPlHSPw00/drW60ms+Xo8q/g/B3ib4Pi4MvlNL/LH6sfgeOcNb/wANl/eKR2jmi06+k9RXq3xXxz13H3lclo8tvPw+OcRgtrxPh746+tccx199zp1Y/FfD+Iy7+LSKT238tv8AQG/xa36THX6MrRiietdS1n4F+uO8a953+impp13E/fEgmvJ/DWI+kM8tKWnc9/otzbn38ohaeGy2rzWxXiPUGVeWOmo6eek2jnnc1jl7bacNw8ZctaWpvr830aeIzjxzXBiiIikR0gHmXpN7TPaN9E1raP4k23pWJVF+S0x3hvgicddTO5mWeH5pn0hrEg02nbPadorTYrEp2CdHKmEgryo5V0bBSao1LTmjzN1kGW5haMkxPfUrTWJVmgiubFTPO5jlv/NXujlyVrq2slZ8/RbUwRIrGmSYmYyRqPKW9bbgtFbfarFlLY5id4ra9pkG9KzNoiPN7WDHGLHyvM8MxXyW58ldcs9HrpVgkEUAAAAAAAAAAAAAAAAAAAAAAAAAAAAAAAAAAAAAAAAAAAAAAAAAAAAAAAAAAAAAAAAAAAAAAAAAAAAAAAAAAAAAAAAAAAAAAAAAAAAAAAAAAAAAAAAAAAAAARI4vEOJilPh1mebpM69AcHHcR8XNb+WsuSbrWc+SPxaZdFbbhZ53xr0nz0n9/iO+1TXoE7cMeIUmVo46mzDXaierm/faei9M85PsUmfoYa3iNLbY8ue3bHZavD8Vb+GY+orXaJyVjvMR97XF4deZ3ltv2dMcBgjtjhB585qR5nx4/ls9SvB4Y6xjrv6NIxREdIj8Ax4/wAevpJGak+sPZ+FXzrE/cieHxz3pX8E1ceTFqT5x+Kenq9K3BYL98VWU+G4NdMcR+K6mVw6iU8vu6LeF1/hvy/j/qrbwuf4MvX/AH7oMOT3Ryt48M4nX99+TO/A56T83FYqf5pgFOTocq1ceKk/23iGH/l6rxxHh2P7ef4s+1ZBly+5FfePxaW8W4DH/d8Na31iGV/HpiP7HBFPXrH+i+njSuHJaelLT9IbU4DLbvy1+u/9HlZfGeLv2zTX6RH+jmv4hnydL8Tln25pOtTtH0UeH8v28sRH0RfHwWKPn4mszHlzxD5mckT1tuZ9ZMe8ltY6WtP+Gu16nZ7t/EeAw21XFkyTHnExMfqr/wAcrSP7Hh5iPezgw+H8bl1rh7xE+dujsxeBcRad5MlMf5yeHqt/GeJvv+zrX3lhGbieKt0jmn1rV7WDwrhsXW1K5J15w7aVpSNVrFY9o0mxcryMXhOfJETxPEREeUVr1/R2YPCeEw/ZpaZ97S7fp09oNstERFY6dE7QeQJ3tE9ETMRG5ef4j4ri4OvS2771y17n1Pjq4niqcNjm+SYiI8t93h8Xx2Xj4iNfDxR5ednl2zZOIzWy5bTbc7iJns3rknWt9fVrE1vE6tHs7MVt1edFnRhya7yEdiEVmJhZFV0lOiIANJ0RGgV0TXcTHlPRfSJEeBbPyWmlo+aF8XExzQz8dw8nHzesaresTv8AL+jzd2jzbzWNfTYMsXjp6Nud8xi4rJincWn8XpYPFaTGskzCY1r07TtWWNOJxZPs3hrGp7SirQ0hnC8SguAKI2lXYidomyJlSQRM7lNY3O5VhrWAW8iaxbvCfIFX+NkjHGOb7pH8NoeXxHhfA5rzb4Nsdpne6Xn+u3oT2Z8sxO9Kjyv+Dzjnm4XitT6XrEs8vF+I8JaYy1i8T5xSdS9W2bHSdXnl+q9LVtHyWi0ekTv8jUx5OPxzyyYo/wCWdfq9LhOJwcXO63iNd43Eyx42tMf9pHD1vTXzaiNx9zTwfh+F4riKZcVYrOO0TMRX9fwUexw1acPw9skWm3SZ6xro8nicnPmvfp1l6nieavL8Gs/N0317R/vTxslI3OmVUm3SIRtWYntEmKs3vER2iNz7R5tI7MdeTHE+c91kUv8AFiba0tpBCQAhaJVAaRK0SyiVokVptG4QjQLdJOWFeWUdYBaccespinLHeVYstFgNI5VtgKajzXrXfT1HXwVb5LxvrWJ6oO3hsXwsMV85bCUaAAAAAAAAAAAAAAAAAAAAAAAAAAAAAAAAAAAAAAAAAAAAAAAAAAAAAAAAAAAAAAAAAAAAAAAAAAAAAAAAAAAAAAAAAAAAAAAAAAAAAAAAAAAAAAAAAAAAAAEbAFMt4x47XnyjfV4nEZZy5rXme89Po28W4vV5wV8tbeZ8SWpGbWt512c9pnzhb42u8NK3pZUcN9z5bYWik/a6PWtgpkjr0+5XJwkZqxza6ecLqY8i2KO9bSxnmpOpl6OXhb4p+WJn73HetrTqK7XUxnXJaPN28Hxdscx2mPdlg8N4vP8A3OHm69+aI/q7cXgHiMxu1Mdf82Tc/kbDHu8Ny5KVt06x5OqtIhhwXDX4bDWuWa7iNdJWy+IcNg6ZMsR/yTLm26YqnTy7eO8HX7M5LfSrG37QY+vJw95j/FbRlXY9rpB5vn7ftBmmP7PBjrHvMy5snivFZt/Py78qzMf1XqnZ9Tr2UtkpT7WSlfrMQ+RtlyW65Ml7R72ZzkrE9Os+69U7Pq8niHCY468Tjn6df0cmbxvDSdUibx67mP6Pmc2WaR2idsJ4rXf9Tqnavor+PZJn5MFIj1m0yyt43xdu3w6fSu3i4ss5rctIiZehg8Mz5vLm9txC+G2tL+K8ZeOvE317TEfowtxGfLPW+XJ7zaZehi8E4npzVpHvNtuuvhN4tEXzUj2ispsPXh8ma09aa95TGG3nbX0iH0EeE4Yn58t59ojUOjHwPDY4j+zi/wDmiJ/oadXys4oiPtTMppwmbJH9nw+a/wDyy+wrFKdKUrX6Qt1907NdXy+LwbjckxzYvhRvrM6n+rvxfs5w8dc2a9p9KxyvY6pgtpkedj8E4CkdcVr/AOa8y68PCcNg/u+Hx0mPPUb/ABbxWU8ssqiJjXpHsjczPqtrUdZZ34jFT7VvyVVxz/vmKfs80/SNQfvX/pz98oOkcs8X/g//AJf9FL8ZfyiIVHapa+oebk4i1o+a0/cxnLOtRO/qYav4l4pHD7rW1Zv06b7Pncl8vEZJvktzTM76vb3EWmZwYLzPnaiJtGv/AITh/uqqV5FYisaiE82npWitomP3bDHvER/o8+1Os9O3oaEWlrjvph2Wi2gejiydO7ettvOx5OropkMHXC0MqX3DSJRVlU7RMgkREpB5vj2KJ4KMv8VLxH3df9XzvND6zj8U5vD+Ix+c0mY+7r/R8dbdLzWe8dJbjnWu4lOo8mHN1W5mkdNL2p9m8w6sfF5q9sm/q86LtK5ExdevTj77+aIl1Y+LpbziJ+rxK5GsXZxde/S8W7TEr7l4eLNato1LvwcXMxEWr+aY1rsmZQrXLS/rEr8seSCqsrzCswCsNaqRDSASiZRMqzIJ5k80erMAy4MWaPnjr5TDktwebDO+Gy3n1jbr6rRZRwfvOWkzTi8U8luk25Z7ee9OnwyKcBfLlwX58N4jp31Mb8/vbRMzO/RF8fPSYjddxo1MMl/jWtkmdzbz9mN46K8mbh46RGSke+tFc9MvSNxb0Fc+S0xuYK8+PDz1nrmnlj2jtP8ARtkxTk6V+1vtK+DFz8Rbr/Z4tVr766f0VG1KRSsRC2l9I0gpMIX0jQKiZQAmAFWiU7V2AvzQncMyAX1EmvRXa0SCdJRtIEdZ09bg8Xw8XWOsz5uHhMXxMn0erEIqwCKAAAAAAAAAAAAAAAAAAAAAAAAAAAAAAAAAAAAAAAAAAAAAAAAAAAAAAAAAAAAAAAAAAAAAAAAAAAAAAAAAAAAAAAAAAAAAAAAAAAgEiAEiEgCEgAAAACAEiNqzkrWNzaNfUFxz34vFTz39JhjbxGkfwT986B2jzZ8TtP2ccR9ZUnj81u0Vj7jE16sufi+IrhwXtvrro8vLxV9bvnxx7RpwZeMxTOpve30iGpEtaTvNltfJM/NO+releFisc167+rzLZsU2mYx2mfW1v9EfvMx9muOvvMy0y9O/7nP2Y5p9oUnw+Lda5Yxx73082/F5J75ax9NMLXpbW77/AAB7+PHwOKP7bjYmfa//AEXnjPCMf/mWyT9LS+cicXbcr1ritPeUxde5bxbw+nTHw9rfWn+subJ47lj+6w4a+801/VxRiw7j5rfjCf3bBSlbTW3LvvsxNa38a4+//nVrH+GsML+IcZefn4rL9OaY/RrXDgmelNx7zLq4fFHX4cVpr6yDy5vkvO5m1t+szKa4M1vs4L/dSXu0+JHNrLrl6doa/B5vtZLT+Bq48KOC4qf/ACMkfWNfqv8A8P4n+LHWPrkrH9XtfueKetptP3tK8Jw8fwz98nYx4ceHZe/xMFfreJ/Rtj8OiZ+bPXX+CJn+j3KY8Vfs0197aL67QnZerxqeE8LbXNbir+1Y6fo6KeD8H/8A6+ef81tf1elzzJzJtMjhr4PwWvm4Smv8Vpn+ranh3B1iNcJw8f8A7cOncp3M9RUUxUp9mtK/SIhfp5zP4qp3pFNQmIj0Rs2C2o9Dp6MM/E0wY5veYiI8t9XjcT43e9rY8FYiN956rImvby8Riwx/a5K1+/q5reJ4pn+yibe+ngxvJf4mWea0/c6K5FxNenPG5bdopH1P3nNP8dY+kOTHdebTrpKDec+X+LNf7o1/RWctp/jyz9bSwj3k59doBrM1nraN/WdnNWO0Vj6Qwm8om0qN5yz6qTkn1YzMgLzeZ80Tb3VEE7BMQCNImPZfSNCq6efmrNcton129LXSfo83xK3w+Ir/AIqb/Of9RGNmczqe7O2dnbJtpHVGTXZtjyz0286LtK5NBr18OaO23XW23iY8up29DDniYgNdlrRHeWU58e9czLJbmjpLkmJ76MNelW7SJcGG3Tc1tEuylpmOqK1iN9Ldp6S+P8UxfB8S4iutRzzMff1/q+viXzn7SYZrxtc0fZvjiPv6/wCi8U5PHkRPZDowttetmW0xKDorf1lrXJ7uWq9Z0YOuuT3dWHNMTGpedWzalpiYRXt8POPJEc06n1htFM9Z/s92r9XkYMsxd9DwfzYqzryZrUYzXiIjri2ictY+1W0fc9OKxomlbd42y082t6W7Wj719f7hvfgMV7bmLRPtKP8Ah8Vj5cto+6JBzzE+iOV1fueaI+XJW0e8aZZKZcXS+KZ967EZaTypi9JnW9T6St9JiQVivsiYJnJE/ZiYK35p1yzAGkrahGlEfRlkxUydb0i3vrq20a38uvcHDnrfhIi+C9uaZ6Vm29OzBjjFiikR1iPmly0t8XjLTMRy03Efo7IsqLGkbSiqzCJhc0DKYVazCs1EUSiYQKslWJWASAJDzATC0blWHTwmL4mT2gHfweL4ePcxqZdBEahLLQAAAAAAAAAAAAAAAAAAAAAAAAAAAAAAAAAAAAAAAAAAAAAAAAAAAAAAAAAAAAAAAAAAAAAAAAAAAAAAAAAAAAAAAAAAAAAAAAAAAACABjn4imHXNMRv1c8+I08oif8AmB3G3nT4lHpX8VZ8TnyrUxNemPJt4pkiJ6Vc2TxvNEzy1rK4a99G4jvL5y3jfFT25K/cyt4pxNu+bX0heqdn083rHe0R96s8Rijvkr+L5a3HZ7d+IsytnyT3y3n/AJjqnZ9VbjuGrHXNT/3Q58/inCxS2s9NRHXU9XzNr7723PpLO01mJjp19tr1Oz3L+K8D3m+W/tMz/qxyeL8J/Bhn743+rwtx6nNX1MTXr28ZiP7us1j2rEOe/il77+1M+9nnzauu6KzG+64a6/3zNaJ3kmJ8nNfJxM980/hteJrHnBaaa8lxGO8to1bNKkYvW9p++V5tWJ7Ji8IKRijz3P3rRjpr7Mb+qeaPRHP7Cp+HX0j8FuWPKOv0V559IPiT7KjSKxHknTL4kp+JPqg2h04skXpXDln5ebfNP+/ZwxeU889okNetmzYIrGPF9msRG/WWcZ9VjVtS874kx5rVvMzqZF17GHio5rc9ukujFxdbT80vDjLOu7WmeY1290w179MlbRuJ6NYmJeFh4y0dObzdmPj5nHPPMRO0xqV6kSmJ693FXi6ajVon72n7xSZmIvG490xddcWjaeaPVy/Gr25o7bPjR33GvqDr549Tnj1csZo1uJjR8XfmDpm8epF49XJ8X3K5Z1OpMNdU5YjzcfG+I4+Gw2tNt210iHLxXHfCrHJNZnXq8Hi+JvmmYtbf3tTizeSOL43JxXE2vabTEz0iZa4MkRHbycNe+/NrW/KvxI9KMkeq1ckerzozSvXPO+6K9nDaJhvvo8zh+I69Zh3UyRaO6VV7SptMz1QgJEgjRpICDSUgiIWEiiEoBGu31eT4/wBI4e/+aP0eu8v9oab4Kkxv5Mnf7p/0J9SvEnJHqfEj1YblE2l0xjXTF4Xi7ji8x5rRkn1QdkX92+LLqe7z65J85bY8sdOwr2abtSLb6S6MV71iY5Ns/CK04mJre3au4jfu6uL4bPg1NItNZ9I3pBy5su8kRbHav1a4skb7sbzbLMTfJHTvGojbO1ppfpEx6bB6dbb83D49j+J4VNojrjvW33dv6tMObm6bX4qsZ+Az45/ipMffpItfG2jrPojs0yUmlprO/lmY/BnLowja0IiE6UT6LRKm07BrWzaluzmrLfF1tVB6fh2Cc+XUR2h9XgwcmOsa7Q8jwDBHXJMd6voaxqIc7XTjHPkiYVpuXRakWUimvJFTWOixEJ0iqWtqOzK/FY8X2p02vXbzPEMFrVnliZnfksStp4vgeI+XJbHM+lo0wz+G2mOfhb1tHlES8HNW9bzrmifZfh/FuO4SdVvzxHTlt1hrGddsWzYbTXLNqT6WjTWueJjraG3A+JcJ4luvGYsVL17TM93Vk8J4e0bpNqT7TsVxRkie0rxaNMc3B8RgtPLFrV9dM65pjpaqG469seLzRhwTaPt7jSlcszMRXrMz2hnOO3FcbGLvWsddev8AuTEt1TBX4dI6dddW9ckei+XBFJ6RO9sZia+TSfHTWy0WctbzDWt485TFlbRKVImPVaJRUgArNdomi6szIM5pKNTDTm9U9JBSLeqYlM1iUcoJDSYjYLRE67PV4PF8PHue8uHhMXxMvWOkQ9aIiI1CVUpQlFAAAAAAAAAAAAAAAAAAAAAAAAAAAAAAAAAAAAAAAAAAAAAAAAAAAAAAAAAAAAAAAAAAAAAAAAAAAAAAAAAAAAAAAAAAAAAAAAAAAAEJQDzvFY/u5+v9HndHd4zbkx456z37dXiW4i89vybjNdu4jbG+asS4rZMkx1mWVrWm+lxn16vCY543Jy16U85lPiPh8cPT4mOd17Tt6nhnDRw/DVpMddzK3icRPA5d+nRN9XPHzEY57z59lOImIjUNrWiI79nFmyc1p6+bbmmLHOzm3RTm9xWs2VtaWM391LXn1QTN5TF5YWtO+6OefVR0bmVomfZzRefVMX9wdUTKJt6ufnn1Vm/uDom0eqOePVz7tPkRFvRFdHPHrJFo9ZZRFtdkxW30Eac0HNCsY7JjHM+oq3NHoc8R5Hwp9JT8OQIyd40fF9k8kwn4c66wCYv07LVmZnSkUnXbpttSs99ARWdKzaYbR27Mbx8wL0vMLRllz7lOwdMZpaVyTrUd/q4967NqTPn2B1xltuJmZ1Eaa48/LfdZmZ93HzdNR5kWmPl30MHo1z7jc9vRtjvM0mYn5XmRk1Gt9PZNs3TVZ6eiYuuy/FRHSIllXi5rW3u4bZNwpN511kw1GfNNnLbe+q159e7OZme7TKdk3UmYiO7K1/RMVtzrRkcvNPqc3uGu6uaYdmDjddJjzeP8TXm0plSwlfRY+JrZtGSJfP489on7TtwcTPTdksa163Mnbkx54nzbVyR6orbaYZxaFtoJTCu0xILLQiFoFRImZREgjXf6OXxTF8Xw/NH8sTb8pdauWvPw+aut81JiPwIlfETG6zO+ysyvMdI+nVWzowrvRFkdDYLxK9bMoWiQev4XxPwc9Z8p1E/i+1xzF69esS/O8N9RHV9p4Jxf7zg6zua6j8meTUrozeG4cs81Y1MeVYiHnZ/DrWj5K2rMfzzE/o+giNomNs61j5O2DJhmOaPwlrhzzW0bj6w+gzcPTJExau3lcbwMY+a1Kfd/v7mpdZx8p4pTk4/PMfZvbmj231/q49PX8XxxFMd4r1iZi3T/AH6PKmJ7NRms9C2pNNIrKYk1BoFqt8M/PVzxDbFMxaEH1/gFonBMe3+r3Y6vlv2e4iK5LUtOo5ej6ik7iHLlHXjVkaNpRVdGllbTqJn0gHPxfE4+GxTfJM68oiHj5PF4zTMYsUzG+8y87xzjLZeOyUm08lZiNeXRhg4yuOIjcR9zc4sa9O8zkr1xRE+u3Fk4TLubRMfTbopxcWr8s7T8aZnr5h48/Hi/tNTMxue8Pq+Czf2URvm1EPAv8/lHRbFlyY/sTMfQp8fTTeJjt0eR4hWnP8vp6OX954menPKNZMkxudyTwtWrecWC99dNTET7z0/6u7wnDy8POW3W15nX+/ueRxWSZ4inCRPyV1N/80/9Je1weWtcOOlZ+zXS1I6L0jlhwZ8Pu9OsxMIvji8a0xLjdmvEtSYVjo9PLwevs/q4cmG1e8S3rGK1s15teTn3roTaTDW/xYPjx2c8RzS7+F4GMlYtavSSkZRmrK8TE9pdlvC8Ex0iYn6ufL4bnp1w23HpzM+Nes594IrHlLO2PicUby0tHvEbMeWLRHUGpohIIiFogiG/DY+fJ1jpEBHdweL4eOJnvMOlWI1GvRZloAAAAAAAAAAAAAAAAAAAAAAAAAAAAAAAAAAAAAAAAAAAAAAAAAAAAAAAAAAAAAAAAAAAAAAAAAAAAAAAAAAAAAAAAAAAAAAAAAAAAAARM6hKJ7A4PFMc3xUrEzEbmOkbcGPgcdfX8Xq8Zy/DrNo383TrpyRO7SsrNimPgsW96n8VsXheCfh2nm3Sdx17/VvS3qj49eatYnrvsarTJljFSZ10iHheJeKTli+OtdV7bepxlprwuSLzvcdNdXy2WN3t9ezUZ5VXJmmekQ55tuWlqejO1ZbYRNlJlflnzRyaBn3TyTLSIWidIrCcO/VS2LXm6pttWYiY9wckxMGm8wro0xStJ85aRWEGwa15VoirDm914tPqit6xE+a2o7OfmWiwOiNLc0eTm5vVMW9JB0T19lJ0pFp85WjqCYjc69ezqxcJOWZrzaiNddeqOGw2y2iK18+j3cfDTv5pidb7fQtJNefHh0fBiebrzcsf6nE8H8HBzRO53ES9fkitdRHkxy45vSa+qa1jwJjr2Y2idu7Pgtjmdx030lzWpO530aYYcqOXTbliEcoKREz7LRGuqYhEyC3MTbptSZ6I35gvNuqJup96PIRNr9FOborNlZnoKrMq9SbKzYFbx3ZWiV7W3KlgVCUKidrRPVTeolGwdNMmo6t8eT6OCLdWkWiNdevsivUxcRNdOvFxEWeJTLrp1b0y+ks4uverlhpF3i4+ImPN1Y+Jie8mLr0ostW3VxVzRP8AE1pljfdFdsLx2c9MkT5toncd0VMojvplfHaZ3votj6dI2DUjvr1ITHeAfFZact719J0wt0enxuHk4vLHraZj8ZcVqTrs6RzrmQ0mk72jXqCpvSZVmQa47a0+n/ZbNy58lJ/irH6vkonq9bwjivg8XS821G43+MFWfX6HE9EIpO67j7lnJ0Vnsyy1i1dTHTyaTKl5jQPnPG+Eicd9T1m0T/v8XzU10+28Q1OPXTrPeXy+XFFbTGo6S6SudjzpjqTV0XxezK1JjyaZZcqNLzv0O4KxC1e8StFdHLqQd3A5/hZYtrfR9pwmeMuKs+sPgsczFo/N9F4Fxcb+Fa09um2eUa419LCVKT0hdzdBhxNorit/lbz2eR4xxlcWK1N/NavTSyFfL+KRzcXlmPO0uDlmJ7PQtvJkmZ8523pjxx3iHTcc/rk4XLeJ7dNOnHaZnq0nFSe0Q1x44jyTTFsVZmG9KFK6awzVIp1gzXjBw2TN50jpHrPkvDy/GMs3z48FbdK9ba7bnt+kLPS1hhvN72zW+1aZnTu4bPNLeTgr8tIqvW+obrEfQ4OKrfTspfcvlseaYne5h63CcZE6ibfixY3K9jvCl8MXrKMeSLebXfVn419eXn4HUTaLfdpxXxzG+kvodbUvgpePmrEtTkl4vnu31dvD+JWw0itqbiPRvxPh3NWZxRG3BOK+C2stJj310XdZyx6/D+I4s06+xPpMw6txMbjUx9XgxTFk8olMUikdMs19ts41K9i2fFq0TaPeNvC4iMdMvNh7T1nc7MsbjcTEzrv6sNT6NSM2urFn5u8N6ztxY6zDppKVY6KxuYj1elweLkpE+sOPg8c3vE66PUrGoiGa1EpBFAAAAAAAAAAAAAAAAAAAAAAAAAAAAAAAAAAAAAAAAAAAAAAAAAAAAAAAAAAAAAAAAAAAAAAAAAAAAAAAAAAAAAAAAAAAAAAAAAAAAAAEJQDj8SnXDRbfad/lLxq8Vesbt59vd7Xicb4K/tE/pL5W1tztqMV6U8dPat+nntlXiJnLXJuZ1PrOuzije4lrSJ1P1axNdPE8bmy4prExqfKIebeupmZievq7a1md+Sl8W59ZNHBMKWr7O62CZ7aY3wzBpjkmIVlteks5qCiOq+kSooeSTSCswo10jlBnMKzDWYVmBGe58o6EW69y1URXQL7TzKxCdbBPPqUxZXlTHQGtbba1mIlhFdNa+wPV8M5rZ61rE65us+j6GtYir5vwvNGPLq0z8062+hxatWJiZZrcXmIiGN+/fUN5iJhzZoiN809EHn5ctZyTXJETWJ6OPi+WM0zGoiVeM4iLf2UR0rPdyzkmZ3DbNXmYmfYiytKTbep21jhrTHc0xlMxH1Q6I4Of5z9zvPXmg0xz66mu7o/c7x5wj93yx21P3mpjntVWY6Or93yeVY/FE8LmmPs1/FdXHBaNKWdt+Eyx1msfiwycPaO8CY5ZlXba2LU92c45BnKktLVlSYEVlXfotMIkVWTsSgRP6JiZ37KJjoDWJ6rxefVhE+a0So6q5debauTp3cMS0jJpFd9cto7S1pntvu4IyNK3TF162Pivfq6qcT8sdYl4lL9dOzhrb1HdMNen+81183SPUxZq2mYrffs5bRMU7LYrZKzqI6R1iN/79RdejEphzYcvNSu99fN0VmJ6MtPL8R4S1st8ta9I35e7ycmHXq+g8QyWx2pSPs3r2cPw+euqx3blYrxrY/qzmns9fNwlq6jp1YX4a0d11Hl3ppjaNPSyYJiXNkwyDk3MS6cN9TEx6spxzC9ImewP0DwPjo4vhPmvE3pqJ/B6j4Lwjjb8JxOO/esWjmjc9X3WLJXLTmr2c7HSIvOnNmyRET1iGnH5fg8JkyzH2Y7Q+Y4vxOctpinNWJrruYa6+O4qLbpW8d/Lq4pwVy0i9e9u7j57XtvvL0fD4nU0tGt9mvjP1xZOGmv8M6+jlyYvZ9BNInoxycLW5pj569PZSKxHk9nL4fbXSYcWThbUnUwusuaNeSJhr8LqfD0oyjo7OCz2w5YtE+Tn5ZXpXqD7zhr8+KJ3vcRPRu8TwXieXDNMk6mNal18X4rg4WI+1a1u0RHdzsdJXRxnEV4fDa1piNR03L5XiL5eNzTe+4r206OJy5eLyxky/LWOnLE7RuI7dmolYV4aIj3T8Hr5uisxK2oQc9cevKWta6XiFogCq8KxC0fr0AyXjDhvlntSN9XhU582ScmSZm3eXd4rlmbVwV7a3b/f3McNJ+FMz3lvjMYvqkwiZWvGmcyqLRLbFkmvWJc8SvWQe5wnGbrEWmHqY8kT5vmMV9S9HhOM3aKz22xY3K9uJWc+K+4dETuGW0wrfDjyR89a2+sLxCdIOK3hnDz9jnxz/hlycT4XljrjyTePSYjf6vY0LqY+YvizY9Reto+sKb9X1ExFukxE/WHn8T4dFutJiJ+jUrNjy6TDoxRzWisecsb4L4ranu7PDcE2yxaZ6RuIWkenweLkxx0dKKxy1iPRZzbAAAAAAAAAAAAAAAAAAAAAAAAAAAAAAAAAAAAAAAAAAAAAAAAAAAAAAAAAAAAAAAAAAAAAAAAAAAAAAAAAAAAAAAAAAAAAAAAAAAAAAAAAQDDjq83B5Y/wT+j5euCPOH1eeN4MketZ/R89pYzYzrhiPJpSkb7J3pEW1Ko0tWIhlMQ030V7isprHoj4cejbRoHJkwVnycmTBNZ6Q9SYZ3ptUeNaumc7ehnw6nbkmnVUZ1rMy3pw82jsY69XbhiJ0ixyW4bXkynFryepfHEw5r01Kark+FvyPgb8nRXW21IjZpjgtw8+jOcOvJ680iY7uXNXlVHnzXXkhteu5nqymJ3rSohEzrstyzPeUTUExLSjHlmJdGCu7RHuI9Dw7hcmTJS/L8sT12+ow1+TcRER6ObhsVMOKK9Z36J43jq8FXliItkmPlrEsVueN894xUm1piIjzmdPE8S42L/2fD255nUzNY/qjNe3GWi+ee/8MdIgrjrWNVjUKPPpw17Tu9e7evDVjvWHVykwaMq46x2iGtaohesAto5SEgjlj0NaNqzILbg3DLa0Sg06Si2Olv4YIXgHLk4HHf8AgiJcObw+0bmsfm9omsSumPmMvD2rvmpLnti9n1GXh62ie7z+I4LW5ifNZUx4M45jyUmHo5cM1nr6ua+LfaWtZcswhramlJgFDfVMmhEG5JJ7KLRMrRLNOxW0T+C0WllWdLRPuI6KXl6Hh2aKcTjme2+ry4nTfhcmstZn1RX3WHBiy46WmlZiY32V4jgcM4p1SZmffov4faL8FhtHnSHVaNxrenN0j5e+HLgyTqk9/Tyb4Msz05o/6Paz4K5K9ZmPd4nE4JwZNR9V+onjazkrSY8ocfz49a3H3uvHk568s+SLY4tPXuqMsOaImOeNx66dlZ4XJj+aKxv1c0cN6TJ+6Vn7W5BObhOGt1pakzvzs4MvAdZ1ETG/K0PQjg8fv+KJ4HDvrE/iaY8XJwUx/DKlODtadVrO3vfuWH0t+KI4LFE7jm/FeyY8fFw1q26xrb6DB4pg4Pg5pzc143qNbc/7li/xfin91xV7V/NNWPI4nj/EONyWre9vh2jXL2hXDwl9RzR9Xr2xRExPoRT852mrjjx8NrydOHHNLxPaG0VW5ehpi5pNewgiYZ2x1t3rEtLdGc2BlbhMU/wM7cDiny/NvzI2pjmngMfr+aI4CkT9qPxdW5RuTUxnXhqV/it90rVxUrMzWvWe8p2mAJqytSWsJ7isK7iWkSmamgTC0KwtALQTata2tbyghz8XO+Wn3ysS1yTSc+WJnc2tqIepfguXFqI61PC+F+Jm+JP8EvVyY4mNeS2pI+X4ikxe0ac1oez4hws1ta0bl5WSkxtYl8Yr1lSei1eu1RrFt93Tw0TN66nzZ4MFsltQ9rhuAjHG5mZlm1qRvhvqvd1YskW83ncbb4VPl76cWHjr0vHZnNa3H0sdk7cfBcZXPSOmrOua83aWcxrTYpET2nssCVLSTLO9piNxG5EZZ6VvHvp0cJhjHSOmnNimcuWPlmI29GsajSiUgigAAAAAAAAAAAAAAAAAAAAAAAAAAAAAAAAAAAAAAAAAAAAAAAAAAAAAAAAAAAAAAAAAAAAAAAAAAAAAAAAAAAAAAAAAAAAAAAAAAAAAAAAAKZI3itHrWXzkvpLfZmPZ83bvKxKrMqTbSZZ3norLes9O60MMd21Z2CwQIppHKtCQYZMcW8nDmw67Q9KznyRuFHmzE1b4MkRMRMozY+jCJ5LA9amrVjUufPSY8jhc24iNx2dVqxaqDx8u6svjXjzejn4eJ8nHfh9T9lpFIzXnzleLzaNd0RhnfaWlcIKck284hWcM+u3RFJjuvGPZo4rYp10jaPhvRjDHomOGr6GmPM+HM9oa4seTypPs9GOHr/LC8Y6xHY0xOPNxdqxE5bUj2UyYopHr7y0jv7LZI3TaKxxzqIbRLKsNYQXhWyUSCq8SppaATtO1NmwWmVZk2iQQtCqYBrVpDKrSAWSiEip10UtSJjsuA4c/Dc0doebn4S0doe/Nd+TDJhi3kupj5q+GfOGN8M+UPc4jhInrES4MmGazO4lZWcebNfXory6dd8UejG1Jie3RpGM6Rrzns0mqlo6ewik9iJNSaUTtPMpvREg2i3Vritq0ObfVpS0xMSD7r9nM8X4GtZmZmkzGv9/V7Hk+S/ZfiLfvVccz8tqzOvd9c58nTipMuPi8VL01NY6RMx9XXeYhwcXxEUrO5SLXlVjlzamNdfN2cryv3ibcREzO45vf193rX+XotZiszpXmUtbqiLIrTZzKbTsVbmRNkbRILcyOZVOgPtSnlWpVeagpEJiFtGgVjuSmY0i3YRle3dlva+SGO9KNBSLe6Yn3BZGpStEAitNr8iar7Qc9rRTummXHb+KN+ky0vSLR1hzzw9Obepj3iVG8xGvImFKxNY1Ez9625BGkoSBMxSszM6jXRwY8k3tM23MzLbjrz8uOJ15yywU+beujcYr6Dw+K04eKxMc0zO9Ov2eJi4icfa2nRTxG8T82pYs1qcsd2bFF6TEx3eTxfA8szMRGnp4OLrljrNY+9relMtdTqfoS4tmvkcuGYmZ102rixWtPSHvcR4Zvc49zueynD+HzW+7U7ezXZnq6eA4eKYYi0Rvo74rqJhTDWIjq310YrccPGYfiVmNddPDy8NettRD6a9Ylz34ek9Zqs5YljwcVsvD2i8bjT6Dw7jK8Thjr88d4nu83xH93x45jURbtrbh4fNm4e3xcFtbas1ncfWRMSTDj4LiLZMdbX6TMdXXFnNtEwwzUnlmYnUujbO3zTy+oHB4prTc9Z26UVryxqEiiQAAAAAAAAAAAAAAAAAAAAAAAAAAAAAAAAAAAAAAAAAAAAAAAAAAAAAAAAAAAAAAAAAAAAAAAAAAAAAAAAAAAAAAAAAAAAAAAAAAAAAAAAARKUSA+byR80/V9I+dyxrLaPeViVjZhl3EdHVMbZ3xxaJ6b6Kjzb5pr27q/Hyev5vSx8LhmPmp19pVv4fhnfLFo+9rxMcFeJvv7U/jK/wC95Inpb9W//D6RPTf4rRwVIntv7zYmVXFxFrTq0Oyt50xphrTtDTsy0m1mc9VplCClqxaHNlwb3p1mgedGO9LdP1duC9uXVvT1acsehEaBMxtSccS0RsVl8I+G2NCM+Q5NNAFYhaDQKlEpQIQtP2JViOq89KgyiOrSFI7rQCyEwkVGkSsi0CM07RJAJ2ISCCESQDWstasatag0SiEiiYCAETCwDG9Nw5M3DxMS9CYUtXYPBzcNNesac18c9d6e/lw1nvDiz8PHXUNMvGvinv6MZp16vSyYZrM7hhfH7Kjh5VZq65xde3RnbH7Ky5phXTe1PZSaAotWUTCaU3Kj0vCuKjhuIpkmJ1ET+j9Bx3jJireva8bh+aY45bdZ6Pr/AArxzh6cJixcRkms1rrmmGOUa43HR4h4hXhM2rU3Gu09dz0fOZ+JtktNZiZmOs7nsr4vx0cRxdpx25scWnlt6uKm7SshbtdVbxE7e/a+6xL52kT209nh7TbhaTM9Y3v8UqxeZ2RKkz1TtlprEp2yi3utFgXSrze6YmATpMQrtaJBpSGmlKNIBTRpZEgpMdFN7asZ6SIraNwwvR0KzCjktuFfiadN8e99HPkwz11ALRlhpXJEuG9bV8pU+NaveZVHrVttpDysXGRHez0MGeuWPltEpitvJnK9pUBCNJkBEJi0V3a3aCGPF21jrSJ626ysSuaZnJebT5z0d2DBqm584c3DYviXiIjo9TXpC2pIwjDEd1bYfR0qyzq45eW1f+6+PiMmKek/mvbSsV35KY3p4jeOlqb+9rHieL+LHMfRyTTy0rNJMhr0K+KYZ7Re31R+/Wn7OL8bOOtYr10WvrvKYuuq3FZ5jtWsfWVYz5/5q/hP+rljNj87dWtb1tHy2MGPFYZ4mZm9+vtDD9zvSuq2iXf3NLLiZquHjPgxFclO0d4l018TxdOlmHLE+SJxVnyhFdc+IU1usTLs4atprz37+TzMPDVvkiIq9qsaiISrEpBFAAAAAAAAAAAAAAAAAAAAAAAAAAAAAAAAAAAAAAAAAAAAAAAAAAAAAAAAAAAAAAAAAAAAAAAAAAAAAAAAAAAAAAAAAAAAAAAAAAAAAAAAAAEJQA8DiI1xF4/xT+r33hcbGuIv9Z/USsFZ7SsiWkKeq21ITIEomRWQTtGxWZAECCRACRABMkhIJhKISAQAJJQAjZrZpeATSNIyT5J2rPUFVoRpMAtCUQnYBZKNAzsq0tHVWYBU2TCAEwqmAaVa1Y1lrUGsLK1WgVJAAkABEwkBS0Mb44mJdEwrMdBHn5cG9uTLw3u9e9dw58mOfVdR5FscwztjejkwbYWwzHZrUx59sTO2P3ej8C89oT+6Xnto1MeTanVNaa83rf8AD7z3iEx4bPno0x5cfRaee/y16fc9WvARX0/Bf4VccfZj8DsuPIrw1t9XTTBMO+ccWiNRCYxeyaY56Y/N3cNH/h5hnGN08NX5bx6pWnPa2lfiNs+Od9nHkiYmUGvxUxlcdraTW6jurk20izhrdpFwdnMvW25cfxPdemaInug9GvWpua+W2OHPXp1b/ErqbTMRAJi2/JLGOIpadV39ddF+bYJlll6WiWks8vWsCqCuxUWRMRIAztii3q5svBc3aXciQeJm4O9e3X7mNLZ+Htusb/5X0EyrNYnyj8DUxw4PEL5NRbHqdu2uTcI+HG+0EU0KvvYiISCdxEbns8+95vltee0y6OLvNcURWetp7KcJh+Lk1MfLENRm+uzg8U46Tae9nUiI1qPRLNaiJUtbS1mVt+gI3tPZFYlpFRFdpiJX5Yg3AqOVjkx80d2+zuDy8uC9Z33+5GLLfHaN0mXpzpTUTK6mIxZZvWJmNNolSI0tHZFXTCIaUpNpiIgHZwOPUTaXYrSvLWIjyXZaAAAAAAAAAAAAAAAAAAAAAAAAAAAAAAAAAAAAAAAAAAAAAAAAAAAAAAAAAAAAAAAAAAAAAAAAAAAAAAAAAAAAAAAAAAAAAAAAAAAAAAAAAAAAEJAHh+IdOJn3/wBXuPF8VjXEx713+crErj3+pKNo2qJ2iZRs2BMomSZQBtAjaCfJAAJQAJQkEolIBCQ2AACJ6pDYCdo2QCdiYgBVMCQEwqtAJSRBoVGtyiYX0THQRjMKS1tDOY6gqCAaVlrVhWWtZBvVpDOq8CrBCQQkAAAETCQGcwzvWNN5Z2r0ByZKsvhb7xLrtRnOoVFK46x5LxWI8leZMSC2oT0RtG0FtQpbHWfJbaYjcgy5OnRPJ0dPJEVZzCjLla4I1fXqjS2Ppev1BbJTbiz4u/R6d6sMuPcSg8fLjjbPld2fH1lxXtyzKi0dFos55yQpbMI6pyQr8br3hyWyaU+NG1w16ePiNT3ddM9skRSupmXi0yRPV7PgURl4jl89Tr8hNa5IvhrERau58tQiM1q65txuO0vbvwvPWKzMR7vP47g9xHLO5j27o1jGuXe+sLbi0TG3n2icVoiZ67b0y7gTWkEFVuVFQbTyo0CdpV1J1AmCE7QAJg0ojSdfgnTn4zJyY+WJ621/v8lhXLe85M1p8vJ6nCYYxY4n+KY6uHgcXxMnXtEdXqwtZgCGGhGvZbQCuvZMzpKtgUm07RvZPc3ChtO0RNfVbpII8kL8sHKCsLwjSYgFqxudO7gcW93tDkpSbTqO71sVOTHWseiaq4kRQAAAAAAAAAAAAAAAAAAAAAAAAAAAAAAAAAAAAAAAAAAAAAAAAAAAAAAAAAAAAAAAAAAAAAAAAAAAAAAAAAAAAAAAAAAAAAAAAAAAAAAAAAAAAEAl43jHTiMf+X+r2HkeNdMuKfWJgiV5u0TKNolpFtm1dgJ2jYgDaTRCAJQAbRsA2mEJgEpRC2gQAAJNAhKdAqExBEJETEISAqamVoSCK0aahXZzAtKpsFWglESsIpaGVobz1UtAMJVaWhnIJhrVlEtKyDoo1hjRtAq0AAAAAAAAhEwsiQZXjUOTJPV2ZY+V5+buIc0eq0Xcs30fFUdvMRLljKvXIDphrjc0XbY7xHcHRPZSYWiYntMKygpJXv8AeSiJUdk91LRuFon5YEVyZ8W99HjcTSazPTzfRWrtxcVwsZKzr1VHzszKk2307uzNw9qXnfqx+D1mVjNYzG2V/Z1TXXRz5Y00itLzHnL2/wBnc2vEMcTPSYmHgRHV6XhmT4PEYskR2t5osfoFezPNWNRPRTg83xsFLa71iWnEWimKZtOojzYdHgeM0rjmk0iI3PWXBhvuZ6o43j7cVMR01HQwV1G2mXdw87tqXTyaceKdZKy7pjqgpynKWmYhjfiLUn7INuQ5I9GOPiuaYj4ctqZYvaY5ZjXqCJp7K8vs1lEoM9Gl9I0Cs6iJme0d3mZ7fF4i1o6xvUR7Ozj8sUwckfav+n+4YcDg+JeJmfljbc+M138LijFhr0+aY6t0JZaAEEoABEpAUmu2d8Uz2/Vts2o5Jw3r23+JX4kT1dMyqBW3qtEq6WgErQqvSu51CK7OBxbvzzHTXR3s8FOTHWPZoipAAAAAAAAAAAAAAAAAAAAAAAAAAAAAAAAAAAAAAAAAAAAAAAAAAAAAAAAAAAAAAAAAAAAAAAAAAAAAAAAAAAAAAAAAAAAAAAAAAAAAAAAAAAAAAQlAJeR453wz9XrvJ8dj5cM+8kSvImeyJlH+iJaRMLR2UjW1pmASbhWZIQW2ABtAAhKQEaWhCYBKUJFCBIAAGxACdo2hMQIlbyIgnsCEkQnQITEGgEgmIBELwaIFT5KTC6JgGN4YzDptG2NqiMmlFFqyDpxt4c+KXRUVYAAAAAAAAAFLxuHBxNZ9HozHRz5ccSI8XLM1Y/EdnE4oie0uGa6aRrXI2pkccTpaMk77g9GttxGpUyTaZ5Z3EerDDm1Mbno9PD8O9YmYrM6BwYuemWJi1orD1OaOk77wrbBS3WK6+itrVjURMTqPVFXmURbrLObR6kW6wDvxTvHCzLhp5sX3tkVCJrErIBz5OHreJiYiXBm8OnpyRES9aYRNdmpjwLcPes6tVz5eGme0Q+jtgpbvWGF+Bxz221KmPmZ4e0WiJjzer4XwfPkpN4jk31dU+HxvcT+MNsWPLjryVvWtevWKGpI7eI8Qw+H8PGusxqIrD57N4nxnE2vvNetZ7Rvs9HNwcZp3ly2v7ac3/DcdZ3E2n2RpxYcU2tM++/q9DHTULRgivlppFYg0REadlJ5qRLm10a4rajSDborMV84RzEzuAVmtJnfJEprqO0aj6IjutEAnYaNKoTMRG57R1lP6+Tk8Rzzixxir9rJHf0giVxZ7TxHGWtXrEzy1+j1OGx/CwVrr5u8uDw/BzXjJPau9fV6cLWYsI2llpIjadgBsAlWZTKsgjZs0aUJVW0jQJiFoRCYBMO3gsXNMWmOjkpXmtEer1uGpFMNdQhGqUeaUaAAAAAAAAAAAAAAAAAAAAAAAAAAAAAAAAAAAAAAAAAAAAAAAAAAAAAAAAAAAAAAAAAAAAAAAAAAAAAAAAAAAAAAAAAAAAAAAAAAAAAAAAAAAAAAAAHleOx/Y45/xS9V5fjsb4Sk/4/6SJXhzKNkz1lWZaQieq29st9V4kGkJUiVolBYRsBJo2AJ0aTEAjSdJRsEm1ZkgVeE+SsLTIIQkBBpOkxAI0tFVohMR1AiqeVeIRIK61CNpmeioITBELRAEQvEEQsCFV5RIINJAUtDG0N7MrQDntGlYnq2vVjrqo6cUuqvZx4u8d9OyOlUEo2pa/XWyLbBolSJW2Cdm1dyjYLJV2mASlABKlqroBw8Rh5oeXnxTV79678nFxPD7idR5KjwrzplN3VxGGa73WezgyxNZnSsr/F1Pm1x8bak/Lv8AFx9Zne14q1ia9ngeKrnz1rntatJ6bjr5t+N4nFk5Z4esxy9LRPTrHm8KMk07S1xc9qxzeqYuvUx5uZtW/WPq48UTGnVRFelwc7paPSXQ5OCnrMerrZUAFQHmAgkAUlSzSZZ2mAZWtpWMtYnq0nU91JpSfKATk1aImqsQtWu+0JiugV0tTpKCPtQDTllPLK8duyJBXSTSdAJQn69gOmp329fR4ubJPG8XzVjUTqId/iOeMWCce9XyRqNejLw7ByY/iWrq0z09mozfXVgpGLFSnpG5a7V6m0VbZzKTJtBbmTtQgGmzakLQC20ABoRtE2kFhVMAnSYgWrG7agHRweKbZYt5Q9OOzDhMfJhjcdZbosSAKAAAAAAAAAAAAAAAAAAAAAAAAAAAAAAAAAAAAAAAAAAAAAAAAAAAAAAAAAAAAAAAAAAAAAAAAAAAAAAAAAAAAAAAAAAAAAAAAAAAAAAAAAAAAAAISgBweMxvgvpO/wApd7j8UjfB39tz+Ug+alS0rSzt1lplXfVbm11ZXx838WkVxRXvO0HRF4Tzs61r5L60C/OmLbZpiRWu1oljtMWBunbKLp5gXmVZlXasyC214ljErxMCNYSziVuYEphXa0AtpMQQtECnZeIUtMUpa97RWtY3Mz6M+H4v95pGTh+GvOOZ1FrarzfTr7rg6YjpvyVmdscfE/Gz3w/AyUvjiJtN9R33219ETxGS/E3w4eGnJWmonJOTVdzG/qSVF5nc6IjrqZhwW8Syf8Q/cq4KfE5uWbc+4jpv0axk4yvH48V61nBaJmZrO4jv7ey3hYa6o8/ZrEfgytlpw9PiZImYidctY3Mz7R+Li8F4+/GTxFc0zNo+asW8o3Pb6dIJxtmmvUiP02mK21EzW0b9nLx9OIy8LNOGyTjyTbU3jpqNT/0cPjEYeD4HlrbL8e/SL/EtvpMb8/dePHtcNexqZ18sxv1V663MTrenl+FcLGbwj/xMXtlyTb57XncR2j9HRhwxwnhVqZ+W3w62tbz9fOUvHLhrsmaxG7XrEe8o3vt19Neb53wXFXN4pkz/AA4mlYtaNx79P1d/jnF34fhseLDeaZckzPNXpyxH/eG7+P8AbqmuzieJw4NVtkra8/wVmJtH1jbky+KYsVebJw/E1jynk6fqnwrhK8NwlcvT4uWsWtaO/r3+915sdcuO+O8fLeJid9WbkuKjXNSlu0XrFoifKHm/vs5s/wALhsfNr7V56xH4fRbx3PfBw2LFS01nLOp1/Lr/AKr+F8N8Dw+szHzZdX7dukNTjnHam+4wzcXxfCaybx3jfWvLPX8/d6WDiv3/AIOubDXk5p5ZrPXTyfGMsVx0xRM7v11Ed+sf6PU8E4bJw3h8VzV5b2vNpr6eX9CydNJfcbY8No62n8m0VmGnkiXJpXsbJVmQTMoREkSC0LwpC0AsAAACJZ3rtoiQcPEcNGSJ79nk8VwExNtbl9DMM71iYXUx8pPC2rbtP4LfAvP/AGfRXxVme0MrYojyhezOPIpw1a/amXRjxViN9XXOKPSCKTEGrjOlWtYVrHVpEIro4SdZa/V3+rzsE6yVn0l6P+iEABUAAgkRIK2YXnq3lleuwU2TNa9bSjkt5M7cJNpmbW6A6cOWl98vl7omerGMcY9RVefIEoE+2gdXDcLbiMM3rlrWYnWphlxGPiOGmZtWL1jzrEsLcTk4SsZ6zMxE6tWPOHVg8Xw5q7tPw5mOsT5iOfHxPxLcvLpttyZ8tbcTe+Kekz5N6W+WNqNU+np+ilZc3iOa+PFXFTfPm6dP5f8AcoOX/wCO42Lx0x01EPS9mPC4P3fDyajczudNvJqpBAIqBJoBMACUqmwWFdnMCdyg2noAmBIJh0cJj58sejCI29ThMXJTcx1RW8RqIj0SJRQAAAAAAAAAAAAAAAAAAAAAAAAAAAAAAAAAAAAAAAAAAAAAAAAAAAAAAAAAAAAAAAAAAAAAAAAAAAAAAAAAAAAAAAAAAAAAAAAAAAAAAAAAAAAAAABCQEOfj43wmT/LP6OljxUb4bLH+Cf0B8jaVJaWj9WcqyrKu0yqC8SvtnVbUxO9gsmFdr0mJATELajujYJiAiUioEoBE7TEISItEp2rtILRK9WcL1BrVeFa9mlYFZ8Tw8cTw2TDNrU5qzqY8+mv6vCw8bx3g+sPE4ObFv5ebpqI6biY+j2eLz5cHEcP8PHOSszPPETEdN19Z+qufjuFnBevzZOes6py6669+jpwueVmteFz4eKrOfD1m3y2nz6ev4tLzXBjy5YjUVrN51GtzEef4ODwTgsvA4MsZ4it8s9KVncREf8Ad1eIUz5uEy4OHx803jXNNorX8O5ZNxXjeFRPE+M5uIt1r89t6856fpL3dTzRFaxa2txtw+FcFn4HBambHX5rdb0v2jUdO3s247Dn4rhrYMF6UrbW7TM76T7fSF52WpFMPEWy8TkvOK1sGKdYJjHMxffSbT06+31ePw+aeA8avFYmtJvyzW0a1WZiev3PoaRNcdaW5ImK66R06ODi/CI47POW/EWrM6+WlO3TXeZ9l4c5N1MerPy7jXR4H7R3+NxuDBXyrqdfzTOv6Q9vHS1cXJ8WbTHTn1qf1cNvBuHtmnNfNntkmdxM3jp136e7PCyVa9GmKuLHGOvSsdnJ41f4fhWae031SPx/0268VPh1iIte0f4p2zz8Lhz35suOt4jymsaTZ20zx5/7P4or4fOWI63vMb9ukf0U8f4TJlrizYq3vy7iYrG5jt/o9PHhw4v7rFSn+Wumuu69/wBtMcHBcdwmTgsUW4jHTJWkVtS061rp5/Re2e2XJSOFp8SvNHPe3SIj28p/6Oue+/Oe6NTMs2xXD4twFuPxV5LayY5nk949Ov0gxZs1eCpTPwuTHkx1isViJmLaiPPT0YiFMkbr3O/mUx4mLBbiuKrxHF0itqzHLij7MR/vq9+kzNY3rfs82a6u7uHnca6776OXK0jbyUtYy25aTaY7e7htxHNaderJrr5tmmNLtIsC0QmFeY3EgvC0KRK0CrwIggFkACESlEgrPZWYXlSQZ2hlkhvZleNwI5Zmebu0ti76nyY5a2jrDo71peJ8uqjnqvCNamYW0C+OdWj6w9Gs7rWfZ5lekvQwzvDUGiUCKSjZKsyBtBtGwSrJtWZAmdKzZFpREbAmNpmOi9KLWrqAZaNJAUvSL47UtG4lz14em+kadanLq0+4ilMNYbRHQiF/JRNIcvDz+95r58lflp8uP09d/o24i81x/DpG75vlj/Dvz/OG1cda1rWvaIBGvXujS+tmgU0aX0aBTRpbRoEaRpbRoFJhGmmkTqO4KaNE5cdfOfwRGfHM6jampiE6XiYk0giFoNJiAbcPj58lY1029WIiI1Dm4LFy49z326kVIhKKAAAAAAAAAAAAAAAAAAAAAAAAAAAAAAAAAAAAAAAAAAAAAAAAAAAAAAAAAAAAAAAAAAAAAAAAAAAAAAAAAAAAAAAAAAAAAAAAAAAAAAAAAAAAAAAAISiY3AI/V5PjHHzi5cGC8c9t8/tHZ2cfxleD4eckxubdIj7nyVsk5M3NbvNtyJa3vHVnaG1usqTCoxlSZiO+l8lJns5suDJbcb/IGk5ax5wmM9fVx/u1qz1tv7lvhyo6/jU11lWM8b6SxrTfTa1eHis/alB1Vy7jutz+7GKTHmvFQaRZbalarxAqYkkhIISgESQEAvVrWGdWtVGlIaQpVdFW3MdpJtbe+ad/VG09fKN/QREQSmImekdZ9kTNY1FslImfWx6InspK/NSekZcc/Sys1mO8SYKR1lopGon1+jQ+iYNELaFUveuLFbLkty0r1mfRnHE4L8N+80vOTDP8dKzb9I9mPiuSZ4WvD1jc571rG+3S0d/xY8HF+E4/P4dbDFcV6TkrakzNY3ERrc/SW5xmI68XF4s1JvipnvWPSmt66dN+Zw/GYuK4i+LHjz1tSdXm8REV/P2V8Li2Lh70mJrNM9+Xcd45pnbHg8GTF4vx+S1NUyzW0T16z/uZMg0w8ZPETPwsVorFpra1tRrUz5b9vRnTxPHPH8Rwl+Wl8f8AdTPa8+m9+e4Y4eAti4rPknhqZJtktalpvaNRMz5RHu2t4X8XjuLy5r1+FxERNNT1paI1vt7y1+unqf3jjMvh1OK4eMO4xfEvFon03qEZcvFU8Hy8TfJjtk+FXJWax0r5+jXguDtw3h9uGy2raZiaxasdomIj+i88NMeHfud7zMTi+HzxHbprbOxHmcXe2TxPhOHpktXFlrbc1nUzPXt+CKZcv/DeOwXyXnJhib1tNvmiNVnv98ujivD62nDaMloyYN8t6+8+7XhuExUpkx2m1py7i97ecaj0+jXaYPMw8TkyYeAw5rW+La0TW++lqTFo6z5zufyepXh+S3WO0/i1ycNgpw2LHWs8uG3NTU9u8/h1lH7xWennCcrvwUivL3nX0Wi8eUzKJlE2YVpEzPaVomWPNryWi0yDeJheJhlWdwvWNorSEwrCYBIAIRKUAhEwlEgpZldrZnYHNk6GG0cs1lbJTcOfltW2/wCio3t3RpFZmYWjsCIjrDv4b+5+9xRDs4X+7mAbwibaRM9GV7oqbX91Jt7qTZGxGnMbUhYE7RIArMLUjqEToGvSIZ2t17q2upvYq0iFoATMdpE/wgRC2t9lYkyVvasVp9q86r93X+gjOvxr5rZq45mkfLWdeXff6NPjRHSdx9YepWlaUrjjtWIiPdnk4amXvvf1UcUZaT2leJiVM3A2rO6TuI9nPN7451MfkI6xz1z77w1rkiRdXERZOwNGkomUCZ0yvy36b/NXPMzWYhz45pE/2nNHvDUiNfgWrO6W6JjBO92nc+qnxIrkj4drWr7xH9G9cnNroCaxpaJRuNm0VeJbYMc3yRGum3PD1ODxclebruSq6axFY1EJEsqAAAAAAAAAAAAAAAAAAAAAAAAAAAAAAAAAAAAAAAAAAAAAAAAAAAAAAAAAAAAAAAAAAAAAAAAAAAAAAAAAAAAAAAAAAAAAAAAAAAAAAAAAAAAAAAAAAhXJkrjpNrzFax3mVnieNcbM74bHaOlvnmJB5XiXFW4vibX3M0iZ5Y/39HDEzGSv1b2jsymvzV+rTLulGlp7oRVLVlFq7hoa3AOfk15J+HHo1mpoGPw/aExX1hpo1AKxWPRPKsAjSdJAQkSCBKBA0L1gCkTttWOiKV7NYgE1hfXb3ViFo7x671AqdxWtrWtEViNzM9oc9suXPX/w1Ph1j/zcsa39I1O/XyUi1eOy5a7tHDYp5ZittfEt13Ez6a10/wATs6RERGtRHaI1EL8GFOEryT+93vxV/wCa1prWP+XepcXiPE8J4dbHT91xTkt1mIx13Eb+n1ene8YsWTLk6Ux15rej43jOLy8bxFs2aI5piI9qxDr+Lh3Z5XH1GCOE4zBXNTDitS0RuJpHSfOEW4TDPXDFsHvjtOvwiXgeFcdl4biKY4mb4bW+bHEb5d/xQ+lraLVi0TOpjceSfknWnG658c8Tw9Z+NviaR2tjnV4+sef4y6sOSmWkXx3i1fbpr6x5Ed/ee7k4il+DmeI4Wk2rNv7enly95tEeUx17erH1p3J2ieupidxMbrMeceSYZETbkrzXnVY7z5QjJlpirfnvFa445rbnt/vaOKx2y8Hnx1nVrV6THr5ObiODvly8Rj55nDnrXdpnr3rvX3RLU/7RvPE4OTHecscuSN07/NGpnp+El+Jx1ikxz2i8TNYrSZ6RqP6w558MxzwmPhbZbcmK0zS/8Va6nz9pmW+PhbY8WDHXP1xVtWLTTc3iZievX2hch6nFnxZs1sdLbtFYtM+WpiJj9YRw/E04iZikTXUzE7mN9J12RTg64bxfHktW0UjHPSPmiIiI3+C+Lhq4LzNZmIm0zqax5zv02nissniFMeXlnFea1yVx2tvtM77R6dJYY/Fsd+JnhpxTTL8a2LUz0trzjo6svCYMl+fJFq23Fpjm1E2jep/OVP3XhK5+f4eP4nxJvFpv83NOusdfYnVHF+95cnA04qvL8sWnJji0bnq6cnPw/BWta28tazO6zvU+WkTg4bDW9IitI5d2rNukR/vbTNbFSt/iW+WuomNb3M66fmv+kefGbicnh14zXyxmrMZK21rmrMx06e0z+Dq4XBb4dLWtMzNdzMzK2XPw37vXJzR8O3yREV6xqJ6dvZe3FcNw/CYstrzNcld1j11MdI6e/wCS3bBPLPqiYmPNtMb8p+9nerCqbj1XrNWNp15IrafJUdUTG14lzVmfOW1Z90VrErM4laNoq4iOwAhO1dgSiSZVkFbSytbq0vLnvM7BbaNbZWvMdo2pGXJM+io3mukIi0zHVIDp4a2pmPZztMM6v9yDe9mNrLXllMim1oVhaBFko2bBIgBMqymZVkFZXrCsQ0rALaRpeIToVTSYWiE6BSImZ1Hdv4fFr8RfNMf2eOOXHv1nv+jny3nFWbVj5p6Q9LFjjBw2PFEdaxHNPrIitrx2lNcjmy5NWUrn94XDXfF4llmxUyRM8sbZY8sz2bxbcd0X68zPw80mZiOjDc1nT1eIjcTPl9HnZMfzTLUrFmIjLrzW+Pr1ZxjmZ1D0OF8PpMRbJEz07SpHJ8a3lW34Hx584t+D2q8LhrGoxVJ4TBPfFVnY1leJ8au+u163xzHeHp38O4e3/l6+kubN4XFf7qLT777GxMrDmry6jSs6lhlrlwXtSYnUT3mEVzT5rhrojXktDKt9tInaLrq4XFOXJ26Q9eOkacvBYopj3rrLqZaEgAAAAAAAAAAAAAAAAAAAAAAAAAAAAAAAAAAAAAAAAAAAAAAAAAAAAAAAAAAAAAAAAAAAAAAAAAAAAAAAAAAAAAAAAAAAAAAAAAAAAAAAAAAAAAAAACARMxETMzrXUGHG8VXhME5Jjc7iIh8tktN72tPeZ3Lv8T4ic3E2iLbpXpEeThnTUZrKzO3l9W0wztAOmZ6m0TPb6I2Cy0dmfNCebaCbSrs6mhQDQEd0yRBIgI0nQCTSRTREJ0tFQRFWlKJrX2XjUAmK6T2Rs7gttGTJ8LBmya3yY7Xj7oEZqTk4XPjr1tfFasR9xPqHDY64OEw447xSOafWdd2u/RnhvGbhsOTHMTFqR+n/AFhjxvGY+C4e2W24tMaxRPXdtdGs25Dceb+0XG/PXgse+kbv79p1+X5rcB4Xg4bDGTjorOWZ3yzWLViOzxuGyzPG4cueeafiVm026+fn9z6ficlqZ7Vpkpz23WN2r51iI1v3mZl35y8eORiZfrpx1pGOIwUrWkx8vLGnFxninD8DxEYs/wASba6zHaGHFeJ04DhZwYclcnFR9q0fNFbT1l8/lyZM2W2bLaL5Lz1t6pw/F2/5Lbj7ON6jXWJj5feFojcantbpP0fP+DeJTit+78Rk/sdaxzb+H73v1nXeekd58oj1cufC8a1Lrn8KvN+Fmlp3OG849/SIdunD4TjmvC2yWrNfjZJyxv0mIdzN+jnzcTfDxsYbUpTHbUVtMbmfw92fEZ+Iw4uLm/w5th1ERFZ6zMV1vr/idNsOK2b4044m+4nfvHZPw6TabTWs2nvOu/8AvULsVw4OIycRwmDNa8Y7fFriy1rE6/X3hnxefJjtxuOMlojHOOYmPKJj6+8PTmI/ljrO56f79GeXicOC8Vvz8947Vruemv8AWDdqK8LeuThYjDmy3rWZiL2+1PWev5PP4Kb14Xi6463tM49Vnm6TOp8vL8ZepTNFuJjBFMnNqZ3Nfl1Hv98OeviOPPhyZcVcl/gxzZKz0mvfr39lm/0OT9x4ucHC4MkRPwM3Lz2tzc1NRG/r0/N1W4a88bHEUi3w+SsTyTFY7z3j71snEWxxM2pPNGCcutb7d+0sL8ZxOLh89suKnxaUrfHEdYmszPv7Sv7UYeKcHfiM2OaW1y/LaPWJ/wBycPw3wuGjHn4rJ8WMsZJtrdYiPbe/Ja/GXyxkth+WMd61+aOW0ROvKfPrPf2acFNuKx1zXtW3WYmaRqPwN5SeovPDYs2CtKzF/wC0nJbNNdc0zExrXWfNTL4dF+Hw4rZZn4U2mJ16zt2V3E6ienkz4q0xXv5p2q41xTNcVK2tzTWsRMz3lW87hxRmmJ7r/GmfPozgm+1YlE3me5EtM1pW0R7ta283PE66+a8X69UV01nctIc1b+ktqTuEVqEdhFRKqZVmQJlWZJlWZBFmdqr2lnMiI5YRNYTtaI2DPl1BptNejPSiIhavS20E9pBpaWdu60daR6qygmOyVYTsFkwqmAWSiCANI0t0TEbFRFV61TFJaRER9qYj7wIgmFo16o9txIK6NLaRoF+Hx1yZ6c/aN/o6eIvrr5zLkrPLaJacRebRv3EcmW/NLmmZiWt4nfVSKTadNstuGtP5uyluzmwY5p3h0V6M1Y01zdFZ4eJlasxppWYRWFeF1bcS6qZa16TKYiJcfG44iu4jz8j6Y9CuWs9pXi0S+ai+SJ1FrR97eubjKa5bzMe87XDXv9JRMw8eviPFV1uKz9YdfDcbXPG7UtHXvromLq/F4q2x23HXTxMuPVp16veyXrNZ6vK4mkTaZa4s1x1md6eh4fhnPk3PaHFFeuojq+h4HBGHBXp80x1LTi6I6dISDDaQAAAAAAAAAAAAAAAAAAAAAAAAAAAAAAAAAAAAAAAAAAAAAAAAAAAAAAAAAAAAAAAAAAAAAAAAAAAAAAAAAAAAAAAAAAAAAAAAAAAAAAAAAAAAAAAEJRIDz/FuJjDw1qR9q/T6f706uI4inD4LZbzqI/N8xxfEfvHE3yTM6mekT5R5LIlqkzKJlG1ZaZTMq21MSids7zMIrome30V2rzdIRMoLTZNbMplNZBtFltsoleAXEAqwiEgJQkEhCdAmF6oiF6wC1VphELArrSUgIXpMxb6KStE+gOTBWvAcTPD3tPw8+74r+UTuI5fzj83meLU4vj+JiKcNeuPHutdxPWd9+30e9elMkRF6ReIncRMdpTqf13O9N8efW7Ga+Wr4Nxl/4a1+u/8ARvg8A4vHat6ZsNJr2nrOvy930ExHTfTfbfmraaxG5tWI1vrMQ3fzctTq8b/8PZb23fiqbmdzMU3G/wAVv/w7ET83FzM/4cf/AFetTLjmkXjJWaTbki3NuJt6fUtlxTmnFzx8SJ1NdeffX111P8vNcjyv/wAPYJ+1nzWjz+WHdfh8kcHXhsOTcTHJe1468uteXmvbi8UYqZIm163nVeWu99N/0bVyVtWJiJiZjvLF5cr9X40rERWIjtWIrH0TNtdlOeJ+6GN80RMa3r1ZNdHT0TtzRn30L8RTHTmvbpvW9bTDXT3c/HcN++YqUnLyxXtE13/VWONxTeKRf55jcVmNSpHHY5zWxUm1sle/lENSWGun4Vfi0yTed0pNN+vbv+DmwcDw/DVvGOLTGTF8K27d41Eb+qmPi75Im9cWW0T1jp0mPYvx3w8OLLbFasZ51Xm1Gvr1XKjo5azaJ5Z3GKcXWe9Z1/oxw8JhpW1OWZraIrO58mf75bJTH8LHzc9Jvq1ojpGvz6wrm4y0fB5MU1x3rFptM9IifXp0Mo682DHnnLF4j+11z9e/++i+PFXDWYr2ny25bZsuDPkpe1eSlPiR6z0n29nNi8Qy5+ByVjPycTSeaK1ruZruO3SPUvGj1ojpE+W3LxW75Ph1rbcezOL8bM2ilM074WLxaY1MzuN699bbcNxE4KXyRw/E88xSLXzROpnXXXNvz/RMxXHes1nUqxMtMl7XtzTO5nruWfVWVtymJ0p3WgFomUxbXVWJ0dwb0v1iHTjmZhxY7dYh24o3DNWNo7EyKWlGiZUmUTKuxFplCqQVszs1mFZqCkLxOiIT0BM23DOe55mgDS2hRGPt9JkRWOt49/6QmUEAAlMITALQmEQvWNgVjbWtClWeW9slow4Ot576INsVcmbLOPDMRrveY3Dqr4Vg75Ztkt9dR+Tp4fFXDiilaxXtvXnLXm9xXHPhPBz2xzE+1pc/EeFRipbLw+SYmsbmt+u3bm4zDhj5rRNvKsd5cGfNk4jJEXma086b7gzxZPiUi2tbWmUT0n/fRXYLTLopWt8cTMuXaIx2y25ayqN8lcUd7fmpzYK/xS6MPC8sfNqW/wAKv8tfwNMefbiMUdp6M78biien6w9P4NZ/hr+Cs8PGvs1/9po8z/iOKJ1qfxhMeKY46cs/i7L4I1Py1/8AbDy+O/s76iI/BZ6jtw+KYZtqdx98O+s4uJp36d3yk5vf8nteEcRGT5J6zEF44Tk67+F0tO65Zj6wj/huWPs58c/Wr0Kx07J8mdax5GXgOK1qJpMT6bVxcNl4emp+utPZ+7as/U1OryrXtEdYYXtudPVzY4mJnXV52aJruOWN78molX8Pw/Fyzae0Q9vWnPweH4WGvSImY6uhmtSCQRQAAAAAAAAAAAAAAAAAAAAAAAAAAAAAAAAAAAAAAAAAAAAAAAAAAAAAAAAAAAAAAAAAAAAAAAAAAAAAAAAAAAAAAAAAAAAAAAAAAAAAAAAAAAAAAAEItMREzM9uqZeV4xxk46Tw9I+a8dZ9AeZ4v4jbiMs4sdo+DGp6ecvN55XtTUaZzDcYXi/uc/uxlWZB0c6Z5Z76cd7THaXHxHF5eHrMxTmj6oPX8kbUpfeOlta3WJNoq0pr2Z2t0TjtINqtIYxLSAabFYSKtCdojskASAQtCsWhbYLxK8SyiVqyDWJWhWFoBMJIhIKyVJlGwXm2nJx8Zrzw9cE2iJyRF9b6V8+2nTHWVM05Iy1xYsdJmcc5Jm9tRqNeke6xHBw8cVOXhLZoy2isTF51bXeZ7eXeCnC8XatceTHaYpjvWd5OltxOuu/WXTl4vLXPfWLFNK3jHMbncTMR17f4vycvDeNZc+LJvFXHlpTmiO8Wnr7+0Ok1CnCcXbBj4e1a4Mdb/FraJi0xaI6dp69YdGHh7RxNcuS9JvFotMz3meTl7b+9hXxe1s3DYrxX56xbLqutbmY6deuujHis+S2aLYq1y1+as0npuOadT+GibR2fu0TgxYp4nHWMUxyctdeUx5T17tZtXHWvz1tHaJiO7i4ficmbiJxWyTMWx0mkddzM1iZ8zg8XEzkv+8ZcurUpak/E3111/VLMHXbLaelY1uO+tbUvS9eWLRMRMdImDd62iJ1aZjUbdt+HnFhibRWZ0yPPmJrPXanEV+Lj5Kz80zE99a1Mf6Nctt2VmJ3rfdUUpwszfFlm9a5aRy9Y3uOvv7tsPB0pxd88ZabvrdZpMx2+qk0ntFpmfZTjYvThqcuXlmbamNz83ST6rpwYo4eYiM9r0puIprtE+6k4MF8WDFebWrgtFqxM73Mdol5+W8RThrWyWil6zuZnU7jXptjkniJ4r5Ji2OOIpbpOpiOv5N9b/aa9SeGxVrWtPizaszPS3Ly718vbrHRvPA4rUrGSb8taRXl5piJj0nr+bzuFwXjiOJxVpa/PF43aY3Xcx+TojhdzwGW1KTbFHz9O3SPx82b/ALV05KYcmTdppNrRNftd48/1UjHwdbROGMf7zNP7OlY3No36em4lhbgMt+GvGLUZqWmcczPeJiIn9JX4XhJnjcM/Ex82OmoreszuNzO9/ef+q97hpmvC0nPFYycuusRGo9HPx81zcPFImkamJ6OLiM14zWre24iNdJ6fcpiy/PGq/jLOGue1IrPXqzno7LavM9FP3e1/sxCsueNEezo/c8ut6jp7onhssRvUa+oMEpms17wiJ300DTFG7Q78deWrDhcPa0t73isaZrUL215srX91LX2rtBabG1dpBOzaAE7RMm0SBzI3JpaKgVrtaa6aUqm1QZaRpeYRoGHNriJr613/AEXUyV5eJx39Ymv6yvMgiUbSgEphVpWATWG9KqUq2mYpSbSCmbJ8LHuNNPCcE888RkrO7R03Dkx4r8bnmK9Kw93Fj+FirX0jQRf7/eXFxfHRijVZrt0Z7xTHNpfPZL895mfUkLWlZtnzxe0zPX8HRfmid7mTBXVey2XstSK2tuu1eZG/lmFdir7bcPflyxLniUxIj2Yna0PPw8RPLrTrpli3dGpW2oNR6IiYTEoqt6Rrs8bxXBMxN6xPk9uZjXVS9IvHssSvirxMT2l08Fxd+Gy80S9bi/Bpvu9LamZ7S823h+XHO51+LpuueY+n4Tia8Rji1Zjeo3ES37Pm+EyTwNt5JnU+j2+G4ynERuu+jFjpK6JlEpmY0paejKss15rWXNw2L944rdt8sfgni796x3mdOzgcXwuGrvvPWVR0xqOwR3EVIAAAAAAAAAAAAAAAAAAAAAAAAAAAAAAAAAAAAAAAAAAAAAAAAAAAAAAAAAAAAAAAAAAAAAAAAAAAAAAAAAAAAAAAAAAAAAAAAAAAAAAAAAAAAAAACEqzOomZjsDHi89cGK1pn5tdHzuW1slpveZm093RxXGfvWWdxy8vyxHqwtGukrGa57V9mN6d+jrtX/syvHSWkcV6zDK1td3ZaIljkxRaOsg5bTE9mN6TeJiYiY9JaZ+GyR1x2ifuefmvnxz1r6+Qj1sPTFWJ8ohfbLh7c2Ckz31G/wAFplGlcl5ritaJ7RtPDZpvhrefPfl7q5I3WY8pjSOCtE4eSY+ze0b+8HVF9taTMs4mN9F6yg1iJXiFIleJBMQnUkSsCNGjZMgaRMnNClra8gW5tLUv7seaZ8lq1nzmBXVGSIjrJXiK82o3P3MqaiNT1W1Na7gR1VncLSwwXmdRLaZ8xVLSiJjy12680x0LrVrNsdqxPW9ZiCDP97wVrMxetojvNZ3+LmyZsWesWzRW1IiY5tzHTzjcT27K/wDDrZaUvalcd6VpERzT80xv294Xx+HTHC8RhyXrE5ZvOo8txpuSIrbPSbxmyY8c5KzGrREz1+nmrXicEXxVrSv9pExjiMXePPy95a8L4bHCUvXFmj7dcmOLdesTEzv8E4vDq4acNE5YmcE3mJiOk83/AGW4mKxxXDYMnJlpMW1uZrTpEb/1Xrx3DXtamGbRavXmrEa8vLv5+jPNwmLLktkjJau6zS0RETuNr8Pws4pmceXJFJiI5ZiN9IiPT2PBz28Q1w85pnJMRMRNY7x90f0UyeI5a8T8DdonnjHMW8pn728+G4fh5qc87za55m8b6Tv0Xtw+O18l713zzvpb0N4mKcJe+S+T4nwZtyzOOLzMdtdO/frH5rx4lfiq2tFKUpNpjHFY1PL7xvvpTFhxYslsmHFFLX3vrMrajHTkrWIr6R/1S2URPzJrj3PTqtjpzdol0Uxcs73KaSIx4axG5jq05YmJi1YmJ8pja3ka6Mq5uJ43h8Gsd4t0jcxFJmI7f6q047gfjzipjyTkjW9V11nt3Rl4H42TnjNFImsxqa76bifX2Vr4Tjpm+JXNPasTEx6REevs3M/lPW2Lj8WWt+Wt55Mdr3iY+zEa6d/cyZ8l8v8AZ1rasVre3NOtRMz7+kSYuAw4MvEZcc23xETW8TPTrvt+LHJwOPJOOLWvrHStIjfeI7b6H6qtjz55txGqUicUW5N1trfJvrM9PTzc2LiM3FZYpe+PniOaIjpMx7ervjhMNuItntWZyW1ud9+mlcPAcNwuTnw0ms6/mmf1NgwnFbe7xudb7o1MT6O21Yncz3c2WNT0hJUsZ0tMW7va4LFFsfNaPTu8vhcM5MsRudd+nV9Djpy1iI9Eqw5KxH2Y/BlxFInFbcRrTocXiOf4OC0cszMwzGr8eHnmPidJ6ey2DHFrROpmGVYm14jq9HBTlrDdYi0RFMeojTmy26unJPRx5J6stK7TtlvqmLCNNp2z2nmBdKm0xILGiJSBpeIU2vANaptBWFrdhWUwrK8qSDn4yeTBW/bltvf3a/qlXjqTk4TJSO86/WEY78+Klv5qxIiwjaQTDWsKVjq2pArWkac/FXm1vh1no3zXjHSd+jl4WvxeKiZ5tTPosZer4dijHgiYrqZiOrsmYjvLLHWK0iI/MyTNKzPPSPqjTi8RzxqIrZ5XnEesuni8vNbpO0cLh5pm1vJph04o5a9VMlk5L67MJtuUaI7naU0jZeNdQQlWJSI1xameretq17RLjmZiOis5rz/2Ud1uLmvaWVuNz3nVLa99OTdrd2+KOWoNN5L9cmW0+0W0cset/wD3Spa/XqmtolFaxa9fs5bx9bTKZy55jU3rP1iP9FITAObiMOTiNfEtHTscN8XhZ3WNw6dI1BpjWPEpiPmpaPuMniE2j+zide8MpjaPhzrpIetODrPEcZE33MRPN1e1EajTl4DD8PBFpnc26uuOyVYJBFAAAAAAAAAAAAAAAAAAAAAAAAAAAAAAAAAAAAAAAAAAAAAAAAAAAAAAAAAAAAAAAAAAAAAAAAAAAAAAAAAAAAAAAAAAAAAAAAAAAAAAAAAAAAAAAAEaSAxy8NhzRrJirb7nn5vCJid8Pl5K6+xO9T971STR89k4LicVZm2KZj1r1j/Vw590meas113mY7fXzh9dMbjXk583A8Nni3xMNdz3mI1tdTHyFom0c1azaJ7Wr1iWcRljrFd/V9Dn8ArG7cJnyY/8HSYePxPC+IcLMzk4W16xP2qxvf4ba1nGHSY+aNSztSLd4iUTxePcxeJrbzjr/oyvxuCvfJEfWEF6xFYmPdWZUx565a89ZjSdlUvMcsy5uAyRz5q7n+8tOm15jlmJcXB3iOMyV9bSD1q2hpWWNJiejWEG1Za1mJc22uOdz3BvEbRMzBCZiJgFeYnU+ZMQr0+8Fo0TPRXZM76AyyX5fVj+8a8pb2pFvNz34eY6xM6VG2PiN2iOzsjLERG5eXW/J5RM+6Z4i/TYa9fHeN92sWj1eNTirxrcurDxHN/FH4i67pTzRWO8Qyi2/NpqnL8/b3lFP3ms9KxMz33C0WtbUcuoiPVWPgUmNRWN9vdpzUjpMTE/SYERNfPUeyt62t7evut8bF/PXXvLOeKwzOoy1n06qIms9vP9E1xTrc2iPeeiKcRhnJyfErN58t9Wk2ia/Ym302DP4ca3z4/rMprhpqNWpM+yImvLqMFvvmVqdv7nlj6oLctN94K44jy2ncfyLx9ATGojpBvYgVOlMlorCbW1Dly5Nz3VGlcm7e3pttTmnvMseHpudzDq6RAKW794Ui2OLxSclIt6TPVN7dukT98OCceW2XPEYeeck15MszqafNPZZIPR+JipN4tkrFqRE2jvMR9FJ4zhLVraMu4t21S3X8vq4px8RbjJ4jJWuOuSeW9eXccuor16+XWWnD+HYP3fh64+KrlzY5ndLW5Ynv6TE+fquSDrvn4bFjrkvkiK27dJ3232Z/vPA5skYq5qzaYiekTPeN/o7MvhOPPw2ONRS8RqY62rMTWYnz9/XyY4f2dwYbzOPNqba5pmu5jUeU76JOplc/CcZjwZ6RirfJbLE8lZjk541vcTPSfxe5w3EY+JpN8c9p5bRMdaz5w4f+DY+eb88RascuLpbWOPb5unSNdNOrguEpwOG9K5Jtz2m9pn1n/scuv8LJjoveKVmbdofPcfxMcRn3HNyRGtTLq8Q8SmbTjxRWY1MTMS87Hjm9uu+/okiWt+HpvrrXV1xGoUx0isdl57JSM8nm5rw6LsLgwmFWloV0CEwjSQSmEQkFoWhWEWyVxxzWnUA0RbNjx/atH0VxYOK4j5orOOk9ra7x971OH8MwVr81ee3nN42quPDmjJ0pS9vpWWuW1seufFkrE+cwji+Jp4ZalopWYnr6OHiPF54+9eXVaRHWN95/3oHVNolSZY0yzaOsr8yC0dZ16uPhJ/8Ljj0+X8On9HVFtTtw8LaYvnx/yXnUffIjqWiFYaVgF6R1dEarXc+SmOqvE35aaie8KMuvFZ61rPT3exgwVxYqxbvru8rgZrS8WtPL17vRy58NsNqxxURbXSNrSK8TxWLFGpyRM77RLzM+fnjp2306s8sTOSefr17z5qa6rIza2wYpyW3PaHbMctdQrgpFar2ZtakcuWZ2ym3VvkiGfLHmCK5dLTeLQry1REfN0QT5pNJhUT3q2rWsx2hlWO8LY5nUqNOWPSCa7joiJlMSyrm4jHflmauG18lJ6zMPY6TGp0xycNjv5NI48XE23qbS6cd55us9+zC/BTE/LMtsWO3Tn7x2B01tuEq1jSyKR08m3DYpyZqxrpvqyh6XAY4jHN5jraUV01rFaxER0hKRFAAAAAAAAAAAAAAAAAAAAAAAAAAAAAAAAAAAAAAAAAAAAAAAAAAAAAAAAAAAAAAAAAAAAAAAAAAAAAAAAAAAAAAAAAAAAAAAAAAAAAAAAAAAAAAAAAAAAAAAAQADm4ngeH4qusuKk+/LG3z3G/shTJ14bippM7+W9en5PqhdTH59k8M4jwutcXE8k2nrE0npLF9F+1cf23Dz/ht/R8/MRpfqfGOSfkn6PNwZvhcZadb6y9DJvktHs86K64ncxvUwsR7GPJFoida3DppO3HitusdNdG8XmOzKumq8Whzc/umL+4Orn0tGVyxaZ81LzPeZUd/N6aVmHn1yzHaWnx+nfqYN7Wmvfsj41Y6ua15nvMqa35dFxNdVuI10rCk2yX8/uZ1pPWeV148VI5ZyX1E+W+6o56YpvfljXaZnf+/Zllrqe7qy2x88Vxb1DLl3EzMA55nULYrW30W+HNp7dGla1pHVFx2Ycmojbr4fh8nHTPLMRSNfg4fD8ccZxU47b+HSN3mOn0ex4jkjBw9ceKvLXt29kivPxcV8LDx3DUz2+J8TJ8OLTMbjtHaOjjrw9uIxZr4azbHEfLF5jv1/6PS4a2q6ie/dvzb7yu4Y5+J4Sc+KPhxFeW1d6iOnzQrl4PLzZaxT4vxcUU+JeY+Sd27/jDs3vqtHoTnTHFj4PNS/DzqsVxRETNbarb5Z8tb31dcxMROp0vBPZLdVnzT/MtG/qdfJKCOUJ6QpE9QXTpELApenNEwy/d43vboNArWOSFbWWsyt3BWZ3LTHCkR1a1jUKiMuSK1n0edlvFraiIh0cXbrrfk5oifvWRLXZwHF5MPLWNTX3l6kcdqkTaltfXo8Klpr2Wtkma6nuYmvVy+L1r9jF+bz8/H5uJnUdI9Ny5J3MtKRHqZF1fFg5p+aezsx0isMqa8urevZKLolMdkWRplfswu2uxuIzlWVpVkECdIAhMTrqhXJetK9ZBOTNFI33mfJ3eHcDNrRxGfUzMbivfW3P4dwX7xb42WvyddR/0e9SsVjpGuhpiYrHovuIjp3Um0RHd5vF+I/D+XDMWv9NmauuL9o8tclqYqx1iJ/X/AKPI4XhppaJ35u+2OZmb5Z5rT5yrWkc0Ki1OnRtE9GcxEWWhBbvGnFgjl8U4mJ7WiJ/3+LtYTXl8Qrb+es/frSjavVvjhlSHVijogvGqxMy47TPEZdV+jXicvTkp9qXd4dwk46c2SI5t+a/Bhi8Nnl3Pdjn4O9b8tYjfpt7mvl7ODj8tqRMWmPpBKY5qVx8Lhm2atbXnURExvTkwU+JkLXtktqPwh2YccUpHTU+a2pIvXUK3laZZXllplezPmTbzUVF4lasMtr1vESDSYRPZMzExuECFZ1MLV+W8qtJjc1mfPuKsaXycPlrMTSsTX02jcVj+0rkp92wUNytHLedUvSZ9JnUrxiv3nHb616gymdkL3rFY3aJiPWYRrzjt5IEJNJiFGmGk3yVrHnL16xERqOzj4DF8s3tHXfR2+aKkBFAAAAAAAAAAAAAAAAAAAAAAAAAAAAAAAAAAAAAAAAAAAAAAAAAAAAAAAAAAAAAAAAAAAAAAAAAAAAAAAAAAAAAAAAAAAAAAAAAAAAAAAAAAAAAAAAAAAAAAAAAAQJQD5z9q+/DT7W/o+cvHSY9n037VV3TBb05v6Pmbe7UZrC3SJj2ly1/v4+rpyTEXj6MsVcduJ1adR7txh2UmJhfRTDWI+WY00ikR3ZaUja0Rb0Xi1I84XjiMdfNMVly5JnpX8kWpf+KPydMcXi/mTXHmzRNse/h+cqjzr15Z6Jr2dWXhrY6TM6mPVzR0mYVFumnX4fjrmzck76w5K93Rw1rYssXr01E7B0ZscxuszHyV/Hv/AKOe951rs65tS+Oefe+8fVxZZncRPlGgUiZrMSvS8TbXkwyX30iU4rxXuDvnl+H09HBlvM3mIjs0tl5ukdnV4fhpfPF8uuXU90XXq+GcPHC8NSZ+1au528zxHxCcme9IiOWJnTo8T8RpTHOPFaZmZ669Hh/Pe0zHmg9LheJjtp6FMm3j4MfLO3dTJFY7iu+toXiXn/vMeUtKcVE95+5B3xJLCmWLanbWLQYJ+WO8nTyJmfKsSiJtHeIFLT0UrC09SoLQsruDmBZCu96TPYFLSpK1pUBasNO1dq1RltFaSI4s9t2RFesK36226OHxc3XUy2yymntKkxqezutjpG+up9HPkr1kHPvUtaWrE9pUmJKzqeqDtx/TTarnxW35umiVqLQiUqyisrsLt7+bntPURQRshRKJNs75IrE9QMl4rEzPZPB4P3rNF7bikT+KvD8Pbi8kTM6pE9dvaw0pgxVrGoiAb4KxjxxWO0R2WtlitdzrXvLiz8fixRMc/wA0eUPOzcRl4qdRMxG99Uw108X4ha8TjpWPr3c+LFFevnK2KkUj3W2opeOjLtaGtpZT9pBae6YRPXWiAWUyRvPw8+9o/L/oupk6ck+k/wBJB0Y69XTM8lJlnijrKvGW1WKwCnCV+LxNbb83v13EPJ8N5a/w7nffT1JtqszMStIpxOb4eOZ83i8RltlyT6zLfj+I57ctd+TPhcfTnmOsiX1bh8HLG576dHkdoVmRVbSzstMqWkFZhSYhaZQBqCYgTEAUiVvNamtInuCFu9FVqd5gHTh4y9ccRbHFojzidNq8Xgv0tun+aYcOOdWmF5t06g6snD8Ln75KTv8AxuXJkr4bEzgtW3tE7/32RMx5xv7lfpAVTF4pbiI+DxlPl7xasa1+JTPE3msdax2lpNYny/HqcsenURaLRLXFSb2isMoq9Dw7FqLXtH0StR2Y6RSkVhYEUSAAAAAAAAAAAAAAAAAAAAAAAAAAAAAAAAAAAAAAAAAAAAAAAAAAAAAAAAAAAAAAAAAAAAAAAAAAAAAAAAAAAAAAAAAAAAAAAAAAAAAAAAAAAAAAAAAAAAAAAAAAACEgPD/aiu+EpPpv9YfJZbah9j+0td+HTPp/rD4rNPyt8WOTnveZsy38+/PyTbur3tqO7bDuw55pijnt9NqX4y8zqOzKuC99bl0V4asRG5TxfWX7xae0r1tazX4VfRatPSDU9VrWdb1t14uJy0ryRaYj0hlHyw1xRvvHUVfJkvbHNbT8sddOaIiZ3p02xcuObb3EsI1z68kCsdekOqMcUrNp3NZnozpMUttrGSdRXy2Kji8nJMVx65fVyTabb3O5a5d2nupGOZ8wc1+kqc+p7ts1dS55jqI6cVt6dVc00rqvRwY5mJ068VZtGxT4c5bbt12vGOKx2bRXlhTJeIjtplUTkinnDp4DhcvGzab82PHHbUd2fh/h1+OybtblpWd/V9Rhw1pWKx2iPRKscNPDOHx0nmxzefWZcfHYuHxW1WsVtr1e1mmK1l8l4hxM34jflpYV0Uvki3y7mG+LiLb5bd3mYOJmLRPX6PSw5seWIm1eX30uMuymWsxvmj8WnNE+cOavh979aWrrurfDlwd61n70adW49SJcccTFek119C3ERPSNmGuubK7mXPTL16tq3m3aDDWldrW7K135ptPRFUlEHmtHQRarHPMcvVaclYYZbzKwY9N9XZw/yzGubX1ctZ+benpcJ8SdarEx6TPRakVvETE9Pv5XJljUzzT+T1ssW+HO7R08q9oeVxMzzT1nuQrLpKlohHWZ7taY5nvKo0wV95ddezPHTXm1iGGkqymVZFZ383Nfu6rMb1Ec0yiLa803rMMLc3oovfJOunVzWvN51K3Je0+n3r14a9vRUrswZ6cPiiKxEzM7Rl4vPm+WkTFfaFMXDamJtPV01rEQi45q8PzTzZJmbT6t64617QuiZAlSUzKtpQJUmuza0AroiGk9lfMEItG4+i2gHbjiIjcuPJM5M2rTMxHo7Y6U6ejzrT/aTOliV7nDUw0p8utnFcRSmOY5o3ryl5leLtWkxWv5qVxZM880zqDF1X++yxrcu7HXkpEKRWmGOnWfopbLuQjabe6kyy5k8yC0ypZOxRkhpNUcoKxK8EV6rbiIBSZmqOfabTtWI6gumJ1KsJBaZ1aNNOksp7bWjegX5YTqFImVoQTpItEAmtZmYj1exjpFKRWI8nFwOLmtN57R2d6NAkAAAAAAAAAAAAAAAAAAAAAAAAAAAAAAAAAAAAAAAAAAAAAAAAAAAAAAAAAAAAAAAAAAAAAAAAAAAAAAAAAAAAAAAAAAAAAAAAAAAAAAAAAAAAAAAAAAAAAAAAAAAAAAB5n7Q134Tmn0iP8A+0PhMs/K++8e6+D8T9I/WHwGX7MtcWeTmmNymmq5qzMRpWZ6qzPV0c3q0msxExHf2TMubDkn4UR6QWy29Gca1vbJ9Ffi7c/PMwvVcTW0W3MO3DExE+cuGsO7gtW1FvcHpWil8FuGrqYmPltPebem3l5MXwr2pePnrOujel5mOeNa3r3Zbm2afTegYzM9k45nfXs3tiieaPP1TPD2pjmZ6THr5gieXliNxtaIjUahxxaZybduOJmAc3EY99deTmjFMz1h61sUWhzXpFUqxhjxRXW4htForGukMcmWK7juwtkm8610ZV1Wz+US6eC4DLxd4nlnk6TvseF+FW4mYvk3Wkx6dZfUYMNcVIpHaINxU4OHphpFaU5Y9vNtJ69ezDPnrSu5nt6yz9X45PE88YuHvO9Ty9Hx2e8zfcvV8T42eIvqsRFYh5OT5rbbkYtVped730deLJOo69XLFWlI7NI+n4DiK5scV380Q7orFo6xEvnvDL64iu/OvV78T5MVuVGTBgtHzUifpDltwVJ3NYn8W/E5vg4ubW0cPm58cTuOveEHm5MGTHbXJOkxkms9p1Hs9f4dMn2o397DieBpbHM4+k+m11Mc+LJzxEx291rS5omcNuWaz084bYsebiJ1jpyx/NaJ0KWvWnW0/h3lpj4Pic3W0RjpPbrqXdwvh+PBbnm05Mk958nXPSNpo8LiOByYoiazFo9eZydZ6OzxbjJreMdY69dy4sP9pMR2aiVrhxza0dOu3tcPhvWsc0Qx4PBFfKZmJd/kzasjHNSJpM8sTOnh8VMfFtHad9ntcbeacPae/R4M2m2SZmPNYVOLHzd4ddKREdlMWojTojRUhEJCUaRKskyrM9QRKs9UygFJrE+Sk4onybIEUjHEeSUiiExO0SiOkAm06Zzb3Lyz2g0iSYVrK4KcqdaSjvIETMnmvWpMdQV0JR6iu2vXHH0cd8UWt8sOvH1xR9CmKKzuZXUxlh4atetob2tFY1Ba0RDnvfYfEXt7qbVmSAaRKVIlcEpQAkDQIlS0rypMAqvVWKpnpALeYrXcraBanWdT2l04OFnLzRW8bjtEz3/JzV6S6+GzRTPWZ7T3BnkwZ8MzOTDM0j+KvVnXJSfOI9p6S9ut4mN0mJifOJcvE8Fgz2m14mL/AM0Sg4unr0WrEzOoVy8Bkw/NS/PHpMdfydHhuG83m2SNa7KPQwY4x44j1aAy0kAAAAAAAAAAAAAAAAAAAAAAAAAAAAAAAAAAAAAAAAAAAAAAAAAAAAAAAAAAAAAAAAAAAAAAAAAAAAAAAAAAAAAAAAAAAAAAAAAAAAAAAAAAAAAAAAAAAAAAAAAAAAAAAHD41G/COK/+nMvz28arbc9X6J4rHN4XxUf+lb9H51knpLXFjk55Vn7UJtPXsie8OjDbDaKz83ZFrbtOp6eSkT0IlZBpDWssay0roG1Z9HZw9pjcxMuGJdeCd1QdWXl5tY+0R2IrMzS0R11HRWeuXl85WteMc6mdzEeaK7OHvjpbJbNEcuo7vPzZ7ZPlmZmsT0VyZpvExvuzr7g0x03PV20mIhyUnq2i0ore14cfEbnemvNM9PNfFw9s9orETP0gT68yMOTLeK1rMzL3PC/B+WK5c1YmevSXZwPhlMUxe1Zm3vD1KUisRGmbW5EY8cUjt08o9Gora2ollpzcXxVOHpzXtqOr5jjfEbcRf7U8sdodvj3EW+XHE9OsvnrXnfduRi1ra20a3KkS0rHVplaK7Wik9l8ddz16NIxz3Bbh7TW247vo8VubHW3rEPn8WPrGvR7+KeXDWO06ZrXFz+K25cER5zP4dHn8JkiJjc66uvxC3xr1pWd9JcFazj667kg9vDmiYnrp0c0z0ePjyza8xE63r7nq4I33nfulWNqY4tqdRHvp0VrER2VpGohdFT2ZZbRWsz26dVrX083xTjK4cMxFom07iY31joQrws9py5LW3PWZ7t+Cj+3rHfcsK9Xd4XSLcXXcb1LbEe/ipFI1HZpMdERCZ7Obo5OO18C2/R4V+l7anpt7nHx/Y23OujxLxG536txipxW5e89HTTLHlufo4o66jbpxUnyKR1VnZKI6QTLLStlJlMypMgTIgBO0IASIBBSZTKsgraVNrSrILRK22cLwCYWrCtWtIBesKX7rz0lS/cVQjumUA6uHtHLppMxHVy4rcs9ZWyZd9I0Bkuwm2ybTKFRCUJgFoXhSF6gtEJ0QsCBKEEImEkgpPRXvK8wiK9VE0r0WN6RsFoX5YtWWcNsfYHRwvBcta5aXmInrNXXWt4n7W4U4K+6TTfbeo9nTqGarPXVpirqN+qJjc6aQCwAoAAAAAAAAAAAAAAAAAAAAAAAAAAAAAAAAAAAAAAAAAAAAAAAAAAAAAAAAAAAAAAAAAAAAAAAAAAAAAAAAAAAAAAAAAAAAAAAAAAAAAAAAAAAAAAAAAAAAAAAAAAAAAAADm8R//LuJ/wDpW/R+aZLdNez9L8R//LuJ/wDpW/R+X2nq3wY5olWVkS6MJjsmFYlOwXq0qyiWlJBrWejowW+aJc8a8mtJ1MJR25rRF4mk9vNjaZtO5V5vdG0VaIWU3KY3sGlZbVibM8eOZ7Rt6nCcBa0xNq/L0KRThODtm6xqI29vh+GriiIiOvqvixVpXVYiI9m0Qxa3IVhYNstImdOfJk7z5Q0vZ53HZuTHPXrO1iV4HieX4uWZjy3DzLb30dfETu23LMbbYRE/m3x9tsIjTbHPRUdFPKXRS2nLWe3q2rPr3B14p1MS9Xh8sZo5db08SLdI5ZdvBZprkj06bSxZXXbhuTNbJvca7ODLE957R5PbnU1mN9LRLy+L1r7PWO3RItYcP82bdfV7mLUaiOzw+GmK33P3vSwcRWuqc5SPTrboi2TTjtxNKxubuHi/EOmsduu2ca10cd4jTDExG5tt4WTJfLebWnvO0XvN7bmes+asdOzWM62rMRG3qeCxvNad/Z/0l43N1iPd7ngEf2d7ec2j9Cke1BPZMdiY6MNvP4/Fe8c1Zj6S8fJWa3mLd9+T6PLj56zE9peLx2Gcd5mKzEba4sWMMVInzddI1DDh6uneoKEypMk2Umdo0TKpMo2IG0AJ2bVSCdoAESpZaVZFUlWVrKCLRK8KRDalQRDSLaRyk16CrxaJUyTG2c7r5q80zAL7IVhMCKZ7TWKzH80Q0nvKmeN4re0TK6oaQkBWUwALQvXuzheorSFoVhYBCZVmUCZV2rMo37gts5ldgLTKsToWikz5AmJaUtqYUistIqo6+Evy56z69HpebycfyxFo7w9KlpvhrO+tojaVY0pHWbT59l0RGo0lFSAAAAAAAAAAAAAAAAAAAAAAAAAAAAAAAAAAAAAAAAAAAAAAAAAAAAAAAAAAAAAAAAAAAAAAAAAAAAAAAAAAAAAAAAAAAAAAAAAAAAAAAAAAAAAAAAAAAAAAAAAAAAAAAAADn47rwHER/wCnb9H5fL9R4yN8Hmj1x2/R+XeW2+DnzVlFuy8x0V1rq6MKxG+sybr7rWpvqpNJBpE+iYtPox6/RpE80akVtXI3pbcuOJms6mW+O0eoOqIWiEU1MuimOLTGkGdKTMt6Yt/V0YeFvaN1pMvQ4fgLVmIvWI6JasjLw3hea1rW3qHs0rqFaY4rWKxGtNIY1uReE7ZzbSnxaz2t3RXRtWbMYyRzRG9ymbxvW0E2l4/iE815j3epe0RG3j8Vki1p12a4pa8jNSYmXNaunbmjfVyW7tMKcvvC9db7qzELRMKNa6aRPRjWY9V4mdqjaLdo06cVunRxczSuXp3Sq9qOMitY+XeocXFZ+fJHlEROnHbJPL3lS2SZ1uUxdbRknm7d2sZZjy1MOOJ672tzTM9wdFs0zGvfbK1t91d/irvqC5M9FObSvNHqC8d30fglZjhevnP9IfNRaOr6/wAPpy8NjjX8MfolWOxIyz5qYMc3vOoj82G05ckY8c3ntDy+Iy24q0xrkpE/irly2zZZyWmeSfs1lSb9NbWM1MRWlYivZWbKTZWbKLTKsyrtEyCZlG0JgEwnSYEECUbgARzQjmBMqynYKyspLeYZ2qIU7uqkdHLWJ26a2iIBaYhS1tK3uym2wWtO4UiOqY3LSK9AUiFjXUAnrW0esaK9aVn2iVlafZ+nRRIkBUToERC8SotArSFlIWBMs7SvKkwgpKPNbSax1BERtpXHMr0iNNY0DKMTStPaWkaUmtpncZJFRypiqZtHnJW0bVGla66u3grbpMecS49xNV+FyRTiKzM/LMTCVY9NKISigAAAAAAAAAAAAAAAAAAAAAAAAAAAAAAAAAAAAAAAAAAAAAAAAAAAAAAAAAAAAAAAAAAAAAAAAAAAAAAAAAAAAAAAAAAAAAAAAAAAAAAAAAAAAAAAAAAAAAAAAAAAAAAAAAMuJjfDZf8AJP6Pyzyfqmf+4yf5Zfls11p04OfNG+iJjcLRCJ676602weSsxMLV6+a011HcGPT+KExyx2lFoUDWlpjfdelo33YNKA9Dh53rfV7fh/CfGmttdPV4PDT80PrvBYj9zrPuzya4uvDw1McRFa+XVrr2aRGoRLnrpinZE31Mb7eqmbJGONzHs4M/ETO430IlrozcTFLa3E+3q5LcTNbU1PSO8y5JzxP1hz3y9W8Z16FuNtWZmJje+h+/35ZtNt+3u8ucqs5ehhr1M3iFrVjUxHVw5M0z13tyWy7UnJMx0MRpkvMufr16J5tpje1GfXa0LTX1VivQE1lpHburEdFoiTQmUxbSYpMtK4J9U1cUmdx0IrM+UuqmHXu2jF7Jq44ox29F64pnyl2RjiF4oaY4owz36onDb3ehFE/DhNXHk3pMd9srRPu9ucMT0ZW4KtvP8l1MePXe33PAzE8NjmJ/hj9HzX/DontfX3O7Hky0xxj+NaYj6/6pVj2eJ4qmCltzE5NdKery8ma+WObNbc/yeUMJvFe29z6qzZF1e2Sf+norNp9VJsjYi2yZU2bUW2jaNgG14lSFoBeJNoRMoJmVZsiZVmQTNiFVoBZKEgExCdAK6iCZlOkTAM5mSOqZhbHXegWrTot0iF+0MbT8wJnuI2mATCKxrce6SO8qJ0GzYCNJAV0mEkAtC0KxC2gNqz1TJAK6TE9UyiO4NKyvE9GcJ2ipnJMHPYrXbTliojP5p66lapNJnJFueY15QtaevTegWieiOutx0lGys+cqPZw358VbesRK7h8OyTM2xT/DG4d0MtJAAAAAAAAAAAAAAAAAAAAAAAAAAAAAAAAAAAAAAAAAAAAAAAAAAAAAAAAAAAAAAAAAAAAAAAAAAAAAAAAAAAAAAAAAAAAAAAAAAAAAAAAAAAAAAAAAAAAAAAAAAAAAAAAABTL1xX/yy/M706dIfpmT7Fo9n5zeurab4scnJNdT2Ty7htakSrMRWJ23rGK1xzy7iu1L0yR3rMR9HVw/FRj6cm18macnlqAeZaJ2pLpy1iGEwopHdeqvmvXuI6+G1NofXeB7/dOvr0/J8lwsfNEPrvB45eFpvzY5fG+L1I7K3trzRN9Q83iuPjntSuo15yxjep43ioj5azHZ42XN1jU/VTPxM3nfTs5LZN9W8c7XRbLM+bOcnuwm6OaZnSjW2Tp0lnN5IrMytFQZxuZWiGtcUy1rgTVxzxX2XrT1dNcOm1cUJq44vh2ntEr14e8/wu+uOIX5ITTHFXhvZrXh4jydMVhMVgXGNcUR5Lxj9mmkgiKJ0kQNJiEbNgsbU2bFX5kc3uptEyIvNlZt7q7QC20I2AkQAkQkAACFtqmwW2iZV2gEzKCSAPNaFYWgFoWVhYAAAQATBE6NoBa1pU7ynYCExKvmmAXg80RKfOFA0tpPL7gro0vyzPlP4JinuDPS0Vaxime0Wn6Q1pwuS86ilo+saQYREJdtfD7zHW9K/ftpHh0fxZJ+6BXm6n0k5Z/3L0rcLwuLrkyxH+a8Qwzcf4Vwu5nNjtMRvVckTv8AMHJ8OZXjBef4Lb/yyzv+1nB1rrBw+fJPpGv9ZVj9puKy6+B4ZeIn+LJaYj9FypsdVeFy638K8/c0rwWbXTHP3zDi/wCL+J36xHA49+UzaZj9GN+P8Qtvn46kR6Uwx/WTKbHqxwWb+WsfWVZ4TLEbtbHH/M8CsRnvMZM2a0/Ssf0I4Hg6W3bBa31vJg9maUraIniOH35R8WGteFyTE2mccV/mizzcFeFr0rj5evabT/qvz8tu3SVxNdea2DHGq3m1o7z5Iw2jLaK1mOrGPm6x3WrW+OsZK1m0ecR3XDfXr8Pwvwr88zuda7upnw9/iYa29Yho5tpAAAAAAAAAAAAAAAAAAAAAAAAAAAAAAAAAAAAAAAAAAAAAAAAAAAAAAAAAAAAAAAAAAAAAAAAAAAAAAAAAAAAAAAAAAAAAAAAAAAAAAAAAAAAAAAAAAAAAAAAAAAAAAAAABW32Z+j4PLgmLdn3luz5LJjjnnosSvKtimPJX4PNM9OutQ9X4FZ8ivC154nWvdrWMcfGeD34fgcPE1mLfE7xEdnmTMxD6nNjyZuGritlmaV7V08bPwXLPSJ1v0XTHlXmZZa9noX4XXlLmvgmPKfwaZc0wtXutNJ9J2VjSo7OE6Wh7XD8d8HFFeaeno8DFfl82s5rz2lFevxHid7xqLz+LzsvETPnLCIyX8paU4a9u/N+B4es7ZJtPTZFbS66cJ6xLenC184lNXHDXDafJtTh7T5O6uCseTSMcR5M6uOSvD68mlcOvJ0xX2TywmrjGuPXkvFPZpqE6RVYrCYhIBCUJBKNo2bBbaEbRsVY2rtGxFtm1NmwW2hGwVO0CBEgAAkEJAAAAAAAADQIkhIAmEJgFoTCITAJBEgiZRtMq6BIaWrXYKp1LWMcLRjgGHLOiIdE0iIU1AM+VetZtasRG5mdaW1GpTFppaL171ncKOuvAZ571iv1lrXw63neuvSI28OfHvGc32OFxYo9Zj/WVZ4nxTL/AH3iNsftjpWP0Mp2j6C2Hg8HXNkpGvK1tf1ZZPFvB+H6fvGHceVfmn8nz2TBN/73iuKz/wCbJratOD4as7+BEz62mbSs4p2e5b9p+AidYaZ80x/Jj0wy/tDxOSv9h4blp6WyXiv6w8+taU+xjx1+lYiV/nt0mba9F6s91M3H+NZv/wBVTDHpE1n9Ic1qcXln+38SzW9q80x+cw7PhTHas/XUqWnFT7WTHX62iGshtc9OE4aI+fh7ZZ9b3mP6yvGCsTvHhxY/+SLT+Mwm3G8BTfNxeKZjvEW3r8GOTxnw/H9nN8SfTUx/Q8T111rk88lte06W+HWe/W3rM7/V5c+OXtOsHh+TJ9Jn/RWfE/FL/Y8Nx4o8pvPb8ZhDK9qMVtR02tGC89on7njYuL8Xy9LZsOL2rjrbX5t44PxPL247i7eeseGa/oauPUjho3u2OJ95nRauLWrZaU/zXiP6uHH4P4lfv/xC0f4s81/0deL9ms1/734lf82Sb/8A3JsaxemHmtFcefHaZ7ct4n+rX4eOvDVtjvSazvmtNoiY9HTw/wCzuLDMT8fJFt7+WZj+suvF4PwmKnLFL3r6XvMpsOrxcdrWvy4aXyTvvWOn4vT4XFxtdWri5J/xWeji4XBhiIxYq116Q1S8tWccY8Lhvhpy2vzf0biWWgAAAAAAAAAAAAAAAAAAAAAAAAAAAAAAAAAAAAAAAAAAAAAAAAAAAAAAAAAAAAAAAAAAAAAAAAAAAAAAAAAAAAAAAAAAAAAAAAAAAAAAAAAAAAAAAAAAAAAAAAAAAAAAAAAET2fMXj53075i/wBpYlREdWkRHRmtEqjaI+VhkxxMrxc6yg5rYKz5M54Ws/8AZ2TVSei6Y4r8BS0a/oynwunr+T0Nhpjz48MpH8X5NKcFSv8A2diF0xhXh618vyXjHENBNMV5YTpIBoNgAI2gk2rs2C20bV2bBbZtXaNgts2rs2C20bQAnaABO0bAU2naEgAAAkDQIBIggEgkRBpICNJAACAQnQAaEmgTC3krCQTtCQFdGkgEL1Uja0AvzaTzqREytGPYpN9qczaMUec/mzmsRPQEbTtWTqqOS/Jj5ue1Y+sTOnLk8U4HFOrZd/THLm4vwHiuN8QvfFWbUmf4Ynp1n1h1YP2MyWrE3rkj/PkiP/6tdmermv49wdd8lM1vwhjf9paV38PhY+trf9H0HDfsbw1Zj41KT/ltM/rD0sH7N+HYYjlxdY9IiP0iDsvV8XTxrjuK6cPw2P16f94VyYvF8n95kjDE9Y/tZ/pt+g08L4Gka/d629rTzfq6MfDYMX93hx1/y1iGey9X5xg/Z/j+Ln/4n4k+kTv9Zh3Yv2IzTO8mS0T6TeI/pL74Oy4+U4f9jsePXNOGdfz05/6Q7qfs3hr0jNyR/wClSKPdE2mPLx+BcLSd2vlyf55if6OrF4fwmLXLw+LcefJG/wBHUJpitaVrHSsR9ITr1SCiUJAAAAAAAAAAAAAAAAAAAAAAAAAAAAAAAAAAAAAAAAAAAAAAAAAAAAAAAAAAAAAAAAAAAAAAAAAAAAAAAAAAAAAAAAAAAAAAAAAAAAAAAAAAAAAAAAAAAAAAAAAAAAAAAAAAAAAAAABD5nJGrzD6Z8zm6ZbQsSqFuyYWiItGpVFce/N0ViPXbjycJHPv4k/RrTlpGoBreYhjaSbbUASgA2IASIAShGwEiNo2Cdkyrs2AbQIqUAAAAAIkQAkQAkAUEmgBICBJoAEgqlOjU+gI0lOiIEQLa9jQK6NLxWfRMxrvqAU0RCZvjr9rJSPrZWeI4eO+an3TtRbSeVlPGcPEfb39IlH79g/lvP3A20aZYuMrlvy4sN7T9zS2TNFtRw1t/wC/YwW0mKzpWP3u3X4PJHrbp/Q1lif7Xi8GL13kr0MNW5Z9J/BPJPpKK8TwGP8Av/E8Fp89X/0XjxTwWk//ABNb/wCWtp/oiq/DTyNY8Y8Ln+7w57/5eHtP9G1PEqW/uvC+Nt//AM8R+siOSKekrRjn1j73oV4rib/Y8Jyx73vSP0mW1LcZeOvB4af5s2//ALRXk8sx5widw9muDiJndstKx6RWJ/o6K4oiPmitp9eUHz8TKtomOs+b6GeHw2nc46/gpfhaa/sq0x2/m5ImTTHg6908r2P+H0tbea85J+sx/VpXgeHr/wCVWfr1/UMcvhMxrJXe4mYl6UdlKY6U3yViv0hdFNGkgIEgIEgIEgIEgAAAAAAAAAAAAAAAAAAAAAAAAAAAAAAAAAAAAAAAAAAAAAAAAAAAAAAAAAAAAAAAAAAAAAAAAAAAAAAAAAAAAAAAAAAAAAAAAAAAAAAAAAAAAAAAAAAAAAAAAAAAAAAAAAAAAAAAAAAAAIfMZ5/trf78n075jiP7+3+/JYlU2c+kK27Ki03mUbn1VrMROpXjU+YISnonUAqL6RbpAKSiZRMq7BbZtXZsE7No2jYLbRsADZo0CBbSNIqEmjQIWE6EQJ0aBGhbSYgFNJ0tpAI0mIRa9afallbi8NfOfwMG2k6cs+IYY9fwV/4nhjytP3Lhrs0acE+K4ojpSzOfFontin8TDXqaNPJnxLLbpXHEfexvxWe3e2vvkw17nQ3WI3Mw8HFXiOJ4iuHHe03t2jm1+bktxFK9LTMT+Jia+nnLjr3vWPvV/esEf+bX8XzmHPiyZK1jnnc9ZiI3+cummHib5LfC4WbU30m1qxuPxDa9e3HcPH8cT97OfEsUfZiZ/H/R5v7pxszM2x4se5/iv2/CG2Pwnj8kbjJh/wCXf9dL4eumfErz9nFE/WUfvnE2+zSK/Su0V/ZjxDJHXLf/AJYj/wDya0/Y7ibfby3/AObJEf0k8PWfxONt1m/LHrOoYZOKmszGTiuvnq8PSx/sbr7V6b9bTzf/AGw68P7KY6a3fD92CN/js2GV85PFcNMzzcTE+vXZ+8cP0+FFsv8AlpP+j62n7O4a6/t71/yRFXRi8F4bH3tkyf8A1Ji39DTHxcZ8n8Ph2a3vMzEfotXPxs/Z8Nw1j1vk/wCsPu6cDwtO3D4v/ZDauOlPsUrX6V0nZcfEYMXik6nH8PDMTveLBFp/WXXHBeL5Y3bi+Ii3+Hh4r/R9d9yYhNXHydfBfEsnTJxPGzXz/tqw6MX7LY7xE8Rmz2nzi2SZ/q+kSaY8PH+y3hlY+bDzz/inf6unF4D4Zi+zwWL76vTEMc1OC4XH9jh8VfpSG0ViOkR+EaXBVfuFgEJAECQECQAAAAAAAAAAAAAAAAAAAAAAAAAAAAAAAAAAAAAAAAAAAAAAAAAAAAAAAAAAAAAAAAAAAAAAAAAAAAAAAAAAAAAAAAAAAAAAAAAAAAAAAAAAAAAAAAAAAAAAAAAAAAAAAAAAAAAAAAAAAAAAAAAAAAAAAAEPmeJ/v7fd+j6Z8zxfTibx9P0WJWUJ1EwrtO+yornwbiJhnWk185/F0d4UnoCI2ttTmVm+gbc+vNne+2Ns0R5KTlme0A26om1Y7yy3e3TWlq4ZnrMgtzx5G5nsvXHEJiAVisp1pfRoFdJ0ibVr3tWPvZ24nFXvePumA1ro05beIYa9omfppnbxOI+zin75MNd2jX1ebPil99MdfvljfxTN58kfcZU17EwjcR3mI+svByeJ5J75afdphbi5vE65rzHlWIlcNfRzmxV75K/ipPGcNX/zqvCrWL4Mkzg4r41ZiK1+F0nt7/VEY88z81K449bzMf0MNe3PiPDR/Hv6QpPimCPWfueRavJG78Vwdf8A91jficdOkcRXJP8A6VIt/wDcYm17f/E6TMRWtvvj/qrPidvKv5f9XkzxVcmKtL2yUrWdxa1YpM/nLnycRwseWfN/ktWf0gyL69m/iOaY+Xlj6qV4jiM1b2pliYx1m1+uoiIjc/lEvHjJiv0pwUdf/mZbf0h0YOH8QtP9hwkRv/5eK9/6nh69HiceXFgjNmtvHbep5t+zii3PPy1t/wC138N+zvjPGRu2WMMb1/aY+T/7ZdtP2Gy5YiOK46sx56pv/Q1ceJaOTDzWmIneuWZ1+O0xOGeCtq+uK3HLG911ud/lp9Pw37D+H4tc+fNfX8sxG/1ehh/ZbwrDO/gXvPrbJP8ASU0x8FHxbTEUvi16dZn8nbh8N43LHy4eIt71w21+Mw/RMHDYuHry4a8sfWZ/VrqN7Ox1fCY/2d43JEawcRHve9Ij/V14f2T4nf8AbWxcvtltt9gJq48HD+ynAUtW963m9Z6Tvt9+nZi8C8Lw6+HweOuvR6WoE0xy14DhK9IwY/vjbSOF4eI1GDFH/JDYFRWlaxqtYj6QkSCBICBIAhICEgCBIAAAAAAAAAAAAAAAAAAAAAAAAAAAAAAAAAAAAAAAAAAAAAAAAAAAAAAAAAAAAAAAAAAAAAAAAAAAAAAAAAAAAAAAAAAAAAAAAAAAAAAAAAAAAAAAAAAAAAAAAAAAAAAAAAAAAAAAAAAAAAAAAAAAAAAAAAAAAAAAAAAAAAACJfMcb04vJH0/R9PL5jxLpx2T7v0WJWGzfVXZtUaTfoz3NpT0mPmnUMsnFYMfT4lZ9tg0tWddGXw5meswwvx8z/dY7ZJ+k/6Mp4jjp+zw01j3j/VcTXdGKsd07xU72rH3vPivH5PtW5fvj/VrTw3iMvW2bJ91Jn+oOm3FYK98kT9GdvEMFe3NP3EeBZrfw8Rb/l1/Rtj/AGdzW1vh8sx/iyf9YPD1x38Up2rH5wxt4ne3Sk6+j3MX7MRr5sda/Xr/AFdWP9mcFes2rv2xwbDK+WnieKydozT9Kq8nF3748v8AzdP1fZ08A4ave+WfviP0htXwfhI70vb63k7Qx8L+68TbvSsf5rwvXw3isna1P+WJn9Ifd18M4Ov/AOmp9/VtXhcFPscPjr9KxB2Or4SngXG5JjrlmPSMUujH+zfEz9rFlt7THL/9z7itYr2rEJ0nar1j5Cn7MZJj5uFx/wDNln+m2sfsrfXSOGx/SvN/R9TpKdquPl8n7M56YMk04ukXiu6xXDEddPgsvH8faYrfic1dd4i0w/ZJjc+zwKfsf4VGS18mPJk5p3qb6iPwWckx+aVrxPEW1/bZd943Ntu/hf2Y8X4rrTgb0rvUzesV/V+mcP4L4bw39zwWGJ9Zrufzd8RER0jXsdjq/PeE/YTjpiLZcmDHPnEzM6/Do9LB+w9ojWbja/StJ1+r7GBNXHg8P+yPhmKIm+GuS8R9qebr923fj8E8Nx/Z4LB/zUi36vQEVjj4fFij+zxUp/lrENNJANGhIIEgAAAAAAAAAAAAAAAAAAAAAAAAAAAAAAAAAAAAAAAAAAAAAAAAAAAAAAAAAAAAAAAAAAAAAAAAAAAAAAAAAAAAAAAAAAAAAAAAAAAAAAAAAAAAAAAAAAAAAAAAAAAAAAAAAAAAAAAAAAAAAAAAAAAAAAAAAAAAAAAAAAAAAAAAAAAAAAAAAAAAAAAAAAIl8v4nFp8RyRWsz2849IfUI1ETM6jc95B8ri8P4zN9jDH1m8Nv+B8ZlrNL3x0i3frO30oupj5zB+zPJ9vPFv8ANXbrp4Bhr/5sx/lrEPYDTHn4/B+Hp3tkv/mmJ/o3pwPDU7Yaf+yHSlNMZ1x0r9nHWPpC/wBwCgkAAAAAAAAAAAABCQAAAAAAAAAAAAAAAAAAAAAAAAAAAAAAAAAAAAAAAAAAAAAAAAAAAAAAAAAAAAAAAAAAAAAAAAAAAAAAAAAAAAAAAAAAAAAAAAAAAAAAAAAAAAAAAAAAAAAAAAAAAAAAAAAAAAAAAAAAAAAAAAAAAAAAAAAAAAAAAAAAAAAAAAAAAAAAAAAAAAAAAAAAAAAAAAAAAAAAAAAABAkBC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5"/>
          <a:stretch>
            <a:fillRect/>
          </a:stretch>
        </p:blipFill>
        <p:spPr>
          <a:xfrm>
            <a:off x="2512757" y="3311405"/>
            <a:ext cx="1821319" cy="1489196"/>
          </a:xfrm>
          <a:prstGeom prst="rect">
            <a:avLst/>
          </a:prstGeom>
        </p:spPr>
      </p:pic>
      <p:pic>
        <p:nvPicPr>
          <p:cNvPr id="1030" name="Picture 6" descr="Hình ảnh có liên qu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8189" y="3311405"/>
            <a:ext cx="1448356" cy="148919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Kết quả hình ảnh cho quạt thổi ion chống tĩnh điệ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30288" y="3311405"/>
            <a:ext cx="1782253" cy="146437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ình ảnh có liên qu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9822" y="3123939"/>
            <a:ext cx="1955613" cy="1955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68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randombar(horizontal)">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34"/>
                                        </p:tgtEl>
                                        <p:attrNameLst>
                                          <p:attrName>style.visibility</p:attrName>
                                        </p:attrNameLst>
                                      </p:cBhvr>
                                      <p:to>
                                        <p:strVal val="visible"/>
                                      </p:to>
                                    </p:set>
                                    <p:animEffect transition="in" filter="randombar(horizontal)">
                                      <p:cBhvr>
                                        <p:cTn id="22" dur="500"/>
                                        <p:tgtEl>
                                          <p:spTgt spid="103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36"/>
                                        </p:tgtEl>
                                        <p:attrNameLst>
                                          <p:attrName>style.visibility</p:attrName>
                                        </p:attrNameLst>
                                      </p:cBhvr>
                                      <p:to>
                                        <p:strVal val="visible"/>
                                      </p:to>
                                    </p:set>
                                    <p:animEffect transition="in" filter="randombar(horizontal)">
                                      <p:cBhvr>
                                        <p:cTn id="27"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p:cNvSpPr/>
          <p:nvPr/>
        </p:nvSpPr>
        <p:spPr>
          <a:xfrm>
            <a:off x="664515" y="108753"/>
            <a:ext cx="656146" cy="1371600"/>
          </a:xfrm>
          <a:custGeom>
            <a:avLst/>
            <a:gdLst>
              <a:gd name="connsiteX0" fmla="*/ 22544 w 2994344"/>
              <a:gd name="connsiteY0" fmla="*/ 0 h 5943600"/>
              <a:gd name="connsiteX1" fmla="*/ 2994344 w 2994344"/>
              <a:gd name="connsiteY1" fmla="*/ 2971800 h 5943600"/>
              <a:gd name="connsiteX2" fmla="*/ 22544 w 2994344"/>
              <a:gd name="connsiteY2" fmla="*/ 5943600 h 5943600"/>
              <a:gd name="connsiteX3" fmla="*/ 0 w 2994344"/>
              <a:gd name="connsiteY3" fmla="*/ 5942462 h 5943600"/>
              <a:gd name="connsiteX4" fmla="*/ 0 w 2994344"/>
              <a:gd name="connsiteY4" fmla="*/ 5746085 h 5943600"/>
              <a:gd name="connsiteX5" fmla="*/ 22544 w 2994344"/>
              <a:gd name="connsiteY5" fmla="*/ 5747223 h 5943600"/>
              <a:gd name="connsiteX6" fmla="*/ 2797967 w 2994344"/>
              <a:gd name="connsiteY6" fmla="*/ 2971800 h 5943600"/>
              <a:gd name="connsiteX7" fmla="*/ 22544 w 2994344"/>
              <a:gd name="connsiteY7" fmla="*/ 196377 h 5943600"/>
              <a:gd name="connsiteX8" fmla="*/ 0 w 2994344"/>
              <a:gd name="connsiteY8" fmla="*/ 197515 h 5943600"/>
              <a:gd name="connsiteX9" fmla="*/ 0 w 2994344"/>
              <a:gd name="connsiteY9" fmla="*/ 1139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4344" h="5943600">
                <a:moveTo>
                  <a:pt x="22544" y="0"/>
                </a:moveTo>
                <a:cubicBezTo>
                  <a:pt x="1663824" y="0"/>
                  <a:pt x="2994344" y="1330520"/>
                  <a:pt x="2994344" y="2971800"/>
                </a:cubicBezTo>
                <a:cubicBezTo>
                  <a:pt x="2994344" y="4613080"/>
                  <a:pt x="1663824" y="5943600"/>
                  <a:pt x="22544" y="5943600"/>
                </a:cubicBezTo>
                <a:lnTo>
                  <a:pt x="0" y="5942462"/>
                </a:lnTo>
                <a:lnTo>
                  <a:pt x="0" y="5746085"/>
                </a:lnTo>
                <a:lnTo>
                  <a:pt x="22544" y="5747223"/>
                </a:lnTo>
                <a:cubicBezTo>
                  <a:pt x="1555368" y="5747223"/>
                  <a:pt x="2797967" y="4504624"/>
                  <a:pt x="2797967" y="2971800"/>
                </a:cubicBezTo>
                <a:cubicBezTo>
                  <a:pt x="2797967" y="1438976"/>
                  <a:pt x="1555368" y="196377"/>
                  <a:pt x="22544" y="196377"/>
                </a:cubicBezTo>
                <a:lnTo>
                  <a:pt x="0" y="197515"/>
                </a:lnTo>
                <a:lnTo>
                  <a:pt x="0" y="1139"/>
                </a:lnTo>
                <a:close/>
              </a:path>
            </a:pathLst>
          </a:custGeom>
          <a:gradFill flip="none" rotWithShape="1">
            <a:gsLst>
              <a:gs pos="0">
                <a:schemeClr val="accent1">
                  <a:lumMod val="5000"/>
                  <a:lumOff val="95000"/>
                </a:schemeClr>
              </a:gs>
              <a:gs pos="10000">
                <a:srgbClr val="FFD966"/>
              </a:gs>
              <a:gs pos="38000">
                <a:srgbClr val="C16FBB"/>
              </a:gs>
              <a:gs pos="21000">
                <a:srgbClr val="FFC000"/>
              </a:gs>
              <a:gs pos="82000">
                <a:srgbClr val="2F5597"/>
              </a:gs>
              <a:gs pos="100000">
                <a:srgbClr val="5B9BD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sp>
        <p:nvSpPr>
          <p:cNvPr id="51" name="Donut 50"/>
          <p:cNvSpPr/>
          <p:nvPr/>
        </p:nvSpPr>
        <p:spPr>
          <a:xfrm>
            <a:off x="122716" y="216869"/>
            <a:ext cx="1093576" cy="1160585"/>
          </a:xfrm>
          <a:prstGeom prst="donut">
            <a:avLst>
              <a:gd name="adj" fmla="val 6519"/>
            </a:avLst>
          </a:prstGeom>
          <a:gradFill flip="none" rotWithShape="1">
            <a:gsLst>
              <a:gs pos="40000">
                <a:schemeClr val="accent3">
                  <a:lumMod val="5000"/>
                  <a:lumOff val="95000"/>
                </a:schemeClr>
              </a:gs>
              <a:gs pos="70000">
                <a:schemeClr val="accent3">
                  <a:lumMod val="45000"/>
                  <a:lumOff val="55000"/>
                </a:schemeClr>
              </a:gs>
              <a:gs pos="83000">
                <a:schemeClr val="accent3">
                  <a:lumMod val="45000"/>
                  <a:lumOff val="55000"/>
                </a:schemeClr>
              </a:gs>
              <a:gs pos="96000">
                <a:schemeClr val="accent3">
                  <a:lumMod val="30000"/>
                  <a:lumOff val="70000"/>
                </a:schemeClr>
              </a:gs>
            </a:gsLst>
            <a:lin ang="2700000" scaled="1"/>
            <a:tileRect/>
          </a:gradFill>
          <a:ln>
            <a:noFill/>
          </a:ln>
          <a:effectLst>
            <a:outerShdw blurRad="508000" dist="177800" dir="48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blipFill>
                <a:blip r:embed="rId2">
                  <a:alphaModFix amt="51000"/>
                </a:blip>
                <a:tile tx="0" ty="0" sx="100000" sy="100000" flip="none" algn="tl"/>
              </a:blipFill>
            </a:endParaRPr>
          </a:p>
        </p:txBody>
      </p:sp>
      <p:sp>
        <p:nvSpPr>
          <p:cNvPr id="52" name="Oval 51"/>
          <p:cNvSpPr/>
          <p:nvPr/>
        </p:nvSpPr>
        <p:spPr>
          <a:xfrm>
            <a:off x="222132" y="315575"/>
            <a:ext cx="894744" cy="949569"/>
          </a:xfrm>
          <a:prstGeom prst="ellipse">
            <a:avLst/>
          </a:prstGeom>
          <a:noFill/>
          <a:ln w="349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3" name="Oval 52"/>
          <p:cNvSpPr/>
          <p:nvPr/>
        </p:nvSpPr>
        <p:spPr>
          <a:xfrm>
            <a:off x="251010" y="345743"/>
            <a:ext cx="835095" cy="886265"/>
          </a:xfrm>
          <a:prstGeom prst="ellipse">
            <a:avLst/>
          </a:prstGeom>
          <a:blipFill dpi="0" rotWithShape="1">
            <a:blip r:embed="rId3">
              <a:alphaModFix amt="89000"/>
            </a:blip>
            <a:srcRect/>
            <a:stretch>
              <a:fillRect/>
            </a:stretch>
          </a:blipFill>
          <a:ln w="25400">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76" name="Picture 75"/>
          <p:cNvPicPr>
            <a:picLocks noChangeAspect="1"/>
          </p:cNvPicPr>
          <p:nvPr/>
        </p:nvPicPr>
        <p:blipFill rotWithShape="1">
          <a:blip r:embed="rId4" cstate="print">
            <a:extLst>
              <a:ext uri="{28A0092B-C50C-407E-A947-70E740481C1C}">
                <a14:useLocalDpi xmlns:a14="http://schemas.microsoft.com/office/drawing/2010/main" val="0"/>
              </a:ext>
            </a:extLst>
          </a:blip>
          <a:srcRect t="28322"/>
          <a:stretch/>
        </p:blipFill>
        <p:spPr>
          <a:xfrm>
            <a:off x="0" y="6066031"/>
            <a:ext cx="9144000" cy="791073"/>
          </a:xfrm>
          <a:prstGeom prst="rect">
            <a:avLst/>
          </a:prstGeom>
        </p:spPr>
      </p:pic>
      <p:sp>
        <p:nvSpPr>
          <p:cNvPr id="15" name="Rounded Rectangle 14"/>
          <p:cNvSpPr/>
          <p:nvPr/>
        </p:nvSpPr>
        <p:spPr>
          <a:xfrm>
            <a:off x="1680559" y="400472"/>
            <a:ext cx="7248288" cy="777747"/>
          </a:xfrm>
          <a:prstGeom prst="roundRect">
            <a:avLst>
              <a:gd name="adj" fmla="val 50000"/>
            </a:avLst>
          </a:prstGeom>
          <a:solidFill>
            <a:schemeClr val="accent1"/>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8" name="Oval 17"/>
          <p:cNvSpPr/>
          <p:nvPr/>
        </p:nvSpPr>
        <p:spPr>
          <a:xfrm>
            <a:off x="1170157" y="692946"/>
            <a:ext cx="182880" cy="182880"/>
          </a:xfrm>
          <a:prstGeom prst="ellipse">
            <a:avLst/>
          </a:prstGeom>
          <a:gradFill flip="none" rotWithShape="1">
            <a:gsLst>
              <a:gs pos="0">
                <a:srgbClr val="5B9BD5"/>
              </a:gs>
              <a:gs pos="100000">
                <a:srgbClr val="5B9BD5"/>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9" name="Straight Connector 18"/>
          <p:cNvCxnSpPr>
            <a:stCxn id="18" idx="6"/>
            <a:endCxn id="15" idx="1"/>
          </p:cNvCxnSpPr>
          <p:nvPr/>
        </p:nvCxnSpPr>
        <p:spPr>
          <a:xfrm>
            <a:off x="1353037" y="784386"/>
            <a:ext cx="327522" cy="496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Title 58"/>
          <p:cNvSpPr txBox="1">
            <a:spLocks/>
          </p:cNvSpPr>
          <p:nvPr/>
        </p:nvSpPr>
        <p:spPr>
          <a:xfrm>
            <a:off x="2381323" y="533301"/>
            <a:ext cx="5928959" cy="50336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smtClean="0">
                <a:solidFill>
                  <a:srgbClr val="F9BB00"/>
                </a:solidFill>
                <a:latin typeface="Times New Roman" panose="02020603050405020304" pitchFamily="18" charset="0"/>
                <a:cs typeface="Times New Roman" panose="02020603050405020304" pitchFamily="18" charset="0"/>
              </a:rPr>
              <a:t>Phòng Chống Tĩnh Điện, ESD</a:t>
            </a:r>
            <a:endParaRPr lang="en-US" sz="3200" b="1">
              <a:solidFill>
                <a:srgbClr val="F9BB00"/>
              </a:solidFill>
              <a:latin typeface="Times New Roman" panose="02020603050405020304" pitchFamily="18" charset="0"/>
              <a:cs typeface="Times New Roman" panose="02020603050405020304" pitchFamily="18" charset="0"/>
            </a:endParaRPr>
          </a:p>
        </p:txBody>
      </p:sp>
      <p:sp>
        <p:nvSpPr>
          <p:cNvPr id="21" name="Oval 20"/>
          <p:cNvSpPr/>
          <p:nvPr/>
        </p:nvSpPr>
        <p:spPr>
          <a:xfrm>
            <a:off x="1733761" y="510066"/>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625" b="1">
              <a:solidFill>
                <a:srgbClr val="5B9BD5"/>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1758091" y="575005"/>
            <a:ext cx="642239" cy="461665"/>
          </a:xfrm>
          <a:prstGeom prst="rect">
            <a:avLst/>
          </a:prstGeom>
          <a:noFill/>
        </p:spPr>
        <p:txBody>
          <a:bodyPr wrap="square" rtlCol="0">
            <a:spAutoFit/>
          </a:bodyPr>
          <a:lstStyle/>
          <a:p>
            <a:r>
              <a:rPr lang="en-US" sz="2400" b="1">
                <a:solidFill>
                  <a:srgbClr val="2F5597"/>
                </a:solidFill>
                <a:latin typeface="Times New Roman" panose="02020603050405020304" pitchFamily="18" charset="0"/>
                <a:cs typeface="Times New Roman" panose="02020603050405020304" pitchFamily="18" charset="0"/>
              </a:rPr>
              <a:t>V</a:t>
            </a:r>
          </a:p>
        </p:txBody>
      </p:sp>
      <p:sp>
        <p:nvSpPr>
          <p:cNvPr id="23" name="Title 15"/>
          <p:cNvSpPr>
            <a:spLocks noGrp="1"/>
          </p:cNvSpPr>
          <p:nvPr>
            <p:ph type="ctrTitle"/>
          </p:nvPr>
        </p:nvSpPr>
        <p:spPr>
          <a:xfrm>
            <a:off x="968189" y="1397973"/>
            <a:ext cx="8006040" cy="558457"/>
          </a:xfrm>
        </p:spPr>
        <p:txBody>
          <a:bodyPr>
            <a:normAutofit/>
          </a:bodyPr>
          <a:lstStyle/>
          <a:p>
            <a:pPr algn="l"/>
            <a:r>
              <a:rPr lang="en-US" sz="2400" b="1">
                <a:solidFill>
                  <a:srgbClr val="5B9BD5"/>
                </a:solidFill>
                <a:latin typeface="Times New Roman" panose="02020603050405020304" pitchFamily="18" charset="0"/>
                <a:cs typeface="Times New Roman" panose="02020603050405020304" pitchFamily="18" charset="0"/>
              </a:rPr>
              <a:t>4</a:t>
            </a:r>
            <a:r>
              <a:rPr lang="en-US" sz="2400" b="1" smtClean="0">
                <a:solidFill>
                  <a:srgbClr val="5B9BD5"/>
                </a:solidFill>
                <a:latin typeface="Times New Roman" panose="02020603050405020304" pitchFamily="18" charset="0"/>
                <a:cs typeface="Times New Roman" panose="02020603050405020304" pitchFamily="18" charset="0"/>
              </a:rPr>
              <a:t>.  Ký hiệu đối với các thành phần nhạy cảm với tĩnh điện</a:t>
            </a:r>
            <a:endParaRPr lang="en-US" sz="2400" b="1">
              <a:solidFill>
                <a:srgbClr val="5B9BD5"/>
              </a:solidFill>
              <a:latin typeface="Times New Roman" panose="02020603050405020304" pitchFamily="18" charset="0"/>
              <a:cs typeface="Times New Roman" panose="02020603050405020304" pitchFamily="18" charset="0"/>
            </a:endParaRPr>
          </a:p>
        </p:txBody>
      </p:sp>
      <p:sp>
        <p:nvSpPr>
          <p:cNvPr id="2" name="AutoShape 2" descr="data:image/jpeg;base64,/9j/4AAQSkZJRgABAQEAYABgAAD/2wBDABALDA4MChAODQ4SERATGCgaGBYWGDEjJR0oOjM9PDkzODdASFxOQERXRTc4UG1RV19iZ2hnPk1xeXBkeFxlZ2P/2wBDARESEhgVGC8aGi9jQjhCY2NjY2NjY2NjY2NjY2NjY2NjY2NjY2NjY2NjY2NjY2NjY2NjY2NjY2NjY2NjY2NjY2P/wAARCAReBuQDASIAAhEBAxEB/8QAGwABAAMBAQEBAAAAAAAAAAAAAAECAwQFBgf/xABIEAEAAgIABAQDBQUGBAQEBgMAAQIDEQQSITEFQVFhEyJxMoGRobEGFEJSwSMzYnLR8BWC4fEkQ2OSNFNzwhY1RIOistJUhP/EABcBAQEBAQAAAAAAAAAAAAAAAAABAgP/xAAjEQEBAQADAQACAgIDAAAAAAAAARECEiExAyJBURNxMmGB/9oADAMBAAIRAxEAPwD9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JEJAAAAAAAAAAAAAAAAAAAAAAAAAAAAAAAAAAAAAAAAAAAAAAAAAAAAAAAAAAAAAAAAAAAAAAAAAAAAAAAAAAAAAAAAAAAAAAAAAAAAAAAAAAAAAAAAAAAAAAAAAAAAAAAAAAAAAAAAAAAAAAAAAAAAAAAAAAAAAAAAAAAAAAAAAAAAAAAAAAAAAAAAAAAAAAAAAAAAAAAAAAAAAAAAAAAAAAAAAAAQlEgpky0xxE3tWsT6zpMZKW+zes/SXkeL8XE8mPHHNqZ5t9HnRkrHetq/SVxNfVbHzePiOWYmuW8T77d2Dj8kRHNq8evUw16w5sfGY7167rP0b1tFo3E7RVxACRACQAAAAAAAAAAAAAAAAAAAAAAAAAAAAAAAAAAAAAAAAAAAAAAAAAAAAAAAAAAAAAAAAAAAAAAAAAAAAAAAAAAAAAAAAAAAAAAAAAAAAAAAAAAAAAAAAAAAAAAAAAAAAAAAAAAAAAAAAAAAAAAAAAAAAAAAAAAAAAAAAAAAAAAAAAAAAAAAAAAAAAAAAAAAAAARvroEivNG9bhIJEbASAAISAAAAAAAAAINgiZiOu3jcf4ja1uTBfVY6TMebfxTitVnFTvvrLyJr+SyM2q/n6mk8ut6TEbaRXSeyfJERuQWi0+rSme9Ps3tX6Sz5Tsg78XiOevSbxaPo7MfiWOft7j7niee1otJi6+hpxWG/2ckNYtExuJiXzkXa4+ItTXLKYuvfHlU8RyR3iJdGPxCtu9dfeYa7hhTicdo76+9rFomNxMIqwjZsEiAEiAEiEgAAAAAAAAAAAAAAAAAAAAAAAAAAAAAAAAAAAAAAAAAAAAAAAAAAAAAAAAAAAAAAAAAAAAAAAAAAAAAAAAAAAAAAAAAAAAAAAAAAAAAAAAAAAAAAAAAAAAAAAAAAAAAAAAAAAAAAAAAAAAAAAAAAAAAAAAAAAAAAAAAAAAAAAAAAAAAAAAISgBz8ZnjDhtP8AFrpDbJeKUm8zEREebxeKz3z5Nz0r5QsSs7ZOa02nmraZ3uFqZ8tfs8RP0lnomsf9mmXdh47PX+8r8SPWJiHVTjsdvtVvX6w8f5o7XtH3r/Evr7W/uTF17tctLfZtE/es8KufJXrDWnieSk/PG4TF17A48PiPD5enxKxPvLrraLR0mJ+iYurCAEiAEgAAgBz8XxFeHxc0z1npEQ2yXjHjte09Ijbw+L4i2fLbfWkT8sLErC95vabWnrM7VTpGphpk17ImszMTCd67m9AtzVjvU56eXRSZ6TKm4mesdQaWn0VOwgCDaixtEJBaLLRZmbQbxkn1aRmmPX8XLFpTziu+vFXjtktH1dGPjba+aOf73lRdeLzHaTB7FeNpP2q2j7mleJw27Xj73jRmt6xLSuau+sR9Y6Ji69mLRPadpeZj4iY+zefvlvXi7a6xFjDXYMKcTSe/SW1bVt2tEoqwgBIhIAhIAAAAAAAAAAAAAAAAAAAAAAAAAAAAAAAAAAAAAAAAAAAAAAAAAAAAAAAAAAAAAAAAAAAAAAAAAAAAAAAAAAAAAAAAAAAAAAAAAAAAAAAAAAAAAAAAAAAAAAAAAAAAAAAAAAAAAAAAAAAAAAAAAAAAAAAAAAAAAAAAAAAAAAAAAAICWPEZYw4bWmdTEdAef4jxO8sYoj5YjrPq5IiPKU3vHN809ZV3XvWerTGraQReszqe6ZrzRrzUR3OnqwzRlr9mJYTbJ58wjviY9S0RMPP57estK5Leq4atem5VrOTDbmpe9Zj36L8208sSDpw+L58cRFq1yR6zM7deLxnDbXxKXpP4w82McT3LcPuPlhMi7X0GLiMWaN453H0ax1fKTF8c9NxPs2x+IcTj6RknXv1TqvZ9MPIweMRPTL+jtxcfw+TWskRPpKYuuolWt4t1i0THtLl8Q4iMWC1Yt889IhFcniXFc1rYa9qz1efKlqVtabT0tM7mazpXktWemS2vSerTLUm3ujmmInpG/eF44m1YjVMX1mkCKzv6bVmtrbis9fSUWvbJaZvkvqPKsxprTJgrimvJa1/5pUceTPk4frmwaj+alo7GHi8GeflvO/S1XROSNarH5McvD8Pl3OTDXfrEaEbxPTtGkTLivwk0/wDhs+Sn+GbdFN+I4vKmSPbUqrv2OOvH8vTPiyVn1ijanGcNk6Vy136TOkG8LaUrO+01mPaV5t7T+AIRJsA2hJEIJhOzQCdp5lUA051qZLR2ljtaoOumaYjrDauWs+sOKJWiRXoVy3j7NvxX/fL0+3jiY9Yl50WmPOWlcs9p7Jhr0acdhv8AzRP0b1tW3WOryZ5LR17qatXrS0x9JMNe2PIpxWen8e/r1b4vEJ3rJH/tgxdeglzV4zDbpz6n3bVvW32bRP0lMNWELCgAAAAAAAAAAAAAAAAAAAAAAAAAAAAAAAAAAAAAAAAAAAAAAAAAAAAAAAAAAAAAAAAAAAAAAAAAAAAAAAAAAAAAAAAAAAAAAAAAAAAAAAAAAAAAAAAAAAAAAAAAAAAAAAAAAAAAAAAAAAAAAAAAAAAAAAAAAAAAAAAAAAAIAl4/ivERe3LExqsTt6XFZ68Phm9p6z0j3l8tnzTMzPffXcNSM2otl319k0vPNqJ6R5ue2TU6iZ6+qcdo3HnPo1jDrmdxuZWpnmmSKWmOWe0q5qWpw9bWmK83aPZycRjzzhj5PiV7xNZ3oV6vxfLXU5ol4eHjMuGeWb2msfwy9HDx2HJqLTyW90w11TjpZS2GPJeOsbjsmJDHPNOUiXRau4c16zCjStuzek7cdZ06MVuqK2vii8acWXFOOfZ6EK3pFoCx5cxEnWsdJb5cMxPSHPaLV8pVlfHxmXB9idfcxzcZnyZpy2vHNrXaGeS3Xqp3MXW0cbftekT7w0pxeOekxNfrLkmN+Ss1n1B6cWraOkwmNxLytTHbp9F65slZ6XmfYw16P37J6zue7lrxf89N/RrXicVp+1r6pi61NFZi0dJifvToFUa6781zQImZmNTPRzZeD4fL9rHMT6xaXV9wDhrwHJO8Oeaz6WrErTbjuH8qZYj0rLsmeiIk0xxV8Trzay4b0l1YuIw5ojkvG58pmEzE2jUxE/WN6YTwNL2mbxXr6V1+hpjs1Pl1+hEuCeBz0t/4fiZrH8s7Xrl43F/eYJyxHnWYnZg7Zn2Q5f8AiGGOmSmTHPvVtTNiyx/Z5az95hrVBqfQBC1Ua9GlKz6AmE7TrSsygtsiyko2DaLLRZhtaLCtu/mrbmiOuphSLLRb3Ai9Z6T0+q9d061/FX5bdyKzH2baVMdNOMzV6dLR7w3r4j/Pj19Jcdcl6/arF/v/AOjSM2L+LFav3bRXo4+Jx5Ps2j8Wu3mRbhrd7RH1jTbHFImPh5oj22iu0Z0tOtTPMvFoRVhACRACQAAAAAAAAAAAAAAAAAAAAAAAAAAAAAAAAAAAAAAAAAAAAAAAAAAAAAAAAAAAAAAAAAAAAAAAAAAAAAAAAAAAAAAAAAAAAAAAAAAAAAAAAAAAAAAAAAAAAAAAAAAAAAAAAAAAAAAAAAAAAAAAAAAAAAAAAAAQAjfdLLPmrw+K+W/2aRM/XzEeN43xm8tcNJjVes6n7v6PEtlnc76eXRnkyze9r2nc2nmn6qb67dJ45260i+46xEunga1vnpzR0idz9HJHWerqwzOKJnz66UdXGZIzWtT+GvSsRPkwj4mKm8N+bp1x36x+bLiMfE14ac0cs0tO469YlyU4vNi1zfNH+KTDXp5uDwZqVvEclp76/wBHBl4TLi61ibR6pjjY+1q1PesunHx/NHSsW/KUGPC8dkx25bzM1/xPXrat4iazE/SXlZv3fPOptOK3+Xf6L4+Fz45jJS0XivXUTrZVlerHVlmr0lbntqLTERXXZS9uaZZVh5tsM9WF+lmmGdTueseio7onUQc23PmjLWkXtWIrPbqvS3yopfTGa1npMLZLMotuQVycJS8bjcS4c2K2O0x11D2KR02z4jHFqzKjyaVtPrEK3tFJ1uJb5rckTWIcOS3zKy6Y1Md0csejnpkaxcVbl9ET36x+C1Z21rSPUGdLXj7M2j721c+aI7c2vWEXmI8uj3vBeGrXgovasW55nv6JaseNXio/jrqWtcmO32b1/Fv4v4fOPJbPi1Nba3Xtp5E19Avj09T6Gnm0yXxz0tP5uivGzr58e/pJia6dJirOnE47z0mY9tNYn0FIrCeyNomUCZ846q89o+zv8Uo0orbDTJ1vWsz6TX+rH9xwb3Sb4Z9a2dWkA5ZpxuLrizfFj0tEf6orx+Wk64nBye+pdevRMTMdQxni4vBlmOTLXfvLpi08u47erly8Phz9L467nzrEf6OeOBtiyb4fibUnypbevyB6PPPmczkjJxmKNXw0yxHTdb6n80U8R4W9ppbmpeO8TXZg7No0VrzRultwdYBOko5jaCdnMgFWi69bstLRAjWLymL77wy2nYrb5J76/AiYjt094ljMnODpjPava9v/AHStHFZI/wDMlyb2tCDtrxmXymJ+rowcZGSdX1S36vMm8Vjcs75YvGo6T6mLr3Zy1j7U6+q8TEx0mJ+jyuD46NTTJH0nu6b8LF+uO9sc+tfMw12jhi3FYI7Vy1jvO+pTxLFM6vW1J/FB3DPHmpkiJpO9+zQUShIAhIAAAAAAAAAAAAAAAAAAAAAAAAAAAAAAAAAAAAAAAAAAAAAAAAAAAAAAAAAAAAAAAAAAAAAAAAAAAAAAAAAAAAAAAAAAAAAAAAAAAAAAAAAAAAAAAAAAAAAAAAAAAAAAAAAAAAAAAAAAAAAAAAAACJSiewDwv2jzXvjpgxW67mb/AE1/1ezmyxixze0TqHz2e85str372naxK8S2PJWfmpPXtr0TXHee2PJ/7Jl6d8cS5cvDzH2W9YxlWsV+1S+/eNGTLaJ1y1iPWZ3/AFZWpkidTXr9JZ3j1rMT6Kjv4bPSuOaWy1iJnrWJ6fg0mvDZY6zSfveTvr2NmGvTv4bgt1xTy29rOXL4fxNOtY549e7Kme9J3WXRTxHNT+WfuPRyTObH0tFo+qacRyzvfLPrHR3Tx9ckayYd/SdOfJjw361i1frIL047JExrJuP8UOvHx1Z/va6j1rDy54bUfLZTV6TuPIxNezkyUy1/sL0m3lFp06/CpikXvxVdTX7MR1iXzfx5380dW+HjLY/s21+CWLK+j4vibZ8HLNYid+jGL6iIedj8St/HSLe8dHTj4vDk6TPLPvMJjWxfLPoyrfq6OSLVnUxMezlmYpkiLdNz0ie8orui8VpMypN4vExC+ThuTBObNaa2j7OPzn8VMNY5dz0tMb0I4uJx7mZ087NTUvdzU3EuDPg3PQMeXFZ5vZo1tj5WdujSLxbUd165J9XNNlq2nfRcTXXw82y8Rjx9+a0Q+w4WnwuHx0iNRFYfM+DcPN+Ox2ntW231faGK3xVyUjJSa2jcS+a47gpw5J1TVZnpp9P5OfPirkjVvVmVbNfI2rMT07K9f4oe1xXhmt2pPR5eTDak9Yn8HTWMYdFq3vT7N5j22TWVOvkI6KcXkj7WrR9HRTicVo+aeWfeHnc/XrVeLc0CvTrMWj5ZifvW1p5UfLO46S2pxeWvpb7kV36Rpz042kz89Zr77dNLVvG62iQRoXmPVXUbRVRdOoBSInyRbDTJGslIvHvG2qJUxzfuGCOuKcmKf/TtMKTXxDFP9nfHmr6W7/0dVp33V79J6wJiteLxVrricWbDb+bk3X8Y21xWxZY3izY8n+S39JRWZr2YZuD4fNbnvSeb1rYHVatqzqY/GOpGt+zLH+9Y6cmHia3p/wDLy0jr98dVMnGzity8Vwt6+t8UzNfwn/UHVuvkbZYsuDPETiy1mZ/hmY3H3dWk1ms6A5kxKse8SbBMyiNycsz5LTMYo3MTMoq1Y1G57KZM9adI6yyvfJlnUV1BXh7T3nX3Kilslrd5+5bHW0z2ltXh617zMy1iIiNGmMZxzPXTfhuNyYJ1lmZr5b6m0TET3Qepi4jFljdLRP3r3xUyR81It9YeN8GN7rMxMNacVxGHpOrx6aRXbfgqd8e6T5REs9cbhn5Lc0R231Tg8Rx3tFb0mlp9ZdlbReNxMTvziQctOOvX++rMf8rppxeG/a8R9U2pFo6xtz5OCx267mJ+ovrtid9uv0S86MOXDO6XifuaRxmSv28e/eOiYa7UsMfE0ydpiPaZa7FWEJAAAAAAAAAAAAAAAAAAAAAAAAAAAAAAAAAAAAAAAAAAAAAAAAAAAAAAAAAAAAAAAAAAAAAAAAAAAAAAAAAAAAAAAAAAAAAAAAAAAAAAAAAAAAAAAAAAAAAAAAAAAAAAAAAAAAAAAAAAAAAABAS5uM4j4GLca5umgcHiuaM8xhrMxFZ3MxLz6xav8W492k7ta0zPWZ3tWW2TSOnmibaVnPWPtRGvdEXimK1otus68ts+NwRmrMxhitvWOrXFOG87py79Ilt38ui7hmvnsmC9ZmJj8mU0mPZ9Ffh8WSJ3WNz5uTN4dWetNtTkzjxtTHkjrt15uHnHOrRMfc55iY8lRETMLxM+qm0xEyC85OnopEWtPyxP1a1wxPW0y2rWtY6RCasjLFw//wAyY06cfhlOKtyYJjn1uejK1tRL0v2e3PEZbT25UtWR43FcDxHCXmuSJ1E6ifKXN8XLSfm3Mej7DxzBTJwc7j5omOvm+TtO561iYWXUswrxkVnpzU+kuvD4jbpzWjLET05tbhw/Crf+GfuRbg8v/lxaTw9e7/xLHltzZeaLes9WuPPivaJplrPtvX6vnoxcdjpa3wcnJTraeSZiPqrj42YnrHb+KJ0mLr6m0zaNzDKYifJ5GDxG/SIzfdbq68fH3nXPjraPWspYsrXNg5o6RDhzcPavk9KnEYLzqMkRPpM6Wtii8esIV8/k3Do4Ssa37uji+C1G6xP4OPh8nw8nJbpufNrWcfT+A03bJfXSuv6vZ83n+CY+Tg73n+K3f2eh5bYrpFMuSuPHzWnUerzcfiOPNn5KzMx10x/aDjL48PwqTrcxMz+LyPDck/vVevTUrIza+tp80dmefhceWOtYa441WPoZMlaV3aYiPWUaeNn8Kt1mnLP3vOz8LkxT89Jj7nr5PEL3tMY61iP5lbZbXrvJSmSvnuNKjwprKs0e5fw7BxGKcnDTMTHesTt5ubhsuG0xak6jz0rLj5ZjsbmPdtNfVE0UZ831hMWjylM09leQRtTPlpPy3nTevGx/HWfucWrR2lHNPoD1K8Riv2vEe0toncbidx7PGi0NaZ8lPs5J+k9TF16cyiZcVeNvE/PSLR6w6KcRiv8Axa+qK0NLRET9nVo9k6FV0jU7XQgrqZnv90rV3XtOvomCVFL4OHy/32Cl/fWp/GGE8LmpO+G4y1K/y2iZiI/GXRMo3IisZuIpX+24ab/48Vot+XRMcZw1p1OSMc+mSOWfzWi017Tr6KXxYcvXLgx3n6amPvgG8b71tE/SV4vPnWZ+7blrw9a9cXE5cU+UWnnj8JhE5+NxW1bhq5qed8U8s/hEyDri+51E9fTzTuWOPPwuTUfFjHm86X+WY++dNpx5K15oibV8rd4/EE7FIt23H3wmJie09UUkhOpToCExKDYJmK2jUxEq8tqdcV5r9E7Ng2xcbmxxrJWb++3Tj8R4e32rfDn/ABQ4dqWpSe9YmfwFe1W9bxusxP06kxEz1iPvePS18X93lvH3to43iK9d0yf8uvzTDXoWxVnyj8CKWr9m0w5cfiNZ/vaTT8Z/o6acTgyfZy1+mwa1vMai3VpFollGp7dYT2RWqWUWmFovALiNgJAAEJAAAAAAAAAAAAAAAAAAAAAAAAAAAAAAAAAAAAAAAAAAAAAAAAAAAAAAAAAAAAAAAAAAAAAAAAAAAAAAAAAAAAAAAAAAAAAAAAAAAAAAAAAAAAAAAAAAAAAAAAAAAAAAAAAAAABAlAItaK1mZ7R1eLxmX4ue0x9mOkO7j88VpOOs/NP6PMmN/VYjG08rC2esOq9YtGmWPh8cXn41JmJ7TDTLD94p57WiceaOXcx9yOI8OtMb4bVvbm6vPtfLS2rTMTHrGtKju/dZx2i9LdI8nVizzMfYmde7z8GeOaPiWm0b6vd4TNw9tVxctfaOiVY5vj07zMx9T4+L+b8petWlbddRLSMVP5K/gzrWPCyV+PHLSu/eXk8bw1sGSaW77fa6iseUQ+T8WyVzcbk5J3ET3+5vjWbHmRTq1rGmkY/Y5PZdRG9Im6LRMKW7IFrbl7HgNoickeev6vEmY26uB4ueHvaaz3gsJ49jxjieekYKR829y8ivDR5ta5OaZyWtu095lS/E1r2nqmKnlrSOmvwUrfJny1xYa7m063vWkYOH4njcvJSJ1vrPbo+p8O8Ow8FjiK0/tN7m09fzSkacDwccFwnwJmLx3tMx9rb439o+Fpg8VzclY5bat0jWtvupmKVm06itesvh/wBoc8cR4nlvWdxHy7+hFryYpEx0nU+iY+JjncTr71q47X6R2dOLHXDqZ6z6T1bYxlXjb1j+0rzR7y2x8ZXe4m+Of8M9Hs+FcNwPE4M08VSkzqNeWuv/AGeVTwu3F5Zrw1JtET+SaY7OH8RvaNctcsffE/my4qvDcTlrM2vgyeWo3H5PMz8HxPC5JplrNbb9Va8RmxxEc069JjZhr7bw/jseLgKU63tXfWI15+62bxDLek8mOlY9bTMy+PxcbFdTMWrPrSNOzF4lbpyZ9+106r2d/GYs3FTu01+5jwOGMPE7yWisRE+W2mLj4tEfErufWvX+revEYMnT4lYn0t0/U+K9WfEMOPHubT90PN4zir8XMcu6Uj37kY694pH1iC9dx1hlWNLanTabXmYxUjc293LWf7TXlvq9rgOFtSk5M1dZJn8F0xTg8FuFieadxPWXRM0yxMaj8FeL4nDjras23eY6RHV51bZbW5qxqJnfoDry8DTJ1jp9zkyeFTMfLaG0ZeIr/ErPG8RE6+HWffX/AFNTxx38OzV9Jj6ufJhtT7Ua+j144zNMf3dd/wC/c/eZt9vFjn6/9zTHhzjVmj27YuGyR82Gaz616OXJwFp68PaMkR5b6wupjzZojkdNsV6dLVmJ94RyQDn5ZTES3mkI5Y9FGcTas7i0x97enGZK9LVi0fVTWlLTHog6q8ZjmesTWXRW1bdYl5fSSN17TMfSQ16soefXic1f4t/Xq3x8ZWemSNT7QLroIhWmXFf7N4n2aa9BUaNJ6AiNeZEzE9JJRKDS14vSaZKVvXz5oc37pSuScnD8Rm4afSs/L+Eaa6NA2+Lxk0iL8Ph4isfxY55Lz9eZhTjuDy5PhTktiyR3pkpvX3xtbrHadJtaMkcuatMlfS1dg3vgyYqxedcs9pVm86jm/FjTDhpEzgvm4a3/AKV55Z+sdUUzcdS/9rjw8Vj9aai//wBuwbbifM2rfiuCmeWbZOHvP8PEVmv56X+Dbk5qavH81Lc1VDmNqxEx9qE9J7SgbNp0aFQtESnSQRsmkW8g0Cta3pO8eS1faJdFOM4ikamtbxHvLIQdMeKY+2THak+3V04+LxZYjlt+MPN1E+UKTixzO+Xr7Ka9uJ9FovLw4jl+zfJH/NK0ZMn/AM7J/wC6TF17kXhbbxIz5I/83J+K0cVmjtltP1TDXsjzMXiFqzEZp6fzaddM/wASvNSYvE+hhroSw/eKR9uZpP8AijTSt62+zas/SUVcQAkAAAAAAAAAAAAAAAAAAAAAAAAAAAAAAAAAAAAAAAAAAAAAAAAAAAAAAAAAAAAAAAAAAAAAAAAAAAAAAAAAAAAAAAAAAAAAAAAAAAAAAAAAAAAAAAAAAAAAAAAAAAAAAEAlnkvGPHa0/wAMLvN8Qzc1ox1nprqDmzZJy5bXnz7M0oVlWaRKs47xG6X+6YayRMg5+ef/ADMU9POq2aMXFV1ltudaid6mG0+3RW+Ot461jfquo83P4ZfFHNSeemvJlgvbHeJr5er1Ix2p/d3mqMlYtG8mLmn+aO7Wpjt8N4mcuOsWjq9Hmh4eHPiwzHW1PaYacR4jSuL5LTad+TNmtS4v4x4j8HH8LHqbzPV4dKec957s7Xm2W17zuZ77TGSPVcxndbaVmFJyx6q/Fj1ULwwv2a2yVnzc+S8eSjK89StphWetm2Okz5DKaza3Tb2PCfCvi2+JlmdRrUR0V8M4Cb3i1qxrXm+kxY4pWIiGbW4rw/D0wzM1jv7t5nUdkTMRvbyfFvFcfC4rUrb+0mvlLP1r4w/aDxb4MW4akRM2r1n0fKzM5Lzv17pyXtmyc02mZXrEVhuMVeNUoxm82ujJfc6h08Dwls+XlrG9xsHpeFcDbiZ6zqun0nC8Nj4WkxTfWfVXhMFeHw1pER0jycXjHidOHxxSlvmncdPJn6vx4f7RcRXNxm6x2iY7+8vLxxa0738qb2nLbrOy08sahv4z9b4uBpxE6rMwwz8HOK1oid8rfhc0453EtbXm1uaKzaZnYPOrbJincRMaj0dEeI5YrFctIvX0np+j6PwHw698scXnrHJqdVmHP+0/A4MWSualKxa9vmiPpCb/AAufy8rBx+Kk6rS+OZ7zGpj83qYuMvavy3x5Pbep/q+b5a2mNdJ+jT93zR9ms/dK4mvoqZ8X7ziyXpek0npE9In6vSycblz0tFb0ilu8Vnf5vjsfFcVh/wDMvMekuzF4pi3HxsU80/xVnX6J1Xs9ukRj+zXXu2x5I3qXlYfEcV+3Ed/LJGv9XXTNF69otHrSYlnF123v06M5nox5661zan36LddCp5p8kxufNSNLb9EGlY12L13MWidWjtKtbRre+jO2es3isbkG08VFp5eJpvf8VejWvCYM1eas9/LmY8u4UnDG91+W3rCja/htP5phT/hk9eW35IpPEY/s5p+kt6cXmj7WOLe/N/0NMcWXw7LXt1+5xZeHvT7Vbfg92OOmO+KP/d/0J4ut41bFFvvNMfO8pqXs5cXDZOvL8OZ9Y6Kx4ZF67i9Z94XUx42vU16PVv4Tlj7M1n72N/Ds9d/2e/oamOCar0z5MfaenvDW/DZKfapMfWGfJPoDWnHW7Xpv6OnHnx5O1tfVwcm/JE0n6rhr1deZrby6zkpO6zMfe6MfGXj7dZn3TDXXpOmVeLxWjrM1n3hrW1bRutokVGjlW0tCKz+HFu60V5eywC/xJtjnHfrWe8TDmx8FgwZPicNe/DX33rMXjf0t/q1mVZ7gvlvxlKTfJGHi6R/LE0yfhG4Y4uM4bNk5MnxOGyecZtRH47j9F43E73P3LTebRy3iL19LRzfqI1vhvTrWYvHlavWPxU+JMR81d/Rhfh8Hfhpvwl/5sczMfTW4Xw343HGstcXHR5TF4pb7+n9QbRaLeevrJ1ZX4rhotrNGThJntXPjmIn7421rim8bw2rkj/Bbm/QDfqbV5rR0mDcfSffoC2zauzYJmVZsiZRrYJ5pNbWivr0+qk58dem9z7GGrxUmYrDnvxEzvliYhja9p81xNdU3idxHaTFfJgtzYbREz3iY2wxVmZh1VrqEV0Y/FpiNZsH31lpGbhL9aXmk/WHLqDUecR+Artpxlo+zaLfc0/4haO9In6PMtPurEzHaZj3MNezXxDHP2omv3w3rnx3nUWj8Xg/EtHmvGSP5dfQw178Ts28OuaY+ze1W1OLy1j+85vqmLr1hTFa1scTbvMLoqQAAAAAAAAAAAAAAAAAAAAAAAAAAAAAAAAAAAAAAAAAAAAAAAAAAAAAAAAAAAAAAAAAAAAAAAAAAAAAAAAAAAAAAAAAAAAAAAAAAAAAAAAAAAAAAAAAAAAAAAEBIMuIyxiw2tuN66e7xrWm07mdy34/P8TLqv2Yhy7WM1O9HMpNkcy4NN7TEs+ZMWBfaY6KcydglKINgrfHS3eIn7mGTh6T2q6kaNHjcRi5J83Ja+uj3s+CMtfd5GfhL45ntpqVmxyTa6Jtb1aTVGvZplnu3rKPq1mu+0s+WQWpWPN1YKRNtOOOkujBea22ivq+Cx1pirr0h282oeLwPF0mIrbe9OnNx+PHTc7/BzrcqfEfEI4bH0mvNMTqNvjuO4u/EZZtedzrTbxDi7Z8kz5dXBuYnem5GbWmOOWC95npCkTNmuPHuVRODFz3jcT1fSeC8NXHHPNeuujy+ExxXl29P98jDiiIjslI7+P46OGw7raOaZ6dez5LjOKvnybtbcr8dxVstrdfP1cdZ3O5JFt1pWIiNypeeadGS/bTThsM5LRHuqLYMU2mIiJ3vs+i8L8LpaKZM0T18pV8L8O1aL210s9yLVxU32iIZtakXryYMMRGq0q+P8e8QtxXE2rWYmlLdNebt8b8U55thx7iImOr5+N3tuVkS0pWKxuYdvAcTWMtpy0i1e3Vw5J6LYZmFR2ZceLJaZisRHs7PCfBOH4/4lrzeMddRFqz59e35HBeF5OKmNzy131l9VwvD14bDWmPWqzPl3ZtakfC+K+E5fDuJmkTa2OY3W86jfq5cXEcTg648loiPSdw+j/avPT4mPFHW1az+eng8Nw82yRktPT+VYljTH4vnr/eUx5Pea9Xdw/ivD5IiL2+HPpuZj9GvD4eHtERbFXt6Qx4vwjHkibYpmnX0jQeu+mamT+7yUvHtMfovufOvK+ZycFmxW1HTXpLXBx/F8PPfn9pmf9Uw19FasWpqLTCuPFTHO53afWXmY/HMc9cuDln1q7cHHcPn+xeZmZ7WrKYuuyLxPonmZTWe+vwk35CtJsra0+SNydJBWNz6tIryxuStY9VeImZ1WoHPGTpqJXpGSkfJltX/AA91MOKa9ZbAmOK4mveK2+5b98zeeGks9omdd5BrPEUvGs3D11+P6H7jwmf+6tyz31E/0YzlrWHPly1md1mazvyEdF/CeWfltb74ZT4bkj+F1cHx9pry5Y3HlZ6VclZ9PwPV8eF/w+/8kpjw20+Uvcm0EaNpkeLHhO+vX8GlPCrVnpkvX6PY6ebO2fFT7U617GmOKvAWjvktP3KX4XLX7NZt9Idn7/h/hi1teyP33c9MU/fZNV50xNZ1aJifcelj4vFnv8K9ZifSY3CMvAY7daTyT6RHRUeZJEOu/A5afy2j1ZfCtE6mNGjPlRytLVmkTM9lK3rbtP5ArpMbrO4lfWlZAvMZo1mpTLH/AKlYspjwYqW/scmbhp9ceSZj8J2tJETIIzX4vFeIpTFxtPO0VjHb8Inr+BTiOEyTy5rW4bL5VyxP6zELcuvNrTJaKTS0Rlxz3rl6xIKThty8+P8AtKfzV6x+SnWJ6qZOEwfE+Njvl4S+97x65fwjUuqkcZOKIjFw/F18rbmtp/EGOosW/s67lj++cLGWceS2TDf+W8c0R9Jh1ThtyReuuWe018xHFbJmyT9mYj2hHwrz2p+MOuckx3RzQupjnjh7z36LRwvXrMt4lPMKrXHFey6vNBzwgsiZRzQjYqJlVYBHchJpUWq6OFxfFzRXXRjWHp+H4uWs3n+KOiWkdcRqIiEiWWwAAAAAAAAAAAAAAAAAAAAAAAAAAAAAAAAAAAAAAAAAAAAAAAAAAAAAAAAAAAAAAAAAAAAAAAAAAAAAAAAAAAAAAAAAAAAAAAAAAAAAAAAAAAAAAAAAAAAAAAEOXjs/wccRWfms6ZnUTM9oeHxOac2WbeUdlSspnf1RJsVEaRpJoFU70nSJgDado0iYBeLJ5lISC+07Z7TsF9otWt41aNq7TEg5cvA0t9mNOPJwWSvau4evEk9e66mPnr4rV7xMKcsvfvipaOsfm5snA0mN1mYleyY8usdfmhaYiO0OrJwlqTuJ3r2ZWpPaYkRSuSaztTNmtMdZmWnJMs7452YPPyRuUREx2dOTF1ZTTUqhj94h04ojo546dJXi3RR2fE5fNlmzTMd3POSVLXmUETubSibcsaRNoNbFKRzz2fR+D8FHL8W1em/N4/CY9W3L6jBNcWKIid+aVY7azFK94h5XiviEVrbHS3l10jjOP+WYiI7PC4rNN7Wn1SRbWOfJOS07nfVFekMt9U2s0ymZ57aet4XwFs2Tc0+WNODgsE5skVjz0+14HhowY9RuekJbiybXRhxUxUitY1DLxDjKcJw972tq+p5Ya5csY8VrT5Q+Q8Z463FZ41qIiNRDMmtW45cuW/E55yZZm0+69Z1pjjjVfdeJ6tMu7hbRuOunq1mOXo8Gl9TEw9DFxUVpHNpnF11W3JTh65p5a4q3n012X4bDl4nU1jkrPnMPX4bh6cPSa0317zKNPJzeA4c/C2+Jix14iI+W1Okffp8zn8OvgvNbREW8o5ur7fjuK/dqRFdc9+0PDzV5ss3vPPb1WVmx4mOviOHrj+N08o6w3x+K8VhmI4rFOo7zNP6vXwzMzEb6N74q5cfLeNxK6Y87D4tweXW8nw5159nZS1ckbpat4/wzv8XHn8E4bJaZibUmZ33c1fBs2LJzYOJrEx2m1Tw9exE67p5uvTUvJy+IeJ8FERxWCuak9ItFZjX5L4fGOGyzq9L4Z97RMf0MNer8SfNaMlZ7scdqZI+TJW8f4Z2tOPv16x5IrbVZ7SwyYrc2+s09pOtY3vX1WrltXvHQF8ePhNRz9J89sc9MEdcep6+TaMtbd4XiKz5fmsRx48d5npDeMd4jpaY+9tE67QmZ6Jq45pjLE9Mt/wD3Jjn882TX+eVrSztYF+nnNrfWdo3HlEfgpE7XrX5d+QLRMz2Tq1p5MUc2Tz9l8GG+f7PyU/nmO70cHD0wRqm5nztPmhjPh+Dpi+adzknvMzvTphMQaTWgmlbfarE/cTOtuTieNjDbkpHNeY6dekBpxOHBSs2meXp9nff7nk5sGK0zNd1tM946NOJz25pvf7U+jGt6ZO1o37tM1FZvXpebWrHacc9VL5slf7vJ92Sv+kLW3XvG/c5+nSVRFOJyfxUrb/L/AN2v71SIndMlf+Vjatb94V5OX7NpgHRTLTLbVZ39W8dGHDRbVrWnfVtKUiZlXzTpOoFRa05I5cvLkp6ZIi36s6cJwkbtSMvDX9cF5iPw3/RsievcHLNfE6W/sr8PxePzi+uf+i9uL4eka4nFxHC3/wDUxzFfx6tbRE63DenE8RjpNYmt6+cWjr+QjmxRXNXmwZceaP8A077TaL16WiY9phhk4Lw7Pl+JbBm4fL/NS+/1dNMHFVx8vD+IYOIp/wDKy0iJn76gz1Ez16eqZpH8M7+ssc/FX4e3LxfA5aVjvkxbtX84j9W3D34fiKxbDxGPt9m1oi0fduVD4V/Sdeys1vHeJ26Yy58H2Zn/ANu4Vy8Ta8ayY6/WNoMqRa2+Wszy9ZnSNT3jsrwXF3nDmw6/j7+3ZrqOgKfMj5vVdaIBbhqXyZqV7xM9fo9ylYpStY8o04vDsPT4vX0h3pWoJQlFAAAAAAAAAAAAAAAAAAAAAAAAAAAAAAAAAAAAAAAAAAAAAAAAAAAAAAAAAAAAAAAAAAAAAAAAAAAAAAAAAAAAAAAAAAAAAAAAAAAAAAAAAAAAAAAAAAAAAAEJZ5ckYqTaZj2Bx+JZ+WtaVnrPfTy5Xy5LZLza3WfJSVZqEoSohIAGiITIIRpJoEaEoBAAJEALbRtGwFtm1dm0FtK2xVtHWITtMWUct+E67ppjfh7x3q9LaJiJjr1NTHh5cUxPZzZMcxPbT6DJw2O/k48/BTWdxEzH0a1MePMTE9US7cnDx6Tv0c18cxM9GkYT7KytasxKBFYrtalJ8lo+i1Qb4L8kzt2xxWo+1Lzp3HunmmIRWubNzeblvO5ktKkzIK21CKxzW6HeerbDWN9ge/4Fwk/3lq9NRr8X0dbRWO7yfCb1jhq1iY3ERtvxvFThxb3G5iWL9bnxw+L8fulqVtPaf1fO758m/J0cXmte0zM92GOrTDTsRPVEzpWL9UVvEuvw7H8biojvERMuKsXt9msz9z0vDaW4biOa8aia+fkK+lxRFax0jUGfiKYcfPadekermpxvDxGr5616ecufPm4XPr4vGWmI7VrTp+jLTmta15tkyTM2ntvyc956um2bh5rMUx57z5a3/wD4uWYnziY9pVlphnUw6ono46OnHO4gVa25Raa46812nSI6w4817ZLcvlBBfHly3vb4duSPONbifqvk4Tgc1dZuBrFv56dPy6J4fHyVnom95gR5WfwLFuZwcTOK3lun/VWuDxjhtcueOIxx15eaOv05v6PSiZtPVtWNfU0x53/FvhdOL4PPw/vrp/R0YvEOEz1jkzU5p7RadT+bpy0x5qTGfHTJHpeN/m4cnhPA3tulLYbeuO8xr7p2umOyJraN/nHWPyTXr9mdvOycBx/D13wHFX4j/wBO0RuI+/uwjxTjeFty8Vw3LPbrWamGvbrfrq3Ra9o9XnYPFOEz9Zy1pP8ALbr+bspMXjcTE+9Z3CYupmd9mUxO20UmetY5voxyfEjJWKVmYmUG2HDNpiKxuZ8nocPwNYnnzRF5/l9E8Lhrhw1y5ZiLa3uZ6QvfjcFe1+ef8P8A2FbxGv8AfZPaOvf1cM+I9emGZ/5v+jLJ4lliPl4f8Z2Ya9KbRWN2mIj3YW43h4nrkiZ9urxcnGcRltq+S2v5Y6L0rk1zfA6eu9ria7eI46bxy4Yt189ac2OnJWd9bT3lWuWvbWpVvmrFtTeI+8E5Yi0TEw5L8PWZnpqfV0fFpPTnjf1Vty9+eNT7iOaMeSn2cs/SVuafOOrWY9OrK0eyiOdO9zERPWWczEd23C1i+SLb3FQdlK8tdLI9xBYQCplGkTKvNILxqDopzSc0g07o5In7URb7lOZaLAmN0+zM1+jDPhx5o3kxVyT9Ora/zUnln5vJzTl4jHPz4uavrWP9FHNiriteY4fNbHMd6bnp923q14eZ4e1r73EfLGuu9OHHg4biM03racd57zjnr98PS4jiorrHitFuaPtz5IOLHXkiddvX1X5vWDfoiPcFolrhrz3rWO8yzrWJd/h+Hd4yTvUdikd+GnJirX0hcSy0AAAAAAAAAAAAAAAAAAAAAAAAAAAAAAAAAAAAAAAAAAAAAAAAAAAAAAAAAAAAAAAAAAAAAAAAAAAAAAAAAAAAAAAAAAAAAAAAAAAAAAAAAAAAAAAAAAAAAAISiQHk+IcRz3+HXtWe7u4zP8DDzRPzTPR4tp3MzPWZ7rEqJlCRUEJACA7AtCJgiVgRpGltGgURLTSOUFNIacqOUFdGluVGpBWYNJmJNSConRpANhoDaYsjSdAtFk7hRMbBXLgplj0+55/E8Dau5iYmHpxtbvGpja6mPmcuOYmYnyYTV9FxfB0vE2rWN/V5WXhbVmYim435b21Kljiiqeztp4dxOT+74bNP/JOm1fBeOmN/u80j/HasfrK6mPOrCZmZju9SnguTm3n4jh6+kUtMz+US6a+E8Bjr/bX4i9vaYrX84iU1cfPzXfVnaOvd9NHh/DVjnrw9Jp23M2t1/GXVh8Ki1Yvj4fFET2maxH5GnV8jTHNp1WNu3B4dxV+tcf8A/OH12Lw68ViJmKe1f+zavh9P4r5J+/8A6M9l6vB4Pg+M4ed2rWI1/M04rhs3Ea5r1rER7vcjgeGj+CZ+tpWnh+GpHNOPHER5zHZNXHyceD45tu2eZ+kOjH4ViiIndpj16PUzcfS9+XhYrXHHS1+XX4KTaLd43Pv1XTI5qeHYKbmaRP8AmiP9GkRir8tMWKJ9qtPljyj7oJsgiKWmPKIROoj7UkyQKtGTJEfLEInieJjteK/j/qaRoFbZeLtreefumf8AVzZq3iea9ptM+cuuYZZ67xzqOwjmjpLoxeTli8NsV43HVUdU/ZUrjiJ2vWYmE7RUWnUOe87lreWNgTXu18mVYawCJiZTEREbWiFbRM9AVmPidPT07unHmy4qxW3Lkrrtk6saV5VpUc/GcFwXGR8/Dxit64tRv8nnT4DeLf8AhON1P8uSJr+cbexpHLNulusGjy8uXxPwuv8A4zh8eSnfm59zr67/AKNeH/aXhckRGTFesb8/mh6MZbY41TJeI9Obp+DnzYuH4iZnNw+G8+vJET+MCOjDl4fjKxfDa0RPlHSPw00/drW60ms+Xo8q/g/B3ib4Pi4MvlNL/LH6sfgeOcNb/wANl/eKR2jmi06+k9RXq3xXxz13H3lclo8tvPw+OcRgtrxPh746+tccx199zp1Y/FfD+Iy7+LSKT238tv8AQG/xa36THX6MrRiietdS1n4F+uO8a953+impp13E/fEgmvJ/DWI+kM8tKWnc9/otzbn38ohaeGy2rzWxXiPUGVeWOmo6eek2jnnc1jl7bacNw8ZctaWpvr830aeIzjxzXBiiIikR0gHmXpN7TPaN9E1raP4k23pWJVF+S0x3hvgicddTO5mWeH5pn0hrEg02nbPadorTYrEp2CdHKmEgryo5V0bBSao1LTmjzN1kGW5haMkxPfUrTWJVmgiubFTPO5jlv/NXujlyVrq2slZ8/RbUwRIrGmSYmYyRqPKW9bbgtFbfarFlLY5id4ra9pkG9KzNoiPN7WDHGLHyvM8MxXyW58ldcs9HrpVgkEUAAAAAAAAAAAAAAAAAAAAAAAAAAAAAAAAAAAAAAAAAAAAAAAAAAAAAAAAAAAAAAAAAAAAAAAAAAAAAAAAAAAAAAAAAAAAAAAAAAAAAAAAAAAAAAAAAAAAAARI4vEOJilPh1mebpM69AcHHcR8XNb+WsuSbrWc+SPxaZdFbbhZ53xr0nz0n9/iO+1TXoE7cMeIUmVo46mzDXaierm/faei9M85PsUmfoYa3iNLbY8ue3bHZavD8Vb+GY+orXaJyVjvMR97XF4deZ3ltv2dMcBgjtjhB585qR5nx4/ls9SvB4Y6xjrv6NIxREdIj8Ax4/wAevpJGak+sPZ+FXzrE/cieHxz3pX8E1ceTFqT5x+Kenq9K3BYL98VWU+G4NdMcR+K6mVw6iU8vu6LeF1/hvy/j/qrbwuf4MvX/AH7oMOT3Ryt48M4nX99+TO/A56T83FYqf5pgFOTocq1ceKk/23iGH/l6rxxHh2P7ef4s+1ZBly+5FfePxaW8W4DH/d8Na31iGV/HpiP7HBFPXrH+i+njSuHJaelLT9IbU4DLbvy1+u/9HlZfGeLv2zTX6RH+jmv4hnydL8Tln25pOtTtH0UeH8v28sRH0RfHwWKPn4mszHlzxD5mckT1tuZ9ZMe8ltY6WtP+Gu16nZ7t/EeAw21XFkyTHnExMfqr/wAcrSP7Hh5iPezgw+H8bl1rh7xE+dujsxeBcRad5MlMf5yeHqt/GeJvv+zrX3lhGbieKt0jmn1rV7WDwrhsXW1K5J15w7aVpSNVrFY9o0mxcryMXhOfJETxPEREeUVr1/R2YPCeEw/ZpaZ97S7fp09oNstERFY6dE7QeQJ3tE9ETMRG5ef4j4ri4OvS2771y17n1Pjq4niqcNjm+SYiI8t93h8Xx2Xj4iNfDxR5ednl2zZOIzWy5bTbc7iJns3rknWt9fVrE1vE6tHs7MVt1edFnRhya7yEdiEVmJhZFV0lOiIANJ0RGgV0TXcTHlPRfSJEeBbPyWmlo+aF8XExzQz8dw8nHzesaresTv8AL+jzd2jzbzWNfTYMsXjp6Nud8xi4rJincWn8XpYPFaTGskzCY1r07TtWWNOJxZPs3hrGp7SirQ0hnC8SguAKI2lXYidomyJlSQRM7lNY3O5VhrWAW8iaxbvCfIFX+NkjHGOb7pH8NoeXxHhfA5rzb4Nsdpne6Xn+u3oT2Z8sxO9Kjyv+Dzjnm4XitT6XrEs8vF+I8JaYy1i8T5xSdS9W2bHSdXnl+q9LVtHyWi0ekTv8jUx5OPxzyyYo/wCWdfq9LhOJwcXO63iNd43Eyx42tMf9pHD1vTXzaiNx9zTwfh+F4riKZcVYrOO0TMRX9fwUexw1acPw9skWm3SZ6xro8nicnPmvfp1l6nieavL8Gs/N0317R/vTxslI3OmVUm3SIRtWYntEmKs3vER2iNz7R5tI7MdeTHE+c91kUv8AFiba0tpBCQAhaJVAaRK0SyiVokVptG4QjQLdJOWFeWUdYBaccespinLHeVYstFgNI5VtgKajzXrXfT1HXwVb5LxvrWJ6oO3hsXwsMV85bCUaAAAAAAAAAAAAAAAAAAAAAAAAAAAAAAAAAAAAAAAAAAAAAAAAAAAAAAAAAAAAAAAAAAAAAAAAAAAAAAAAAAAAAAAAAAAAAAAAAAAAAAAAAAAAAAAAAAAAAAEbAFMt4x47XnyjfV4nEZZy5rXme89Po28W4vV5wV8tbeZ8SWpGbWt512c9pnzhb42u8NK3pZUcN9z5bYWik/a6PWtgpkjr0+5XJwkZqxza6ecLqY8i2KO9bSxnmpOpl6OXhb4p+WJn73HetrTqK7XUxnXJaPN28Hxdscx2mPdlg8N4vP8A3OHm69+aI/q7cXgHiMxu1Mdf82Tc/kbDHu8Ny5KVt06x5OqtIhhwXDX4bDWuWa7iNdJWy+IcNg6ZMsR/yTLm26YqnTy7eO8HX7M5LfSrG37QY+vJw95j/FbRlXY9rpB5vn7ftBmmP7PBjrHvMy5snivFZt/Py78qzMf1XqnZ9Tr2UtkpT7WSlfrMQ+RtlyW65Ml7R72ZzkrE9Os+69U7Pq8niHCY468Tjn6df0cmbxvDSdUibx67mP6Pmc2WaR2idsJ4rXf9Tqnavor+PZJn5MFIj1m0yyt43xdu3w6fSu3i4ss5rctIiZehg8Mz5vLm9txC+G2tL+K8ZeOvE317TEfowtxGfLPW+XJ7zaZehi8E4npzVpHvNtuuvhN4tEXzUj2ispsPXh8ma09aa95TGG3nbX0iH0EeE4Yn58t59ojUOjHwPDY4j+zi/wDmiJ/oadXys4oiPtTMppwmbJH9nw+a/wDyy+wrFKdKUrX6Qt1907NdXy+LwbjckxzYvhRvrM6n+rvxfs5w8dc2a9p9KxyvY6pgtpkedj8E4CkdcVr/AOa8y68PCcNg/u+Hx0mPPUb/ABbxWU8ssqiJjXpHsjczPqtrUdZZ34jFT7VvyVVxz/vmKfs80/SNQfvX/pz98oOkcs8X/g//AJf9FL8ZfyiIVHapa+oebk4i1o+a0/cxnLOtRO/qYav4l4pHD7rW1Zv06b7Pncl8vEZJvktzTM76vb3EWmZwYLzPnaiJtGv/AITh/uqqV5FYisaiE82npWitomP3bDHvER/o8+1Os9O3oaEWlrjvph2Wi2gejiydO7ettvOx5OropkMHXC0MqX3DSJRVlU7RMgkREpB5vj2KJ4KMv8VLxH3df9XzvND6zj8U5vD+Ix+c0mY+7r/R8dbdLzWe8dJbjnWu4lOo8mHN1W5mkdNL2p9m8w6sfF5q9sm/q86LtK5ExdevTj77+aIl1Y+LpbziJ+rxK5GsXZxde/S8W7TEr7l4eLNato1LvwcXMxEWr+aY1rsmZQrXLS/rEr8seSCqsrzCswCsNaqRDSASiZRMqzIJ5k80erMAy4MWaPnjr5TDktwebDO+Gy3n1jbr6rRZRwfvOWkzTi8U8luk25Z7ee9OnwyKcBfLlwX58N4jp31Mb8/vbRMzO/RF8fPSYjddxo1MMl/jWtkmdzbz9mN46K8mbh46RGSke+tFc9MvSNxb0Fc+S0xuYK8+PDz1nrmnlj2jtP8ARtkxTk6V+1vtK+DFz8Rbr/Z4tVr766f0VG1KRSsRC2l9I0gpMIX0jQKiZQAmAFWiU7V2AvzQncMyAX1EmvRXa0SCdJRtIEdZ09bg8Xw8XWOsz5uHhMXxMn0erEIqwCKAAAAAAAAAAAAAAAAAAAAAAAAAAAAAAAAAAAAAAAAAAAAAAAAAAAAAAAAAAAAAAAAAAAAAAAAAAAAAAAAAAAAAAAAAAAAAAAAAAAgEiAEiEgCEgAAAACAEiNqzkrWNzaNfUFxz34vFTz39JhjbxGkfwT986B2jzZ8TtP2ccR9ZUnj81u0Vj7jE16sufi+IrhwXtvrro8vLxV9bvnxx7RpwZeMxTOpve30iGpEtaTvNltfJM/NO+releFisc167+rzLZsU2mYx2mfW1v9EfvMx9muOvvMy0y9O/7nP2Y5p9oUnw+Lda5Yxx73082/F5J75ax9NMLXpbW77/AAB7+PHwOKP7bjYmfa//AEXnjPCMf/mWyT9LS+cicXbcr1ritPeUxde5bxbw+nTHw9rfWn+subJ47lj+6w4a+801/VxRiw7j5rfjCf3bBSlbTW3LvvsxNa38a4+//nVrH+GsML+IcZefn4rL9OaY/RrXDgmelNx7zLq4fFHX4cVpr6yDy5vkvO5m1t+szKa4M1vs4L/dSXu0+JHNrLrl6doa/B5vtZLT+Bq48KOC4qf/ACMkfWNfqv8A8P4n+LHWPrkrH9XtfueKetptP3tK8Jw8fwz98nYx4ceHZe/xMFfreJ/Rtj8OiZ+bPXX+CJn+j3KY8Vfs0197aL67QnZerxqeE8LbXNbir+1Y6fo6KeD8H/8A6+ef81tf1elzzJzJtMjhr4PwWvm4Smv8Vpn+ranh3B1iNcJw8f8A7cOncp3M9RUUxUp9mtK/SIhfp5zP4qp3pFNQmIj0Rs2C2o9Dp6MM/E0wY5veYiI8t9XjcT43e9rY8FYiN956rImvby8Riwx/a5K1+/q5reJ4pn+yibe+ngxvJf4mWea0/c6K5FxNenPG5bdopH1P3nNP8dY+kOTHdebTrpKDec+X+LNf7o1/RWctp/jyz9bSwj3k59doBrM1nraN/WdnNWO0Vj6Qwm8om0qN5yz6qTkn1YzMgLzeZ80Tb3VEE7BMQCNImPZfSNCq6efmrNcton129LXSfo83xK3w+Ir/AIqb/Of9RGNmczqe7O2dnbJtpHVGTXZtjyz0286LtK5NBr18OaO23XW23iY8up29DDniYgNdlrRHeWU58e9czLJbmjpLkmJ76MNelW7SJcGG3Tc1tEuylpmOqK1iN9Ldp6S+P8UxfB8S4iutRzzMff1/q+viXzn7SYZrxtc0fZvjiPv6/wCi8U5PHkRPZDowttetmW0xKDorf1lrXJ7uWq9Z0YOuuT3dWHNMTGpedWzalpiYRXt8POPJEc06n1htFM9Z/s92r9XkYMsxd9DwfzYqzryZrUYzXiIjri2ictY+1W0fc9OKxomlbd42y082t6W7Wj719f7hvfgMV7bmLRPtKP8Ah8Vj5cto+6JBzzE+iOV1fueaI+XJW0e8aZZKZcXS+KZ967EZaTypi9JnW9T6St9JiQVivsiYJnJE/ZiYK35p1yzAGkrahGlEfRlkxUydb0i3vrq20a38uvcHDnrfhIi+C9uaZ6Vm29OzBjjFiikR1iPmly0t8XjLTMRy03Efo7IsqLGkbSiqzCJhc0DKYVazCs1EUSiYQKslWJWASAJDzATC0blWHTwmL4mT2gHfweL4ePcxqZdBEahLLQAAAAAAAAAAAAAAAAAAAAAAAAAAAAAAAAAAAAAAAAAAAAAAAAAAAAAAAAAAAAAAAAAAAAAAAAAAAAAAAAAAAAAAAAAAAAAAAAAAAACABjn4imHXNMRv1c8+I08oif8AmB3G3nT4lHpX8VZ8TnyrUxNemPJt4pkiJ6Vc2TxvNEzy1rK4a99G4jvL5y3jfFT25K/cyt4pxNu+bX0heqdn083rHe0R96s8Rijvkr+L5a3HZ7d+IsytnyT3y3n/AJjqnZ9VbjuGrHXNT/3Q58/inCxS2s9NRHXU9XzNr7723PpLO01mJjp19tr1Oz3L+K8D3m+W/tMz/qxyeL8J/Bhn743+rwtx6nNX1MTXr28ZiP7us1j2rEOe/il77+1M+9nnzauu6KzG+64a6/3zNaJ3kmJ8nNfJxM980/hteJrHnBaaa8lxGO8to1bNKkYvW9p++V5tWJ7Ji8IKRijz3P3rRjpr7Mb+qeaPRHP7Cp+HX0j8FuWPKOv0V559IPiT7KjSKxHknTL4kp+JPqg2h04skXpXDln5ebfNP+/ZwxeU889okNetmzYIrGPF9msRG/WWcZ9VjVtS874kx5rVvMzqZF17GHio5rc9ukujFxdbT80vDjLOu7WmeY1290w179MlbRuJ6NYmJeFh4y0dObzdmPj5nHPPMRO0xqV6kSmJ693FXi6ajVon72n7xSZmIvG490xddcWjaeaPVy/Gr25o7bPjR33GvqDr549Tnj1csZo1uJjR8XfmDpm8epF49XJ8X3K5Z1OpMNdU5YjzcfG+I4+Gw2tNt210iHLxXHfCrHJNZnXq8Hi+JvmmYtbf3tTizeSOL43JxXE2vabTEz0iZa4MkRHbycNe+/NrW/KvxI9KMkeq1ckerzozSvXPO+6K9nDaJhvvo8zh+I69Zh3UyRaO6VV7SptMz1QgJEgjRpICDSUgiIWEiiEoBGu31eT4/wBI4e/+aP0eu8v9oab4Kkxv5Mnf7p/0J9SvEnJHqfEj1YblE2l0xjXTF4Xi7ji8x5rRkn1QdkX92+LLqe7z65J85bY8sdOwr2abtSLb6S6MV71iY5Ns/CK04mJre3au4jfu6uL4bPg1NItNZ9I3pBy5su8kRbHav1a4skb7sbzbLMTfJHTvGojbO1ppfpEx6bB6dbb83D49j+J4VNojrjvW33dv6tMObm6bX4qsZ+Az45/ipMffpItfG2jrPojs0yUmlprO/lmY/BnLowja0IiE6UT6LRKm07BrWzaluzmrLfF1tVB6fh2Cc+XUR2h9XgwcmOsa7Q8jwDBHXJMd6voaxqIc7XTjHPkiYVpuXRakWUimvJFTWOixEJ0iqWtqOzK/FY8X2p02vXbzPEMFrVnliZnfksStp4vgeI+XJbHM+lo0wz+G2mOfhb1tHlES8HNW9bzrmifZfh/FuO4SdVvzxHTlt1hrGddsWzYbTXLNqT6WjTWueJjraG3A+JcJ4luvGYsVL17TM93Vk8J4e0bpNqT7TsVxRkie0rxaNMc3B8RgtPLFrV9dM65pjpaqG469seLzRhwTaPt7jSlcszMRXrMz2hnOO3FcbGLvWsddev8AuTEt1TBX4dI6dddW9ckei+XBFJ6RO9sZia+TSfHTWy0WctbzDWt485TFlbRKVImPVaJRUgArNdomi6szIM5pKNTDTm9U9JBSLeqYlM1iUcoJDSYjYLRE67PV4PF8PHue8uHhMXxMvWOkQ9aIiI1CVUpQlFAAAAAAAAAAAAAAAAAAAAAAAAAAAAAAAAAAAAAAAAAAAAAAAAAAAAAAAAAAAAAAAAAAAAAAAAAAAAAAAAAAAAAAAAAAAAAAAAAAAAEJQDzvFY/u5+v9HndHd4zbkx456z37dXiW4i89vybjNdu4jbG+asS4rZMkx1mWVrWm+lxn16vCY543Jy16U85lPiPh8cPT4mOd17Tt6nhnDRw/DVpMddzK3icRPA5d+nRN9XPHzEY57z59lOImIjUNrWiI79nFmyc1p6+bbmmLHOzm3RTm9xWs2VtaWM391LXn1QTN5TF5YWtO+6OefVR0bmVomfZzRefVMX9wdUTKJt6ufnn1Vm/uDom0eqOePVz7tPkRFvRFdHPHrJFo9ZZRFtdkxW30Eac0HNCsY7JjHM+oq3NHoc8R5Hwp9JT8OQIyd40fF9k8kwn4c66wCYv07LVmZnSkUnXbpttSs99ARWdKzaYbR27Mbx8wL0vMLRllz7lOwdMZpaVyTrUd/q4967NqTPn2B1xltuJmZ1Eaa48/LfdZmZ93HzdNR5kWmPl30MHo1z7jc9vRtjvM0mYn5XmRk1Gt9PZNs3TVZ6eiYuuy/FRHSIllXi5rW3u4bZNwpN511kw1GfNNnLbe+q159e7OZme7TKdk3UmYiO7K1/RMVtzrRkcvNPqc3uGu6uaYdmDjddJjzeP8TXm0plSwlfRY+JrZtGSJfP489on7TtwcTPTdksa163Mnbkx54nzbVyR6orbaYZxaFtoJTCu0xILLQiFoFRImZREgjXf6OXxTF8Xw/NH8sTb8pdauWvPw+aut81JiPwIlfETG6zO+ysyvMdI+nVWzowrvRFkdDYLxK9bMoWiQev4XxPwc9Z8p1E/i+1xzF69esS/O8N9RHV9p4Jxf7zg6zua6j8meTUrozeG4cs81Y1MeVYiHnZ/DrWj5K2rMfzzE/o+giNomNs61j5O2DJhmOaPwlrhzzW0bj6w+gzcPTJExau3lcbwMY+a1Kfd/v7mpdZx8p4pTk4/PMfZvbmj231/q49PX8XxxFMd4r1iZi3T/AH6PKmJ7NRms9C2pNNIrKYk1BoFqt8M/PVzxDbFMxaEH1/gFonBMe3+r3Y6vlv2e4iK5LUtOo5ej6ik7iHLlHXjVkaNpRVdGllbTqJn0gHPxfE4+GxTfJM68oiHj5PF4zTMYsUzG+8y87xzjLZeOyUm08lZiNeXRhg4yuOIjcR9zc4sa9O8zkr1xRE+u3Fk4TLubRMfTbopxcWr8s7T8aZnr5h48/Hi/tNTMxue8Pq+Czf2URvm1EPAv8/lHRbFlyY/sTMfQp8fTTeJjt0eR4hWnP8vp6OX954menPKNZMkxudyTwtWrecWC99dNTET7z0/6u7wnDy8POW3W15nX+/ueRxWSZ4inCRPyV1N/80/9Je1weWtcOOlZ+zXS1I6L0jlhwZ8Pu9OsxMIvji8a0xLjdmvEtSYVjo9PLwevs/q4cmG1e8S3rGK1s15teTn3roTaTDW/xYPjx2c8RzS7+F4GMlYtavSSkZRmrK8TE9pdlvC8Ex0iYn6ufL4bnp1w23HpzM+Nes594IrHlLO2PicUby0tHvEbMeWLRHUGpohIIiFogiG/DY+fJ1jpEBHdweL4eOJnvMOlWI1GvRZloAAAAAAAAAAAAAAAAAAAAAAAAAAAAAAAAAAAAAAAAAAAAAAAAAAAAAAAAAAAAAAAAAAAAAAAAAAAAAAAAAAAAAAAAAAAAAAAAAAAAAARM6hKJ7A4PFMc3xUrEzEbmOkbcGPgcdfX8Xq8Zy/DrNo383TrpyRO7SsrNimPgsW96n8VsXheCfh2nm3Sdx17/VvS3qj49eatYnrvsarTJljFSZ10iHheJeKTli+OtdV7bepxlprwuSLzvcdNdXy2WN3t9ezUZ5VXJmmekQ55tuWlqejO1ZbYRNlJlflnzRyaBn3TyTLSIWidIrCcO/VS2LXm6pttWYiY9wckxMGm8wro0xStJ85aRWEGwa15VoirDm914tPqit6xE+a2o7OfmWiwOiNLc0eTm5vVMW9JB0T19lJ0pFp85WjqCYjc69ezqxcJOWZrzaiNddeqOGw2y2iK18+j3cfDTv5pidb7fQtJNefHh0fBiebrzcsf6nE8H8HBzRO53ES9fkitdRHkxy45vSa+qa1jwJjr2Y2idu7Pgtjmdx030lzWpO530aYYcqOXTbliEcoKREz7LRGuqYhEyC3MTbptSZ6I35gvNuqJup96PIRNr9FOborNlZnoKrMq9SbKzYFbx3ZWiV7W3KlgVCUKidrRPVTeolGwdNMmo6t8eT6OCLdWkWiNdevsivUxcRNdOvFxEWeJTLrp1b0y+ks4uverlhpF3i4+ImPN1Y+Jie8mLr0ostW3VxVzRP8AE1pljfdFdsLx2c9MkT5toncd0VMojvplfHaZ3votj6dI2DUjvr1ITHeAfFZact719J0wt0enxuHk4vLHraZj8ZcVqTrs6RzrmQ0mk72jXqCpvSZVmQa47a0+n/ZbNy58lJ/irH6vkonq9bwjivg8XS821G43+MFWfX6HE9EIpO67j7lnJ0Vnsyy1i1dTHTyaTKl5jQPnPG+Eicd9T1m0T/v8XzU10+28Q1OPXTrPeXy+XFFbTGo6S6SudjzpjqTV0XxezK1JjyaZZcqNLzv0O4KxC1e8StFdHLqQd3A5/hZYtrfR9pwmeMuKs+sPgsczFo/N9F4Fxcb+Fa09um2eUa419LCVKT0hdzdBhxNorit/lbz2eR4xxlcWK1N/NavTSyFfL+KRzcXlmPO0uDlmJ7PQtvJkmZ8523pjxx3iHTcc/rk4XLeJ7dNOnHaZnq0nFSe0Q1x44jyTTFsVZmG9KFK6awzVIp1gzXjBw2TN50jpHrPkvDy/GMs3z48FbdK9ba7bnt+kLPS1hhvN72zW+1aZnTu4bPNLeTgr8tIqvW+obrEfQ4OKrfTspfcvlseaYne5h63CcZE6ibfixY3K9jvCl8MXrKMeSLebXfVn419eXn4HUTaLfdpxXxzG+kvodbUvgpePmrEtTkl4vnu31dvD+JWw0itqbiPRvxPh3NWZxRG3BOK+C2stJj310XdZyx6/D+I4s06+xPpMw6txMbjUx9XgxTFk8olMUikdMs19ts41K9i2fFq0TaPeNvC4iMdMvNh7T1nc7MsbjcTEzrv6sNT6NSM2urFn5u8N6ztxY6zDppKVY6KxuYj1elweLkpE+sOPg8c3vE66PUrGoiGa1EpBFAAAAAAAAAAAAAAAAAAAAAAAAAAAAAAAAAAAAAAAAAAAAAAAAAAAAAAAAAAAAAAAAAAAAAAAAAAAAAAAAAAAAAAAAAAAAAAAAAAAAAAEJQDj8SnXDRbfad/lLxq8Vesbt59vd7Xicb4K/tE/pL5W1tztqMV6U8dPat+nntlXiJnLXJuZ1PrOuzije4lrSJ1P1axNdPE8bmy4prExqfKIebeupmZievq7a1md+Sl8W59ZNHBMKWr7O62CZ7aY3wzBpjkmIVlteks5qCiOq+kSooeSTSCswo10jlBnMKzDWYVmBGe58o6EW69y1URXQL7TzKxCdbBPPqUxZXlTHQGtbba1mIlhFdNa+wPV8M5rZ61rE65us+j6GtYir5vwvNGPLq0z8062+hxatWJiZZrcXmIiGN+/fUN5iJhzZoiN809EHn5ctZyTXJETWJ6OPi+WM0zGoiVeM4iLf2UR0rPdyzkmZ3DbNXmYmfYiytKTbep21jhrTHc0xlMxH1Q6I4Of5z9zvPXmg0xz66mu7o/c7x5wj93yx21P3mpjntVWY6Or93yeVY/FE8LmmPs1/FdXHBaNKWdt+Eyx1msfiwycPaO8CY5ZlXba2LU92c45BnKktLVlSYEVlXfotMIkVWTsSgRP6JiZ37KJjoDWJ6rxefVhE+a0So6q5debauTp3cMS0jJpFd9cto7S1pntvu4IyNK3TF162Pivfq6qcT8sdYl4lL9dOzhrb1HdMNen+81183SPUxZq2mYrffs5bRMU7LYrZKzqI6R1iN/79RdejEphzYcvNSu99fN0VmJ6MtPL8R4S1st8ta9I35e7ycmHXq+g8QyWx2pSPs3r2cPw+euqx3blYrxrY/qzmns9fNwlq6jp1YX4a0d11Hl3ppjaNPSyYJiXNkwyDk3MS6cN9TEx6spxzC9ImewP0DwPjo4vhPmvE3pqJ/B6j4Lwjjb8JxOO/esWjmjc9X3WLJXLTmr2c7HSIvOnNmyRET1iGnH5fg8JkyzH2Y7Q+Y4vxOctpinNWJrruYa6+O4qLbpW8d/Lq4pwVy0i9e9u7j57XtvvL0fD4nU0tGt9mvjP1xZOGmv8M6+jlyYvZ9BNInoxycLW5pj569PZSKxHk9nL4fbXSYcWThbUnUwusuaNeSJhr8LqfD0oyjo7OCz2w5YtE+Tn5ZXpXqD7zhr8+KJ3vcRPRu8TwXieXDNMk6mNal18X4rg4WI+1a1u0RHdzsdJXRxnEV4fDa1piNR03L5XiL5eNzTe+4r206OJy5eLyxky/LWOnLE7RuI7dmolYV4aIj3T8Hr5uisxK2oQc9cevKWta6XiFogCq8KxC0fr0AyXjDhvlntSN9XhU582ScmSZm3eXd4rlmbVwV7a3b/f3McNJ+FMz3lvjMYvqkwiZWvGmcyqLRLbFkmvWJc8SvWQe5wnGbrEWmHqY8kT5vmMV9S9HhOM3aKz22xY3K9uJWc+K+4dETuGW0wrfDjyR89a2+sLxCdIOK3hnDz9jnxz/hlycT4XljrjyTePSYjf6vY0LqY+YvizY9Reto+sKb9X1ExFukxE/WHn8T4dFutJiJ+jUrNjy6TDoxRzWisecsb4L4ranu7PDcE2yxaZ6RuIWkenweLkxx0dKKxy1iPRZzbAAAAAAAAAAAAAAAAAAAAAAAAAAAAAAAAAAAAAAAAAAAAAAAAAAAAAAAAAAAAAAAAAAAAAAAAAAAAAAAAAAAAAAAAAAAAAAAAAAAAAAAAAQDDjq83B5Y/wT+j5euCPOH1eeN4MketZ/R89pYzYzrhiPJpSkb7J3pEW1Ko0tWIhlMQ030V7isprHoj4cejbRoHJkwVnycmTBNZ6Q9SYZ3ptUeNaumc7ehnw6nbkmnVUZ1rMy3pw82jsY69XbhiJ0ixyW4bXkynFryepfHEw5r01Kark+FvyPgb8nRXW21IjZpjgtw8+jOcOvJ680iY7uXNXlVHnzXXkhteu5nqymJ3rSohEzrstyzPeUTUExLSjHlmJdGCu7RHuI9Dw7hcmTJS/L8sT12+ow1+TcRER6ObhsVMOKK9Z36J43jq8FXliItkmPlrEsVueN894xUm1piIjzmdPE8S42L/2fD255nUzNY/qjNe3GWi+ee/8MdIgrjrWNVjUKPPpw17Tu9e7evDVjvWHVykwaMq46x2iGtaohesAto5SEgjlj0NaNqzILbg3DLa0Sg06Si2Olv4YIXgHLk4HHf8AgiJcObw+0bmsfm9omsSumPmMvD2rvmpLnti9n1GXh62ie7z+I4LW5ifNZUx4M45jyUmHo5cM1nr6ua+LfaWtZcswhramlJgFDfVMmhEG5JJ7KLRMrRLNOxW0T+C0WllWdLRPuI6KXl6Hh2aKcTjme2+ry4nTfhcmstZn1RX3WHBiy46WmlZiY32V4jgcM4p1SZmffov4faL8FhtHnSHVaNxrenN0j5e+HLgyTqk9/Tyb4Msz05o/6Paz4K5K9ZmPd4nE4JwZNR9V+onjazkrSY8ocfz49a3H3uvHk568s+SLY4tPXuqMsOaImOeNx66dlZ4XJj+aKxv1c0cN6TJ+6Vn7W5BObhOGt1pakzvzs4MvAdZ1ETG/K0PQjg8fv+KJ4HDvrE/iaY8XJwUx/DKlODtadVrO3vfuWH0t+KI4LFE7jm/FeyY8fFw1q26xrb6DB4pg4Pg5pzc143qNbc/7li/xfin91xV7V/NNWPI4nj/EONyWre9vh2jXL2hXDwl9RzR9Xr2xRExPoRT852mrjjx8NrydOHHNLxPaG0VW5ehpi5pNewgiYZ2x1t3rEtLdGc2BlbhMU/wM7cDiny/NvzI2pjmngMfr+aI4CkT9qPxdW5RuTUxnXhqV/it90rVxUrMzWvWe8p2mAJqytSWsJ7isK7iWkSmamgTC0KwtALQTata2tbyghz8XO+Wn3ysS1yTSc+WJnc2tqIepfguXFqI61PC+F+Jm+JP8EvVyY4mNeS2pI+X4ikxe0ac1oez4hws1ta0bl5WSkxtYl8Yr1lSei1eu1RrFt93Tw0TN66nzZ4MFsltQ9rhuAjHG5mZlm1qRvhvqvd1YskW83ncbb4VPl76cWHjr0vHZnNa3H0sdk7cfBcZXPSOmrOua83aWcxrTYpET2nssCVLSTLO9piNxG5EZZ6VvHvp0cJhjHSOmnNimcuWPlmI29GsajSiUgigAAAAAAAAAAAAAAAAAAAAAAAAAAAAAAAAAAAAAAAAAAAAAAAAAAAAAAAAAAAAAAAAAAAAAAAAAAAAAAAAAAAAAAAAAAAAAAAAAAAAAAAAAKZI3itHrWXzkvpLfZmPZ83bvKxKrMqTbSZZ3norLes9O60MMd21Z2CwQIppHKtCQYZMcW8nDmw67Q9KznyRuFHmzE1b4MkRMRMozY+jCJ5LA9amrVjUufPSY8jhc24iNx2dVqxaqDx8u6svjXjzejn4eJ8nHfh9T9lpFIzXnzleLzaNd0RhnfaWlcIKck284hWcM+u3RFJjuvGPZo4rYp10jaPhvRjDHomOGr6GmPM+HM9oa4seTypPs9GOHr/LC8Y6xHY0xOPNxdqxE5bUj2UyYopHr7y0jv7LZI3TaKxxzqIbRLKsNYQXhWyUSCq8SppaATtO1NmwWmVZk2iQQtCqYBrVpDKrSAWSiEip10UtSJjsuA4c/Dc0doebn4S0doe/Nd+TDJhi3kupj5q+GfOGN8M+UPc4jhInrES4MmGazO4lZWcebNfXory6dd8UejG1Jie3RpGM6Rrzns0mqlo6ewik9iJNSaUTtPMpvREg2i3Vritq0ObfVpS0xMSD7r9nM8X4GtZmZmkzGv9/V7Hk+S/ZfiLfvVccz8tqzOvd9c58nTipMuPi8VL01NY6RMx9XXeYhwcXxEUrO5SLXlVjlzamNdfN2cryv3ibcREzO45vf193rX+XotZiszpXmUtbqiLIrTZzKbTsVbmRNkbRILcyOZVOgPtSnlWpVeagpEJiFtGgVjuSmY0i3YRle3dlva+SGO9KNBSLe6Yn3BZGpStEAitNr8iar7Qc9rRTummXHb+KN+ky0vSLR1hzzw9Obepj3iVG8xGvImFKxNY1Ez9625BGkoSBMxSszM6jXRwY8k3tM23MzLbjrz8uOJ15yywU+beujcYr6Dw+K04eKxMc0zO9Ov2eJi4icfa2nRTxG8T82pYs1qcsd2bFF6TEx3eTxfA8szMRGnp4OLrljrNY+9relMtdTqfoS4tmvkcuGYmZ102rixWtPSHvcR4Zvc49zueynD+HzW+7U7ezXZnq6eA4eKYYi0Rvo74rqJhTDWIjq310YrccPGYfiVmNddPDy8NettRD6a9Ylz34ek9Zqs5YljwcVsvD2i8bjT6Dw7jK8Thjr88d4nu83xH93x45jURbtrbh4fNm4e3xcFtbas1ncfWRMSTDj4LiLZMdbX6TMdXXFnNtEwwzUnlmYnUujbO3zTy+oHB4prTc9Z26UVryxqEiiQAAAAAAAAAAAAAAAAAAAAAAAAAAAAAAAAAAAAAAAAAAAAAAAAAAAAAAAAAAAAAAAAAAAAAAAAAAAAAAAAAAAAAAAAAAAAAAAAAAAAAAAAARKUSA+byR80/V9I+dyxrLaPeViVjZhl3EdHVMbZ3xxaJ6b6Kjzb5pr27q/Hyev5vSx8LhmPmp19pVv4fhnfLFo+9rxMcFeJvv7U/jK/wC95Inpb9W//D6RPTf4rRwVIntv7zYmVXFxFrTq0Oyt50xphrTtDTsy0m1mc9VplCClqxaHNlwb3p1mgedGO9LdP1duC9uXVvT1acsehEaBMxtSccS0RsVl8I+G2NCM+Q5NNAFYhaDQKlEpQIQtP2JViOq89KgyiOrSFI7rQCyEwkVGkSsi0CM07RJAJ2ISCCESQDWstasatag0SiEiiYCAETCwDG9Nw5M3DxMS9CYUtXYPBzcNNesac18c9d6e/lw1nvDiz8PHXUNMvGvinv6MZp16vSyYZrM7hhfH7Kjh5VZq65xde3RnbH7Ky5phXTe1PZSaAotWUTCaU3Kj0vCuKjhuIpkmJ1ET+j9Bx3jJireva8bh+aY45bdZ6Pr/AArxzh6cJixcRkms1rrmmGOUa43HR4h4hXhM2rU3Gu09dz0fOZ+JtktNZiZmOs7nsr4vx0cRxdpx25scWnlt6uKm7SshbtdVbxE7e/a+6xL52kT209nh7TbhaTM9Y3v8UqxeZ2RKkz1TtlprEp2yi3utFgXSrze6YmATpMQrtaJBpSGmlKNIBTRpZEgpMdFN7asZ6SIraNwwvR0KzCjktuFfiadN8e99HPkwz11ALRlhpXJEuG9bV8pU+NaveZVHrVttpDysXGRHez0MGeuWPltEpitvJnK9pUBCNJkBEJi0V3a3aCGPF21jrSJ626ysSuaZnJebT5z0d2DBqm584c3DYviXiIjo9TXpC2pIwjDEd1bYfR0qyzq45eW1f+6+PiMmKek/mvbSsV35KY3p4jeOlqb+9rHieL+LHMfRyTTy0rNJMhr0K+KYZ7Re31R+/Wn7OL8bOOtYr10WvrvKYuuq3FZ5jtWsfWVYz5/5q/hP+rljNj87dWtb1tHy2MGPFYZ4mZm9+vtDD9zvSuq2iXf3NLLiZquHjPgxFclO0d4l018TxdOlmHLE+SJxVnyhFdc+IU1usTLs4atprz37+TzMPDVvkiIq9qsaiISrEpBFAAAAAAAAAAAAAAAAAAAAAAAAAAAAAAAAAAAAAAAAAAAAAAAAAAAAAAAAAAAAAAAAAAAAAAAAAAAAAAAAAAAAAAAAAAAAAAAAAAAAAAAAAAEJQA8DiI1xF4/xT+r33hcbGuIv9Z/USsFZ7SsiWkKeq21ITIEomRWQTtGxWZAECCRACRABMkhIJhKISAQAJJQAjZrZpeATSNIyT5J2rPUFVoRpMAtCUQnYBZKNAzsq0tHVWYBU2TCAEwqmAaVa1Y1lrUGsLK1WgVJAAkABEwkBS0Mb44mJdEwrMdBHn5cG9uTLw3u9e9dw58mOfVdR5FscwztjejkwbYWwzHZrUx59sTO2P3ej8C89oT+6Xnto1MeTanVNaa83rf8AD7z3iEx4bPno0x5cfRaee/y16fc9WvARX0/Bf4VccfZj8DsuPIrw1t9XTTBMO+ccWiNRCYxeyaY56Y/N3cNH/h5hnGN08NX5bx6pWnPa2lfiNs+Od9nHkiYmUGvxUxlcdraTW6jurk20izhrdpFwdnMvW25cfxPdemaInug9GvWpua+W2OHPXp1b/ErqbTMRAJi2/JLGOIpadV39ddF+bYJlll6WiWks8vWsCqCuxUWRMRIAztii3q5svBc3aXciQeJm4O9e3X7mNLZ+Htusb/5X0EyrNYnyj8DUxw4PEL5NRbHqdu2uTcI+HG+0EU0KvvYiISCdxEbns8+95vltee0y6OLvNcURWetp7KcJh+Lk1MfLENRm+uzg8U46Tae9nUiI1qPRLNaiJUtbS1mVt+gI3tPZFYlpFRFdpiJX5Yg3AqOVjkx80d2+zuDy8uC9Z33+5GLLfHaN0mXpzpTUTK6mIxZZvWJmNNolSI0tHZFXTCIaUpNpiIgHZwOPUTaXYrSvLWIjyXZaAAAAAAAAAAAAAAAAAAAAAAAAAAAAAAAAAAAAAAAAAAAAAAAAAAAAAAAAAAAAAAAAAAAAAAAAAAAAAAAAAAAAAAAAAAAAAAAAAAAAAAAAAAAAEJAHh+IdOJn3/wBXuPF8VjXEx713+crErj3+pKNo2qJ2iZRs2BMomSZQBtAjaCfJAAJQAJQkEolIBCQ2AACJ6pDYCdo2QCdiYgBVMCQEwqtAJSRBoVGtyiYX0THQRjMKS1tDOY6gqCAaVlrVhWWtZBvVpDOq8CrBCQQkAAAETCQGcwzvWNN5Z2r0ByZKsvhb7xLrtRnOoVFK46x5LxWI8leZMSC2oT0RtG0FtQpbHWfJbaYjcgy5OnRPJ0dPJEVZzCjLla4I1fXqjS2Ppev1BbJTbiz4u/R6d6sMuPcSg8fLjjbPld2fH1lxXtyzKi0dFos55yQpbMI6pyQr8br3hyWyaU+NG1w16ePiNT3ddM9skRSupmXi0yRPV7PgURl4jl89Tr8hNa5IvhrERau58tQiM1q65txuO0vbvwvPWKzMR7vP47g9xHLO5j27o1jGuXe+sLbi0TG3n2icVoiZ67b0y7gTWkEFVuVFQbTyo0CdpV1J1AmCE7QAJg0ojSdfgnTn4zJyY+WJ621/v8lhXLe85M1p8vJ6nCYYxY4n+KY6uHgcXxMnXtEdXqwtZgCGGhGvZbQCuvZMzpKtgUm07RvZPc3ChtO0RNfVbpII8kL8sHKCsLwjSYgFqxudO7gcW93tDkpSbTqO71sVOTHWseiaq4kRQAAAAAAAAAAAAAAAAAAAAAAAAAAAAAAAAAAAAAAAAAAAAAAAAAAAAAAAAAAAAAAAAAAAAAAAAAAAAAAAAAAAAAAAAAAAAAAAAAAAAAAAAAAAAEAl43jHTiMf+X+r2HkeNdMuKfWJgiV5u0TKNolpFtm1dgJ2jYgDaTRCAJQAbRsA2mEJgEpRC2gQAAJNAhKdAqExBEJETEISAqamVoSCK0aahXZzAtKpsFWglESsIpaGVobz1UtAMJVaWhnIJhrVlEtKyDoo1hjRtAq0AAAAAAAAhEwsiQZXjUOTJPV2ZY+V5+buIc0eq0Xcs30fFUdvMRLljKvXIDphrjc0XbY7xHcHRPZSYWiYntMKygpJXv8AeSiJUdk91LRuFon5YEVyZ8W99HjcTSazPTzfRWrtxcVwsZKzr1VHzszKk2307uzNw9qXnfqx+D1mVjNYzG2V/Z1TXXRz5Y00itLzHnL2/wBnc2vEMcTPSYmHgRHV6XhmT4PEYskR2t5osfoFezPNWNRPRTg83xsFLa71iWnEWimKZtOojzYdHgeM0rjmk0iI3PWXBhvuZ6o43j7cVMR01HQwV1G2mXdw87tqXTyaceKdZKy7pjqgpynKWmYhjfiLUn7INuQ5I9GOPiuaYj4ctqZYvaY5ZjXqCJp7K8vs1lEoM9Gl9I0Cs6iJme0d3mZ7fF4i1o6xvUR7Ozj8sUwckfav+n+4YcDg+JeJmfljbc+M138LijFhr0+aY6t0JZaAEEoABEpAUmu2d8Uz2/Vts2o5Jw3r23+JX4kT1dMyqBW3qtEq6WgErQqvSu51CK7OBxbvzzHTXR3s8FOTHWPZoipAAAAAAAAAAAAAAAAAAAAAAAAAAAAAAAAAAAAAAAAAAAAAAAAAAAAAAAAAAAAAAAAAAAAAAAAAAAAAAAAAAAAAAAAAAAAAAAAAAAAAAAAAAAAAAQlAJeR453wz9XrvJ8dj5cM+8kSvImeyJlH+iJaRMLR2UjW1pmASbhWZIQW2ABtAAhKQEaWhCYBKUJFCBIAAGxACdo2hMQIlbyIgnsCEkQnQITEGgEgmIBELwaIFT5KTC6JgGN4YzDptG2NqiMmlFFqyDpxt4c+KXRUVYAAAAAAAAAFLxuHBxNZ9HozHRz5ccSI8XLM1Y/EdnE4oie0uGa6aRrXI2pkccTpaMk77g9GttxGpUyTaZ5Z3EerDDm1Mbno9PD8O9YmYrM6BwYuemWJi1orD1OaOk77wrbBS3WK6+itrVjURMTqPVFXmURbrLObR6kW6wDvxTvHCzLhp5sX3tkVCJrErIBz5OHreJiYiXBm8OnpyRES9aYRNdmpjwLcPes6tVz5eGme0Q+jtgpbvWGF+Bxz221KmPmZ4e0WiJjzer4XwfPkpN4jk31dU+HxvcT+MNsWPLjryVvWtevWKGpI7eI8Qw+H8PGusxqIrD57N4nxnE2vvNetZ7Rvs9HNwcZp3ly2v7ac3/DcdZ3E2n2RpxYcU2tM++/q9DHTULRgivlppFYg0REadlJ5qRLm10a4rajSDborMV84RzEzuAVmtJnfJEprqO0aj6IjutEAnYaNKoTMRG57R1lP6+Tk8Rzzixxir9rJHf0giVxZ7TxHGWtXrEzy1+j1OGx/CwVrr5u8uDw/BzXjJPau9fV6cLWYsI2llpIjadgBsAlWZTKsgjZs0aUJVW0jQJiFoRCYBMO3gsXNMWmOjkpXmtEer1uGpFMNdQhGqUeaUaAAAAAAAAAAAAAAAAAAAAAAAAAAAAAAAAAAAAAAAAAAAAAAAAAAAAAAAAAAAAAAAAAAAAAAAAAAAAAAAAAAAAAAAAAAAAAAAAAAAAAAAAAAAAAAAAHleOx/Y45/xS9V5fjsb4Sk/4/6SJXhzKNkz1lWZaQieq29st9V4kGkJUiVolBYRsBJo2AJ0aTEAjSdJRsEm1ZkgVeE+SsLTIIQkBBpOkxAI0tFVohMR1AiqeVeIRIK61CNpmeioITBELRAEQvEEQsCFV5RIINJAUtDG0N7MrQDntGlYnq2vVjrqo6cUuqvZx4u8d9OyOlUEo2pa/XWyLbBolSJW2Cdm1dyjYLJV2mASlABKlqroBw8Rh5oeXnxTV79678nFxPD7idR5KjwrzplN3VxGGa73WezgyxNZnSsr/F1Pm1x8bak/Lv8AFx9Zne14q1ia9ngeKrnz1rntatJ6bjr5t+N4nFk5Z4esxy9LRPTrHm8KMk07S1xc9qxzeqYuvUx5uZtW/WPq48UTGnVRFelwc7paPSXQ5OCnrMerrZUAFQHmAgkAUlSzSZZ2mAZWtpWMtYnq0nU91JpSfKATk1aImqsQtWu+0JiugV0tTpKCPtQDTllPLK8duyJBXSTSdAJQn69gOmp329fR4ubJPG8XzVjUTqId/iOeMWCce9XyRqNejLw7ByY/iWrq0z09mozfXVgpGLFSnpG5a7V6m0VbZzKTJtBbmTtQgGmzakLQC20ABoRtE2kFhVMAnSYgWrG7agHRweKbZYt5Q9OOzDhMfJhjcdZbosSAKAAAAAAAAAAAAAAAAAAAAAAAAAAAAAAAAAAAAAAAAAAAAAAAAAAAAAAAAAAAAAAAAAAAAAAAAAAAAAAAAAAAAAAAAAAAAAAAAAAAAAAAAAAAAAAISgBweMxvgvpO/wApd7j8UjfB39tz+Ug+alS0rSzt1lplXfVbm11ZXx838WkVxRXvO0HRF4Tzs61r5L60C/OmLbZpiRWu1oljtMWBunbKLp5gXmVZlXasyC214ljErxMCNYSziVuYEphXa0AtpMQQtECnZeIUtMUpa97RWtY3Mz6M+H4v95pGTh+GvOOZ1FrarzfTr7rg6YjpvyVmdscfE/Gz3w/AyUvjiJtN9R33219ETxGS/E3w4eGnJWmonJOTVdzG/qSVF5nc6IjrqZhwW8Syf8Q/cq4KfE5uWbc+4jpv0axk4yvH48V61nBaJmZrO4jv7ey3hYa6o8/ZrEfgytlpw9PiZImYidctY3Mz7R+Li8F4+/GTxFc0zNo+asW8o3Pb6dIJxtmmvUiP02mK21EzW0b9nLx9OIy8LNOGyTjyTbU3jpqNT/0cPjEYeD4HlrbL8e/SL/EtvpMb8/dePHtcNexqZ18sxv1V663MTrenl+FcLGbwj/xMXtlyTb57XncR2j9HRhwxwnhVqZ+W3w62tbz9fOUvHLhrsmaxG7XrEe8o3vt19Neb53wXFXN4pkz/AA4mlYtaNx79P1d/jnF34fhseLDeaZckzPNXpyxH/eG7+P8AbqmuzieJw4NVtkra8/wVmJtH1jbky+KYsVebJw/E1jynk6fqnwrhK8NwlcvT4uWsWtaO/r3+915sdcuO+O8fLeJid9WbkuKjXNSlu0XrFoifKHm/vs5s/wALhsfNr7V56xH4fRbx3PfBw2LFS01nLOp1/Lr/AKr+F8N8Dw+szHzZdX7dukNTjnHam+4wzcXxfCaybx3jfWvLPX8/d6WDiv3/AIOubDXk5p5ZrPXTyfGMsVx0xRM7v11Ed+sf6PU8E4bJw3h8VzV5b2vNpr6eX9CydNJfcbY8No62n8m0VmGnkiXJpXsbJVmQTMoREkSC0LwpC0AsAAACJZ3rtoiQcPEcNGSJ79nk8VwExNtbl9DMM71iYXUx8pPC2rbtP4LfAvP/AGfRXxVme0MrYojyhezOPIpw1a/amXRjxViN9XXOKPSCKTEGrjOlWtYVrHVpEIro4SdZa/V3+rzsE6yVn0l6P+iEABUAAgkRIK2YXnq3lleuwU2TNa9bSjkt5M7cJNpmbW6A6cOWl98vl7omerGMcY9RVefIEoE+2gdXDcLbiMM3rlrWYnWphlxGPiOGmZtWL1jzrEsLcTk4SsZ6zMxE6tWPOHVg8Xw5q7tPw5mOsT5iOfHxPxLcvLpttyZ8tbcTe+Kekz5N6W+WNqNU+np+ilZc3iOa+PFXFTfPm6dP5f8AcoOX/wCO42Lx0x01EPS9mPC4P3fDyajczudNvJqpBAIqBJoBMACUqmwWFdnMCdyg2noAmBIJh0cJj58sejCI29ThMXJTcx1RW8RqIj0SJRQAAAAAAAAAAAAAAAAAAAAAAAAAAAAAAAAAAAAAAAAAAAAAAAAAAAAAAAAAAAAAAAAAAAAAAAAAAAAAAAAAAAAAAAAAAAAAAAAAAAAAAAAAAAAAAABCQEOfj43wmT/LP6OljxUb4bLH+Cf0B8jaVJaWj9WcqyrKu0yqC8SvtnVbUxO9gsmFdr0mJATELajujYJiAiUioEoBE7TEISItEp2rtILRK9WcL1BrVeFa9mlYFZ8Tw8cTw2TDNrU5qzqY8+mv6vCw8bx3g+sPE4ObFv5ebpqI6biY+j2eLz5cHEcP8PHOSszPPETEdN19Z+qufjuFnBevzZOes6py6669+jpwueVmteFz4eKrOfD1m3y2nz6ev4tLzXBjy5YjUVrN51GtzEef4ODwTgsvA4MsZ4it8s9KVncREf8Ad1eIUz5uEy4OHx803jXNNorX8O5ZNxXjeFRPE+M5uIt1r89t6856fpL3dTzRFaxa2txtw+FcFn4HBambHX5rdb0v2jUdO3s247Dn4rhrYMF6UrbW7TM76T7fSF52WpFMPEWy8TkvOK1sGKdYJjHMxffSbT06+31ePw+aeA8avFYmtJvyzW0a1WZiev3PoaRNcdaW5ImK66R06ODi/CI47POW/EWrM6+WlO3TXeZ9l4c5N1MerPy7jXR4H7R3+NxuDBXyrqdfzTOv6Q9vHS1cXJ8WbTHTn1qf1cNvBuHtmnNfNntkmdxM3jp136e7PCyVa9GmKuLHGOvSsdnJ41f4fhWae031SPx/0268VPh1iIte0f4p2zz8Lhz35suOt4jymsaTZ20zx5/7P4or4fOWI63vMb9ukf0U8f4TJlrizYq3vy7iYrG5jt/o9PHhw4v7rFSn+Wumuu69/wBtMcHBcdwmTgsUW4jHTJWkVtS061rp5/Re2e2XJSOFp8SvNHPe3SIj28p/6Oue+/Oe6NTMs2xXD4twFuPxV5LayY5nk949Ov0gxZs1eCpTPwuTHkx1isViJmLaiPPT0YiFMkbr3O/mUx4mLBbiuKrxHF0itqzHLij7MR/vq9+kzNY3rfs82a6u7uHnca6776OXK0jbyUtYy25aTaY7e7htxHNaderJrr5tmmNLtIsC0QmFeY3EgvC0KRK0CrwIggFkACESlEgrPZWYXlSQZ2hlkhvZleNwI5Zmebu0ti76nyY5a2jrDo71peJ8uqjnqvCNamYW0C+OdWj6w9Gs7rWfZ5lekvQwzvDUGiUCKSjZKsyBtBtGwSrJtWZAmdKzZFpREbAmNpmOi9KLWrqAZaNJAUvSL47UtG4lz14em+kadanLq0+4ilMNYbRHQiF/JRNIcvDz+95r58lflp8uP09d/o24i81x/DpG75vlj/Dvz/OG1cda1rWvaIBGvXujS+tmgU0aX0aBTRpbRoEaRpbRoFJhGmmkTqO4KaNE5cdfOfwRGfHM6jampiE6XiYk0giFoNJiAbcPj58lY1029WIiI1Dm4LFy49z326kVIhKKAAAAAAAAAAAAAAAAAAAAAAAAAAAAAAAAAAAAAAAAAAAAAAAAAAAAAAAAAAAAAAAAAAAAAAAAAAAAAAAAAAAAAAAAAAAAAAAAAAAAAAAAAAAAAAAAISiY3AI/V5PjHHzi5cGC8c9t8/tHZ2cfxleD4eckxubdIj7nyVsk5M3NbvNtyJa3vHVnaG1usqTCoxlSZiO+l8lJns5suDJbcb/IGk5ax5wmM9fVx/u1qz1tv7lvhyo6/jU11lWM8b6SxrTfTa1eHis/alB1Vy7jutz+7GKTHmvFQaRZbalarxAqYkkhIISgESQEAvVrWGdWtVGlIaQpVdFW3MdpJtbe+ad/VG09fKN/QREQSmImekdZ9kTNY1FslImfWx6InspK/NSekZcc/Sys1mO8SYKR1lopGon1+jQ+iYNELaFUveuLFbLkty0r1mfRnHE4L8N+80vOTDP8dKzb9I9mPiuSZ4WvD1jc571rG+3S0d/xY8HF+E4/P4dbDFcV6TkrakzNY3ERrc/SW5xmI68XF4s1JvipnvWPSmt66dN+Zw/GYuK4i+LHjz1tSdXm8REV/P2V8Li2Lh70mJrNM9+Xcd45pnbHg8GTF4vx+S1NUyzW0T16z/uZMg0w8ZPETPwsVorFpra1tRrUz5b9vRnTxPHPH8Rwl+Wl8f8AdTPa8+m9+e4Y4eAti4rPknhqZJtktalpvaNRMz5RHu2t4X8XjuLy5r1+FxERNNT1paI1vt7y1+unqf3jjMvh1OK4eMO4xfEvFon03qEZcvFU8Hy8TfJjtk+FXJWax0r5+jXguDtw3h9uGy2raZiaxasdomIj+i88NMeHfud7zMTi+HzxHbprbOxHmcXe2TxPhOHpktXFlrbc1nUzPXt+CKZcv/DeOwXyXnJhib1tNvmiNVnv98ujivD62nDaMloyYN8t6+8+7XhuExUpkx2m1py7i97ecaj0+jXaYPMw8TkyYeAw5rW+La0TW++lqTFo6z5zufyepXh+S3WO0/i1ycNgpw2LHWs8uG3NTU9u8/h1lH7xWennCcrvwUivL3nX0Wi8eUzKJlE2YVpEzPaVomWPNryWi0yDeJheJhlWdwvWNorSEwrCYBIAIRKUAhEwlEgpZldrZnYHNk6GG0cs1lbJTcOfltW2/wCio3t3RpFZmYWjsCIjrDv4b+5+9xRDs4X+7mAbwibaRM9GV7oqbX91Jt7qTZGxGnMbUhYE7RIArMLUjqEToGvSIZ2t17q2upvYq0iFoATMdpE/wgRC2t9lYkyVvasVp9q86r93X+gjOvxr5rZq45mkfLWdeXff6NPjRHSdx9YepWlaUrjjtWIiPdnk4amXvvf1UcUZaT2leJiVM3A2rO6TuI9nPN7451MfkI6xz1z77w1rkiRdXERZOwNGkomUCZ0yvy36b/NXPMzWYhz45pE/2nNHvDUiNfgWrO6W6JjBO92nc+qnxIrkj4drWr7xH9G9cnNroCaxpaJRuNm0VeJbYMc3yRGum3PD1ODxclebruSq6axFY1EJEsqAAAAAAAAAAAAAAAAAAAAAAAAAAAAAAAAAAAAAAAAAAAAAAAAAAAAAAAAAAAAAAAAAAAAAAAAAAAAAAAAAAAAAAAAAAAAAAAAAAAAAAAAAAAAAAAAAAhXJkrjpNrzFax3mVnieNcbM74bHaOlvnmJB5XiXFW4vibX3M0iZ5Y/39HDEzGSv1b2jsymvzV+rTLulGlp7oRVLVlFq7hoa3AOfk15J+HHo1mpoGPw/aExX1hpo1AKxWPRPKsAjSdJAQkSCBKBA0L1gCkTttWOiKV7NYgE1hfXb3ViFo7x671AqdxWtrWtEViNzM9oc9suXPX/w1Ph1j/zcsa39I1O/XyUi1eOy5a7tHDYp5ZittfEt13Ez6a10/wATs6RERGtRHaI1EL8GFOEryT+93vxV/wCa1prWP+XepcXiPE8J4dbHT91xTkt1mIx13Eb+n1ene8YsWTLk6Ux15rej43jOLy8bxFs2aI5piI9qxDr+Lh3Z5XH1GCOE4zBXNTDitS0RuJpHSfOEW4TDPXDFsHvjtOvwiXgeFcdl4biKY4mb4bW+bHEb5d/xQ+lraLVi0TOpjceSfknWnG658c8Tw9Z+NviaR2tjnV4+sef4y6sOSmWkXx3i1fbpr6x5Ed/ee7k4il+DmeI4Wk2rNv7enly95tEeUx17erH1p3J2ieupidxMbrMeceSYZETbkrzXnVY7z5QjJlpirfnvFa445rbnt/vaOKx2y8Hnx1nVrV6THr5ObiODvly8Rj55nDnrXdpnr3rvX3RLU/7RvPE4OTHecscuSN07/NGpnp+El+Jx1ikxz2i8TNYrSZ6RqP6w558MxzwmPhbZbcmK0zS/8Va6nz9pmW+PhbY8WDHXP1xVtWLTTc3iZievX2hch6nFnxZs1sdLbtFYtM+WpiJj9YRw/E04iZikTXUzE7mN9J12RTg64bxfHktW0UjHPSPmiIiI3+C+Lhq4LzNZmIm0zqax5zv02nissniFMeXlnFea1yVx2tvtM77R6dJYY/Fsd+JnhpxTTL8a2LUz0trzjo6svCYMl+fJFq23Fpjm1E2jep/OVP3XhK5+f4eP4nxJvFpv83NOusdfYnVHF+95cnA04qvL8sWnJji0bnq6cnPw/BWta28tazO6zvU+WkTg4bDW9IitI5d2rNukR/vbTNbFSt/iW+WuomNb3M66fmv+kefGbicnh14zXyxmrMZK21rmrMx06e0z+Dq4XBb4dLWtMzNdzMzK2XPw37vXJzR8O3yREV6xqJ6dvZe3FcNw/CYstrzNcld1j11MdI6e/wCS3bBPLPqiYmPNtMb8p+9nerCqbj1XrNWNp15IrafJUdUTG14lzVmfOW1Z90VrErM4laNoq4iOwAhO1dgSiSZVkFbSytbq0vLnvM7BbaNbZWvMdo2pGXJM+io3mukIi0zHVIDp4a2pmPZztMM6v9yDe9mNrLXllMim1oVhaBFko2bBIgBMqymZVkFZXrCsQ0rALaRpeIToVTSYWiE6BSImZ1Hdv4fFr8RfNMf2eOOXHv1nv+jny3nFWbVj5p6Q9LFjjBw2PFEdaxHNPrIitrx2lNcjmy5NWUrn94XDXfF4llmxUyRM8sbZY8sz2bxbcd0X68zPw80mZiOjDc1nT1eIjcTPl9HnZMfzTLUrFmIjLrzW+Pr1ZxjmZ1D0OF8PpMRbJEz07SpHJ8a3lW34Hx584t+D2q8LhrGoxVJ4TBPfFVnY1leJ8au+u163xzHeHp38O4e3/l6+kubN4XFf7qLT777GxMrDmry6jSs6lhlrlwXtSYnUT3mEVzT5rhrojXktDKt9tInaLrq4XFOXJ26Q9eOkacvBYopj3rrLqZaEgAAAAAAAAAAAAAAAAAAAAAAAAAAAAAAAAAAAAAAAAAAAAAAAAAAAAAAAAAAAAAAAAAAAAAAAAAAAAAAAAAAAAAAAAAAAAAAAAAAAAAAAAAAAAAAAACARMxETMzrXUGHG8VXhME5Jjc7iIh8tktN72tPeZ3Lv8T4ic3E2iLbpXpEeThnTUZrKzO3l9W0wztAOmZ6m0TPb6I2Cy0dmfNCebaCbSrs6mhQDQEd0yRBIgI0nQCTSRTREJ0tFQRFWlKJrX2XjUAmK6T2Rs7gttGTJ8LBmya3yY7Xj7oEZqTk4XPjr1tfFasR9xPqHDY64OEw447xSOafWdd2u/RnhvGbhsOTHMTFqR+n/AFhjxvGY+C4e2W24tMaxRPXdtdGs25Dceb+0XG/PXgse+kbv79p1+X5rcB4Xg4bDGTjorOWZ3yzWLViOzxuGyzPG4cueeafiVm026+fn9z6ficlqZ7Vpkpz23WN2r51iI1v3mZl35y8eORiZfrpx1pGOIwUrWkx8vLGnFxninD8DxEYs/wASba6zHaGHFeJ04DhZwYclcnFR9q0fNFbT1l8/lyZM2W2bLaL5Lz1t6pw/F2/5Lbj7ON6jXWJj5feFojcantbpP0fP+DeJTit+78Rk/sdaxzb+H73v1nXeekd58oj1cufC8a1Lrn8KvN+Fmlp3OG849/SIdunD4TjmvC2yWrNfjZJyxv0mIdzN+jnzcTfDxsYbUpTHbUVtMbmfw92fEZ+Iw4uLm/w5th1ERFZ6zMV1vr/idNsOK2b4044m+4nfvHZPw6TabTWs2nvOu/8AvULsVw4OIycRwmDNa8Y7fFriy1rE6/X3hnxefJjtxuOMlojHOOYmPKJj6+8PTmI/ljrO56f79GeXicOC8Vvz8947Vruemv8AWDdqK8LeuThYjDmy3rWZiL2+1PWev5PP4Kb14Xi6463tM49Vnm6TOp8vL8ZepTNFuJjBFMnNqZ3Nfl1Hv98OeviOPPhyZcVcl/gxzZKz0mvfr39lm/0OT9x4ucHC4MkRPwM3Lz2tzc1NRG/r0/N1W4a88bHEUi3w+SsTyTFY7z3j71snEWxxM2pPNGCcutb7d+0sL8ZxOLh89suKnxaUrfHEdYmszPv7Sv7UYeKcHfiM2OaW1y/LaPWJ/wBycPw3wuGjHn4rJ8WMsZJtrdYiPbe/Ja/GXyxkth+WMd61+aOW0ROvKfPrPf2acFNuKx1zXtW3WYmaRqPwN5SeovPDYs2CtKzF/wC0nJbNNdc0zExrXWfNTL4dF+Hw4rZZn4U2mJ16zt2V3E6ienkz4q0xXv5p2q41xTNcVK2tzTWsRMz3lW87hxRmmJ7r/GmfPozgm+1YlE3me5EtM1pW0R7ta283PE66+a8X69UV01nctIc1b+ktqTuEVqEdhFRKqZVmQJlWZJlWZBFmdqr2lnMiI5YRNYTtaI2DPl1BptNejPSiIhavS20E9pBpaWdu60daR6qygmOyVYTsFkwqmAWSiCANI0t0TEbFRFV61TFJaRER9qYj7wIgmFo16o9txIK6NLaRoF+Hx1yZ6c/aN/o6eIvrr5zLkrPLaJacRebRv3EcmW/NLmmZiWt4nfVSKTadNstuGtP5uyluzmwY5p3h0V6M1Y01zdFZ4eJlasxppWYRWFeF1bcS6qZa16TKYiJcfG44iu4jz8j6Y9CuWs9pXi0S+ai+SJ1FrR97eubjKa5bzMe87XDXv9JRMw8eviPFV1uKz9YdfDcbXPG7UtHXvromLq/F4q2x23HXTxMuPVp16veyXrNZ6vK4mkTaZa4s1x1md6eh4fhnPk3PaHFFeuojq+h4HBGHBXp80x1LTi6I6dISDDaQAAAAAAAAAAAAAAAAAAAAAAAAAAAAAAAAAAAAAAAAAAAAAAAAAAAAAAAAAAAAAAAAAAAAAAAAAAAAAAAAAAAAAAAAAAAAAAAAAAAAAAAAAAAAAAAEJRIDz/FuJjDw1qR9q/T6f706uI4inD4LZbzqI/N8xxfEfvHE3yTM6mekT5R5LIlqkzKJlG1ZaZTMq21MSids7zMIrome30V2rzdIRMoLTZNbMplNZBtFltsoleAXEAqwiEgJQkEhCdAmF6oiF6wC1VphELArrSUgIXpMxb6KStE+gOTBWvAcTPD3tPw8+74r+UTuI5fzj83meLU4vj+JiKcNeuPHutdxPWd9+30e9elMkRF6ReIncRMdpTqf13O9N8efW7Ga+Wr4Nxl/4a1+u/8ARvg8A4vHat6ZsNJr2nrOvy930ExHTfTfbfmraaxG5tWI1vrMQ3fzctTq8b/8PZb23fiqbmdzMU3G/wAVv/w7ET83FzM/4cf/AFetTLjmkXjJWaTbki3NuJt6fUtlxTmnFzx8SJ1NdeffX111P8vNcjyv/wAPYJ+1nzWjz+WHdfh8kcHXhsOTcTHJe1468uteXmvbi8UYqZIm163nVeWu99N/0bVyVtWJiJiZjvLF5cr9X40rERWIjtWIrH0TNtdlOeJ+6GN80RMa3r1ZNdHT0TtzRn30L8RTHTmvbpvW9bTDXT3c/HcN++YqUnLyxXtE13/VWONxTeKRf55jcVmNSpHHY5zWxUm1sle/lENSWGun4Vfi0yTed0pNN+vbv+DmwcDw/DVvGOLTGTF8K27d41Eb+qmPi75Im9cWW0T1jp0mPYvx3w8OLLbFasZ51Xm1Gvr1XKjo5azaJ5Z3GKcXWe9Z1/oxw8JhpW1OWZraIrO58mf75bJTH8LHzc9Jvq1ojpGvz6wrm4y0fB5MU1x3rFptM9IifXp0Mo682DHnnLF4j+11z9e/++i+PFXDWYr2ny25bZsuDPkpe1eSlPiR6z0n29nNi8Qy5+ByVjPycTSeaK1ruZruO3SPUvGj1ojpE+W3LxW75Ph1rbcezOL8bM2ilM074WLxaY1MzuN699bbcNxE4KXyRw/E88xSLXzROpnXXXNvz/RMxXHes1nUqxMtMl7XtzTO5nruWfVWVtymJ0p3WgFomUxbXVWJ0dwb0v1iHTjmZhxY7dYh24o3DNWNo7EyKWlGiZUmUTKuxFplCqQVszs1mFZqCkLxOiIT0BM23DOe55mgDS2hRGPt9JkRWOt49/6QmUEAAlMITALQmEQvWNgVjbWtClWeW9slow4Ot576INsVcmbLOPDMRrveY3Dqr4Vg75Ztkt9dR+Tp4fFXDiilaxXtvXnLXm9xXHPhPBz2xzE+1pc/EeFRipbLw+SYmsbmt+u3bm4zDhj5rRNvKsd5cGfNk4jJEXma086b7gzxZPiUi2tbWmUT0n/fRXYLTLopWt8cTMuXaIx2y25ayqN8lcUd7fmpzYK/xS6MPC8sfNqW/wAKv8tfwNMefbiMUdp6M78biien6w9P4NZ/hr+Cs8PGvs1/9po8z/iOKJ1qfxhMeKY46cs/i7L4I1Py1/8AbDy+O/s76iI/BZ6jtw+KYZtqdx98O+s4uJp36d3yk5vf8nteEcRGT5J6zEF44Tk67+F0tO65Zj6wj/huWPs58c/Wr0Kx07J8mdax5GXgOK1qJpMT6bVxcNl4emp+utPZ+7as/U1OryrXtEdYYXtudPVzY4mJnXV52aJruOWN78molX8Pw/Fyzae0Q9vWnPweH4WGvSImY6uhmtSCQRQAAAAAAAAAAAAAAAAAAAAAAAAAAAAAAAAAAAAAAAAAAAAAAAAAAAAAAAAAAAAAAAAAAAAAAAAAAAAAAAAAAAAAAAAAAAAAAAAAAAAAAAAAAAAAAAEItMREzM9uqZeV4xxk46Tw9I+a8dZ9AeZ4v4jbiMs4sdo+DGp6ecvN55XtTUaZzDcYXi/uc/uxlWZB0c6Z5Z76cd7THaXHxHF5eHrMxTmj6oPX8kbUpfeOlta3WJNoq0pr2Z2t0TjtINqtIYxLSAabFYSKtCdojskASAQtCsWhbYLxK8SyiVqyDWJWhWFoBMJIhIKyVJlGwXm2nJx8Zrzw9cE2iJyRF9b6V8+2nTHWVM05Iy1xYsdJmcc5Jm9tRqNeke6xHBw8cVOXhLZoy2isTF51bXeZ7eXeCnC8XatceTHaYpjvWd5OltxOuu/WXTl4vLXPfWLFNK3jHMbncTMR17f4vycvDeNZc+LJvFXHlpTmiO8Wnr7+0Ok1CnCcXbBj4e1a4Mdb/FraJi0xaI6dp69YdGHh7RxNcuS9JvFotMz3meTl7b+9hXxe1s3DYrxX56xbLqutbmY6deuujHis+S2aLYq1y1+as0npuOadT+GibR2fu0TgxYp4nHWMUxyctdeUx5T17tZtXHWvz1tHaJiO7i4ficmbiJxWyTMWx0mkddzM1iZ8zg8XEzkv+8ZcurUpak/E3111/VLMHXbLaelY1uO+tbUvS9eWLRMRMdImDd62iJ1aZjUbdt+HnFhibRWZ0yPPmJrPXanEV+Lj5Kz80zE99a1Mf6Nctt2VmJ3rfdUUpwszfFlm9a5aRy9Y3uOvv7tsPB0pxd88ZabvrdZpMx2+qk0ntFpmfZTjYvThqcuXlmbamNz83ST6rpwYo4eYiM9r0puIprtE+6k4MF8WDFebWrgtFqxM73Mdol5+W8RThrWyWil6zuZnU7jXptjkniJ4r5Ji2OOIpbpOpiOv5N9b/aa9SeGxVrWtPizaszPS3Ly718vbrHRvPA4rUrGSb8taRXl5piJj0nr+bzuFwXjiOJxVpa/PF43aY3Xcx+TojhdzwGW1KTbFHz9O3SPx82b/ALV05KYcmTdppNrRNftd48/1UjHwdbROGMf7zNP7OlY3No36em4lhbgMt+GvGLUZqWmcczPeJiIn9JX4XhJnjcM/Ex82OmoreszuNzO9/ef+q97hpmvC0nPFYycuusRGo9HPx81zcPFImkamJ6OLiM14zWre24iNdJ6fcpiy/PGq/jLOGue1IrPXqzno7LavM9FP3e1/sxCsueNEezo/c8ut6jp7onhssRvUa+oMEpms17wiJ300DTFG7Q78deWrDhcPa0t73isaZrUL215srX91LX2rtBabG1dpBOzaAE7RMm0SBzI3JpaKgVrtaa6aUqm1QZaRpeYRoGHNriJr613/AEXUyV5eJx39Ymv6yvMgiUbSgEphVpWATWG9KqUq2mYpSbSCmbJ8LHuNNPCcE888RkrO7R03Dkx4r8bnmK9Kw93Fj+FirX0jQRf7/eXFxfHRijVZrt0Z7xTHNpfPZL895mfUkLWlZtnzxe0zPX8HRfmid7mTBXVey2XstSK2tuu1eZG/lmFdir7bcPflyxLniUxIj2Yna0PPw8RPLrTrpli3dGpW2oNR6IiYTEoqt6Rrs8bxXBMxN6xPk9uZjXVS9IvHssSvirxMT2l08Fxd+Gy80S9bi/Bpvu9LamZ7S823h+XHO51+LpuueY+n4Tia8Rji1Zjeo3ES37Pm+EyTwNt5JnU+j2+G4ynERuu+jFjpK6JlEpmY0paejKss15rWXNw2L944rdt8sfgni796x3mdOzgcXwuGrvvPWVR0xqOwR3EVIAAAAAAAAAAAAAAAAAAAAAAAAAAAAAAAAAAAAAAAAAAAAAAAAAAAAAAAAAAAAAAAAAAAAAAAAAAAAAAAAAAAAAAAAAAAAAAAAAAAAAAAAAAAAAAACEqzOomZjsDHi89cGK1pn5tdHzuW1slpveZm093RxXGfvWWdxy8vyxHqwtGukrGa57V9mN6d+jrtX/syvHSWkcV6zDK1td3ZaIljkxRaOsg5bTE9mN6TeJiYiY9JaZ+GyR1x2ifuefmvnxz1r6+Qj1sPTFWJ8ohfbLh7c2Ckz31G/wAFplGlcl5ritaJ7RtPDZpvhrefPfl7q5I3WY8pjSOCtE4eSY+ze0b+8HVF9taTMs4mN9F6yg1iJXiFIleJBMQnUkSsCNGjZMgaRMnNClra8gW5tLUv7seaZ8lq1nzmBXVGSIjrJXiK82o3P3MqaiNT1W1Na7gR1VncLSwwXmdRLaZ8xVLSiJjy12680x0LrVrNsdqxPW9ZiCDP97wVrMxetojvNZ3+LmyZsWesWzRW1IiY5tzHTzjcT27K/wDDrZaUvalcd6VpERzT80xv294Xx+HTHC8RhyXrE5ZvOo8txpuSIrbPSbxmyY8c5KzGrREz1+nmrXicEXxVrSv9pExjiMXePPy95a8L4bHCUvXFmj7dcmOLdesTEzv8E4vDq4acNE5YmcE3mJiOk83/AGW4mKxxXDYMnJlpMW1uZrTpEb/1Xrx3DXtamGbRavXmrEa8vLv5+jPNwmLLktkjJau6zS0RETuNr8Pws4pmceXJFJiI5ZiN9IiPT2PBz28Q1w85pnJMRMRNY7x90f0UyeI5a8T8DdonnjHMW8pn728+G4fh5qc87za55m8b6Tv0Xtw+O18l713zzvpb0N4mKcJe+S+T4nwZtyzOOLzMdtdO/frH5rx4lfiq2tFKUpNpjHFY1PL7xvvpTFhxYslsmHFFLX3vrMrajHTkrWIr6R/1S2URPzJrj3PTqtjpzdol0Uxcs73KaSIx4axG5jq05YmJi1YmJ8pja3ka6Mq5uJ43h8Gsd4t0jcxFJmI7f6q047gfjzipjyTkjW9V11nt3Rl4H42TnjNFImsxqa76bifX2Vr4Tjpm+JXNPasTEx6REevs3M/lPW2Lj8WWt+Wt55Mdr3iY+zEa6d/cyZ8l8v8AZ1rasVre3NOtRMz7+kSYuAw4MvEZcc23xETW8TPTrvt+LHJwOPJOOLWvrHStIjfeI7b6H6qtjz55txGqUicUW5N1trfJvrM9PTzc2LiM3FZYpe+PniOaIjpMx7ervjhMNuItntWZyW1ud9+mlcPAcNwuTnw0ms6/mmf1NgwnFbe7xudb7o1MT6O21Yncz3c2WNT0hJUsZ0tMW7va4LFFsfNaPTu8vhcM5MsRudd+nV9Djpy1iI9Eqw5KxH2Y/BlxFInFbcRrTocXiOf4OC0cszMwzGr8eHnmPidJ6ey2DHFrROpmGVYm14jq9HBTlrDdYi0RFMeojTmy26unJPRx5J6stK7TtlvqmLCNNp2z2nmBdKm0xILGiJSBpeIU2vANaptBWFrdhWUwrK8qSDn4yeTBW/bltvf3a/qlXjqTk4TJSO86/WEY78+Klv5qxIiwjaQTDWsKVjq2pArWkac/FXm1vh1no3zXjHSd+jl4WvxeKiZ5tTPosZer4dijHgiYrqZiOrsmYjvLLHWK0iI/MyTNKzPPSPqjTi8RzxqIrZ5XnEesuni8vNbpO0cLh5pm1vJph04o5a9VMlk5L67MJtuUaI7naU0jZeNdQQlWJSI1xameretq17RLjmZiOis5rz/2Ud1uLmvaWVuNz3nVLa99OTdrd2+KOWoNN5L9cmW0+0W0cset/wD3Spa/XqmtolFaxa9fs5bx9bTKZy55jU3rP1iP9FITAObiMOTiNfEtHTscN8XhZ3WNw6dI1BpjWPEpiPmpaPuMniE2j+zide8MpjaPhzrpIetODrPEcZE33MRPN1e1EajTl4DD8PBFpnc26uuOyVYJBFAAAAAAAAAAAAAAAAAAAAAAAAAAAAAAAAAAAAAAAAAAAAAAAAAAAAAAAAAAAAAAAAAAAAAAAAAAAAAAAAAAAAAAAAAAAAAAAAAAAAAAAAAAAAAAAAEaSAxy8NhzRrJirb7nn5vCJid8Pl5K6+xO9T971STR89k4LicVZm2KZj1r1j/Vw590meas113mY7fXzh9dMbjXk583A8Nni3xMNdz3mI1tdTHyFom0c1azaJ7Wr1iWcRljrFd/V9Dn8ArG7cJnyY/8HSYePxPC+IcLMzk4W16xP2qxvf4ba1nGHSY+aNSztSLd4iUTxePcxeJrbzjr/oyvxuCvfJEfWEF6xFYmPdWZUx565a89ZjSdlUvMcsy5uAyRz5q7n+8tOm15jlmJcXB3iOMyV9bSD1q2hpWWNJiejWEG1Za1mJc22uOdz3BvEbRMzBCZiJgFeYnU+ZMQr0+8Fo0TPRXZM76AyyX5fVj+8a8pb2pFvNz34eY6xM6VG2PiN2iOzsjLERG5eXW/J5RM+6Z4i/TYa9fHeN92sWj1eNTirxrcurDxHN/FH4i67pTzRWO8Qyi2/NpqnL8/b3lFP3ms9KxMz33C0WtbUcuoiPVWPgUmNRWN9vdpzUjpMTE/SYERNfPUeyt62t7evut8bF/PXXvLOeKwzOoy1n06qIms9vP9E1xTrc2iPeeiKcRhnJyfErN58t9Wk2ia/Ym302DP4ca3z4/rMprhpqNWpM+yImvLqMFvvmVqdv7nlj6oLctN94K44jy2ncfyLx9ATGojpBvYgVOlMlorCbW1Dly5Nz3VGlcm7e3pttTmnvMseHpudzDq6RAKW794Ui2OLxSclIt6TPVN7dukT98OCceW2XPEYeeck15MszqafNPZZIPR+JipN4tkrFqRE2jvMR9FJ4zhLVraMu4t21S3X8vq4px8RbjJ4jJWuOuSeW9eXccuor16+XWWnD+HYP3fh64+KrlzY5ndLW5Ynv6TE+fquSDrvn4bFjrkvkiK27dJ3232Z/vPA5skYq5qzaYiekTPeN/o7MvhOPPw2ONRS8RqY62rMTWYnz9/XyY4f2dwYbzOPNqba5pmu5jUeU76JOplc/CcZjwZ6RirfJbLE8lZjk541vcTPSfxe5w3EY+JpN8c9p5bRMdaz5w4f+DY+eb88RascuLpbWOPb5unSNdNOrguEpwOG9K5Jtz2m9pn1n/scuv8LJjoveKVmbdofPcfxMcRn3HNyRGtTLq8Q8SmbTjxRWY1MTMS87Hjm9uu+/okiWt+HpvrrXV1xGoUx0isdl57JSM8nm5rw6LsLgwmFWloV0CEwjSQSmEQkFoWhWEWyVxxzWnUA0RbNjx/atH0VxYOK4j5orOOk9ra7x971OH8MwVr81ee3nN42quPDmjJ0pS9vpWWuW1seufFkrE+cwji+Jp4ZalopWYnr6OHiPF54+9eXVaRHWN95/3oHVNolSZY0yzaOsr8yC0dZ16uPhJ/8Ljj0+X8On9HVFtTtw8LaYvnx/yXnUffIjqWiFYaVgF6R1dEarXc+SmOqvE35aaie8KMuvFZ61rPT3exgwVxYqxbvru8rgZrS8WtPL17vRy58NsNqxxURbXSNrSK8TxWLFGpyRM77RLzM+fnjp2306s8sTOSefr17z5qa6rIza2wYpyW3PaHbMctdQrgpFar2ZtakcuWZ2ym3VvkiGfLHmCK5dLTeLQry1REfN0QT5pNJhUT3q2rWsx2hlWO8LY5nUqNOWPSCa7joiJlMSyrm4jHflmauG18lJ6zMPY6TGp0xycNjv5NI48XE23qbS6cd55us9+zC/BTE/LMtsWO3Tn7x2B01tuEq1jSyKR08m3DYpyZqxrpvqyh6XAY4jHN5jraUV01rFaxER0hKRFAAAAAAAAAAAAAAAAAAAAAAAAAAAAAAAAAAAAAAAAAAAAAAAAAAAAAAAAAAAAAAAAAAAAAAAAAAAAAAAAAAAAAAAAAAAAAAAAAAAAAAAAAAAAAAAAAAAAAAAAQADm4ngeH4qusuKk+/LG3z3G/shTJ14bippM7+W9en5PqhdTH59k8M4jwutcXE8k2nrE0npLF9F+1cf23Dz/ht/R8/MRpfqfGOSfkn6PNwZvhcZadb6y9DJvktHs86K64ncxvUwsR7GPJFoida3DppO3HitusdNdG8XmOzKumq8Whzc/umL+4Orn0tGVyxaZ81LzPeZUd/N6aVmHn1yzHaWnx+nfqYN7Wmvfsj41Y6ua15nvMqa35dFxNdVuI10rCk2yX8/uZ1pPWeV148VI5ZyX1E+W+6o56YpvfljXaZnf+/Zllrqe7qy2x88Vxb1DLl3EzMA55nULYrW30W+HNp7dGla1pHVFx2Ycmojbr4fh8nHTPLMRSNfg4fD8ccZxU47b+HSN3mOn0ex4jkjBw9ceKvLXt29kivPxcV8LDx3DUz2+J8TJ8OLTMbjtHaOjjrw9uIxZr4azbHEfLF5jv1/6PS4a2q6ie/dvzb7yu4Y5+J4Sc+KPhxFeW1d6iOnzQrl4PLzZaxT4vxcUU+JeY+Sd27/jDs3vqtHoTnTHFj4PNS/DzqsVxRETNbarb5Z8tb31dcxMROp0vBPZLdVnzT/MtG/qdfJKCOUJ6QpE9QXTpELApenNEwy/d43vboNArWOSFbWWsyt3BWZ3LTHCkR1a1jUKiMuSK1n0edlvFraiIh0cXbrrfk5oifvWRLXZwHF5MPLWNTX3l6kcdqkTaltfXo8Klpr2Wtkma6nuYmvVy+L1r9jF+bz8/H5uJnUdI9Ny5J3MtKRHqZF1fFg5p+aezsx0isMqa8urevZKLolMdkWRplfswu2uxuIzlWVpVkECdIAhMTrqhXJetK9ZBOTNFI33mfJ3eHcDNrRxGfUzMbivfW3P4dwX7xb42WvyddR/0e9SsVjpGuhpiYrHovuIjp3Um0RHd5vF+I/D+XDMWv9NmauuL9o8tclqYqx1iJ/X/AKPI4XhppaJ35u+2OZmb5Z5rT5yrWkc0Ki1OnRtE9GcxEWWhBbvGnFgjl8U4mJ7WiJ/3+LtYTXl8Qrb+es/frSjavVvjhlSHVijogvGqxMy47TPEZdV+jXicvTkp9qXd4dwk46c2SI5t+a/Bhi8Nnl3Pdjn4O9b8tYjfpt7mvl7ODj8tqRMWmPpBKY5qVx8Lhm2atbXnURExvTkwU+JkLXtktqPwh2YccUpHTU+a2pIvXUK3laZZXllplezPmTbzUVF4lasMtr1vESDSYRPZMzExuECFZ1MLV+W8qtJjc1mfPuKsaXycPlrMTSsTX02jcVj+0rkp92wUNytHLedUvSZ9JnUrxiv3nHb616gymdkL3rFY3aJiPWYRrzjt5IEJNJiFGmGk3yVrHnL16xERqOzj4DF8s3tHXfR2+aKkBFAAAAAAAAAAAAAAAAAAAAAAAAAAAAAAAAAAAAAAAAAAAAAAAAAAAAAAAAAAAAAAAAAAAAAAAAAAAAAAAAAAAAAAAAAAAAAAAAAAAAAAAAAAAAAAAAAAAAAAAAAAQJQD5z9q+/DT7W/o+cvHSY9n037VV3TBb05v6Pmbe7UZrC3SJj2ly1/v4+rpyTEXj6MsVcduJ1adR7txh2UmJhfRTDWI+WY00ikR3ZaUja0Rb0Xi1I84XjiMdfNMVly5JnpX8kWpf+KPydMcXi/mTXHmzRNse/h+cqjzr15Z6Jr2dWXhrY6TM6mPVzR0mYVFumnX4fjrmzck76w5K93Rw1rYssXr01E7B0ZscxuszHyV/Hv/AKOe951rs65tS+Oefe+8fVxZZncRPlGgUiZrMSvS8TbXkwyX30iU4rxXuDvnl+H09HBlvM3mIjs0tl5ukdnV4fhpfPF8uuXU90XXq+GcPHC8NSZ+1au528zxHxCcme9IiOWJnTo8T8RpTHOPFaZmZ669Hh/Pe0zHmg9LheJjtp6FMm3j4MfLO3dTJFY7iu+toXiXn/vMeUtKcVE95+5B3xJLCmWLanbWLQYJ+WO8nTyJmfKsSiJtHeIFLT0UrC09SoLQsruDmBZCu96TPYFLSpK1pUBasNO1dq1RltFaSI4s9t2RFesK36226OHxc3XUy2yymntKkxqezutjpG+up9HPkr1kHPvUtaWrE9pUmJKzqeqDtx/TTarnxW35umiVqLQiUqyisrsLt7+bntPURQRshRKJNs75IrE9QMl4rEzPZPB4P3rNF7bikT+KvD8Pbi8kTM6pE9dvaw0pgxVrGoiAb4KxjxxWO0R2WtlitdzrXvLiz8fixRMc/wA0eUPOzcRl4qdRMxG99Uw108X4ha8TjpWPr3c+LFFevnK2KkUj3W2opeOjLtaGtpZT9pBae6YRPXWiAWUyRvPw8+9o/L/oupk6ck+k/wBJB0Y69XTM8lJlnijrKvGW1WKwCnCV+LxNbb83v13EPJ8N5a/w7nffT1JtqszMStIpxOb4eOZ83i8RltlyT6zLfj+I57ctd+TPhcfTnmOsiX1bh8HLG576dHkdoVmRVbSzstMqWkFZhSYhaZQBqCYgTEAUiVvNamtInuCFu9FVqd5gHTh4y9ccRbHFojzidNq8Xgv0tun+aYcOOdWmF5t06g6snD8Ln75KTv8AxuXJkr4bEzgtW3tE7/32RMx5xv7lfpAVTF4pbiI+DxlPl7xasa1+JTPE3msdax2lpNYny/HqcsenURaLRLXFSb2isMoq9Dw7FqLXtH0StR2Y6RSkVhYEUSAAAAAAAAAAAAAAAAAAAAAAAAAAAAAAAAAAAAAAAAAAAAAAAAAAAAAAAAAAAAAAAAAAAAAAAAAAAAAAAAAAAAAAAAAAAAAAAAAAAAAAAAAAAAAAAAAAAAAAAAAAACEgPD/aiu+EpPpv9YfJZbah9j+0td+HTPp/rD4rNPyt8WOTnveZsy38+/PyTbur3tqO7bDuw55pijnt9NqX4y8zqOzKuC99bl0V4asRG5TxfWX7xae0r1tazX4VfRatPSDU9VrWdb1t14uJy0ryRaYj0hlHyw1xRvvHUVfJkvbHNbT8sddOaIiZ3p02xcuObb3EsI1z68kCsdekOqMcUrNp3NZnozpMUttrGSdRXy2Kji8nJMVx65fVyTabb3O5a5d2nupGOZ8wc1+kqc+p7ts1dS55jqI6cVt6dVc00rqvRwY5mJ068VZtGxT4c5bbt12vGOKx2bRXlhTJeIjtplUTkinnDp4DhcvGzab82PHHbUd2fh/h1+OybtblpWd/V9Rhw1pWKx2iPRKscNPDOHx0nmxzefWZcfHYuHxW1WsVtr1e1mmK1l8l4hxM34jflpYV0Uvki3y7mG+LiLb5bd3mYOJmLRPX6PSw5seWIm1eX30uMuymWsxvmj8WnNE+cOavh979aWrrurfDlwd61n70adW49SJcccTFek119C3ERPSNmGuubK7mXPTL16tq3m3aDDWldrW7K135ptPRFUlEHmtHQRarHPMcvVaclYYZbzKwY9N9XZw/yzGubX1ctZ+benpcJ8SdarEx6TPRakVvETE9Pv5XJljUzzT+T1ssW+HO7R08q9oeVxMzzT1nuQrLpKlohHWZ7taY5nvKo0wV95ddezPHTXm1iGGkqymVZFZ383Nfu6rMb1Ec0yiLa803rMMLc3oovfJOunVzWvN51K3Je0+n3r14a9vRUrswZ6cPiiKxEzM7Rl4vPm+WkTFfaFMXDamJtPV01rEQi45q8PzTzZJmbT6t64617QuiZAlSUzKtpQJUmuza0AroiGk9lfMEItG4+i2gHbjiIjcuPJM5M2rTMxHo7Y6U6ejzrT/aTOliV7nDUw0p8utnFcRSmOY5o3ryl5leLtWkxWv5qVxZM880zqDF1X++yxrcu7HXkpEKRWmGOnWfopbLuQjabe6kyy5k8yC0ypZOxRkhpNUcoKxK8EV6rbiIBSZmqOfabTtWI6gumJ1KsJBaZ1aNNOksp7bWjegX5YTqFImVoQTpItEAmtZmYj1exjpFKRWI8nFwOLmtN57R2d6NAkAAAAAAAAAAAAAAAAAAAAAAAAAAAAAAAAAAAAAAAAAAAAAAAAAAAAAAAAAAAAAAAAAAAAAAAAAAAAAAAAAAAAAAAAAAAAAAAAAAAAAAAAAAAAAAAAAAAAAAAAAAAAAAB5n7Q134Tmn0iP8A+0PhMs/K++8e6+D8T9I/WHwGX7MtcWeTmmNymmq5qzMRpWZ6qzPV0c3q0msxExHf2TMubDkn4UR6QWy29Gca1vbJ9Ffi7c/PMwvVcTW0W3MO3DExE+cuGsO7gtW1FvcHpWil8FuGrqYmPltPebem3l5MXwr2pePnrOujel5mOeNa3r3Zbm2afTegYzM9k45nfXs3tiieaPP1TPD2pjmZ6THr5gieXliNxtaIjUahxxaZybduOJmAc3EY99deTmjFMz1h61sUWhzXpFUqxhjxRXW4htForGukMcmWK7juwtkm8610ZV1Wz+US6eC4DLxd4nlnk6TvseF+FW4mYvk3Wkx6dZfUYMNcVIpHaINxU4OHphpFaU5Y9vNtJ69ezDPnrSu5nt6yz9X45PE88YuHvO9Ty9Hx2e8zfcvV8T42eIvqsRFYh5OT5rbbkYtVped730deLJOo69XLFWlI7NI+n4DiK5scV380Q7orFo6xEvnvDL64iu/OvV78T5MVuVGTBgtHzUifpDltwVJ3NYn8W/E5vg4ubW0cPm58cTuOveEHm5MGTHbXJOkxkms9p1Hs9f4dMn2o397DieBpbHM4+k+m11Mc+LJzxEx291rS5omcNuWaz084bYsebiJ1jpyx/NaJ0KWvWnW0/h3lpj4Pic3W0RjpPbrqXdwvh+PBbnm05Mk958nXPSNpo8LiOByYoiazFo9eZydZ6OzxbjJreMdY69dy4sP9pMR2aiVrhxza0dOu3tcPhvWsc0Qx4PBFfKZmJd/kzasjHNSJpM8sTOnh8VMfFtHad9ntcbeacPae/R4M2m2SZmPNYVOLHzd4ddKREdlMWojTojRUhEJCUaRKskyrM9QRKs9UygFJrE+Sk4onybIEUjHEeSUiiExO0SiOkAm06Zzb3Lyz2g0iSYVrK4KcqdaSjvIETMnmvWpMdQV0JR6iu2vXHH0cd8UWt8sOvH1xR9CmKKzuZXUxlh4atetob2tFY1Ba0RDnvfYfEXt7qbVmSAaRKVIlcEpQAkDQIlS0rypMAqvVWKpnpALeYrXcraBanWdT2l04OFnLzRW8bjtEz3/JzV6S6+GzRTPWZ7T3BnkwZ8MzOTDM0j+KvVnXJSfOI9p6S9ut4mN0mJifOJcvE8Fgz2m14mL/AM0Sg4unr0WrEzOoVy8Bkw/NS/PHpMdfydHhuG83m2SNa7KPQwY4x44j1aAy0kAAAAAAAAAAAAAAAAAAAAAAAAAAAAAAAAAAAAAAAAAAAAAAAAAAAAAAAAAAAAAAAAAAAAAAAAAAAAAAAAAAAAAAAAAAAAAAAAAAAAAAAAAAAAAAAAAAAAAAAAAAAAAAAHD41G/COK/+nMvz28arbc9X6J4rHN4XxUf+lb9H51knpLXFjk55Vn7UJtPXsie8OjDbDaKz83ZFrbtOp6eSkT0IlZBpDWssay0roG1Z9HZw9pjcxMuGJdeCd1QdWXl5tY+0R2IrMzS0R11HRWeuXl85WteMc6mdzEeaK7OHvjpbJbNEcuo7vPzZ7ZPlmZmsT0VyZpvExvuzr7g0x03PV20mIhyUnq2i0ore14cfEbnemvNM9PNfFw9s9orETP0gT68yMOTLeK1rMzL3PC/B+WK5c1YmevSXZwPhlMUxe1Zm3vD1KUisRGmbW5EY8cUjt08o9Gora2ollpzcXxVOHpzXtqOr5jjfEbcRf7U8sdodvj3EW+XHE9OsvnrXnfduRi1ra20a3KkS0rHVplaK7Wik9l8ddz16NIxz3Bbh7TW247vo8VubHW3rEPn8WPrGvR7+KeXDWO06ZrXFz+K25cER5zP4dHn8JkiJjc66uvxC3xr1pWd9JcFazj667kg9vDmiYnrp0c0z0ePjyza8xE63r7nq4I33nfulWNqY4tqdRHvp0VrER2VpGohdFT2ZZbRWsz26dVrX083xTjK4cMxFom07iY31joQrws9py5LW3PWZ7t+Cj+3rHfcsK9Xd4XSLcXXcb1LbEe/ipFI1HZpMdERCZ7Obo5OO18C2/R4V+l7anpt7nHx/Y23OujxLxG536txipxW5e89HTTLHlufo4o66jbpxUnyKR1VnZKI6QTLLStlJlMypMgTIgBO0IASIBBSZTKsgraVNrSrILRK22cLwCYWrCtWtIBesKX7rz0lS/cVQjumUA6uHtHLppMxHVy4rcs9ZWyZd9I0Bkuwm2ybTKFRCUJgFoXhSF6gtEJ0QsCBKEEImEkgpPRXvK8wiK9VE0r0WN6RsFoX5YtWWcNsfYHRwvBcta5aXmInrNXXWt4n7W4U4K+6TTfbeo9nTqGarPXVpirqN+qJjc6aQCwAoAAAAAAAAAAAAAAAAAAAAAAAAAAAAAAAAAAAAAAAAAAAAAAAAAAAAAAAAAAAAAAAAAAAAAAAAAAAAAAAAAAAAAAAAAAAAAAAAAAAAAAAAAAAAAAAAAAAAAAAAAAAAAAADm8R//LuJ/wDpW/R+aZLdNez9L8R//LuJ/wDpW/R+X2nq3wY5olWVkS6MJjsmFYlOwXq0qyiWlJBrWejowW+aJc8a8mtJ1MJR25rRF4mk9vNjaZtO5V5vdG0VaIWU3KY3sGlZbVibM8eOZ7Rt6nCcBa0xNq/L0KRThODtm6xqI29vh+GriiIiOvqvixVpXVYiI9m0Qxa3IVhYNstImdOfJk7z5Q0vZ53HZuTHPXrO1iV4HieX4uWZjy3DzLb30dfETu23LMbbYRE/m3x9tsIjTbHPRUdFPKXRS2nLWe3q2rPr3B14p1MS9Xh8sZo5db08SLdI5ZdvBZprkj06bSxZXXbhuTNbJvca7ODLE957R5PbnU1mN9LRLy+L1r7PWO3RItYcP82bdfV7mLUaiOzw+GmK33P3vSwcRWuqc5SPTrboi2TTjtxNKxubuHi/EOmsduu2ca10cd4jTDExG5tt4WTJfLebWnvO0XvN7bmes+asdOzWM62rMRG3qeCxvNad/Z/0l43N1iPd7ngEf2d7ec2j9Cke1BPZMdiY6MNvP4/Fe8c1Zj6S8fJWa3mLd9+T6PLj56zE9peLx2Gcd5mKzEba4sWMMVInzddI1DDh6uneoKEypMk2Umdo0TKpMo2IG0AJ2bVSCdoAESpZaVZFUlWVrKCLRK8KRDalQRDSLaRyk16CrxaJUyTG2c7r5q80zAL7IVhMCKZ7TWKzH80Q0nvKmeN4re0TK6oaQkBWUwALQvXuzheorSFoVhYBCZVmUCZV2rMo37gts5ldgLTKsToWikz5AmJaUtqYUistIqo6+Evy56z69HpebycfyxFo7w9KlpvhrO+tojaVY0pHWbT59l0RGo0lFSAAAAAAAAAAAAAAAAAAAAAAAAAAAAAAAAAAAAAAAAAAAAAAAAAAAAAAAAAAAAAAAAAAAAAAAAAAAAAAAAAAAAAAAAAAAAAAAAAAAAAAAAAAAAAAAAAAAAAAAAAAAAAAAAADn47rwHER/wCnb9H5fL9R4yN8Hmj1x2/R+XeW2+DnzVlFuy8x0V1rq6MKxG+sybr7rWpvqpNJBpE+iYtPox6/RpE80akVtXI3pbcuOJms6mW+O0eoOqIWiEU1MuimOLTGkGdKTMt6Yt/V0YeFvaN1pMvQ4fgLVmIvWI6JasjLw3hea1rW3qHs0rqFaY4rWKxGtNIY1uReE7ZzbSnxaz2t3RXRtWbMYyRzRG9ymbxvW0E2l4/iE815j3epe0RG3j8Vki1p12a4pa8jNSYmXNaunbmjfVyW7tMKcvvC9db7qzELRMKNa6aRPRjWY9V4mdqjaLdo06cVunRxczSuXp3Sq9qOMitY+XeocXFZ+fJHlEROnHbJPL3lS2SZ1uUxdbRknm7d2sZZjy1MOOJ672tzTM9wdFs0zGvfbK1t91d/irvqC5M9FObSvNHqC8d30fglZjhevnP9IfNRaOr6/wAPpy8NjjX8MfolWOxIyz5qYMc3vOoj82G05ckY8c3ntDy+Iy24q0xrkpE/irly2zZZyWmeSfs1lSb9NbWM1MRWlYivZWbKTZWbKLTKsyrtEyCZlG0JgEwnSYEECUbgARzQjmBMqynYKyspLeYZ2qIU7uqkdHLWJ26a2iIBaYhS1tK3uym2wWtO4UiOqY3LSK9AUiFjXUAnrW0esaK9aVn2iVlafZ+nRRIkBUToERC8SotArSFlIWBMs7SvKkwgpKPNbSax1BERtpXHMr0iNNY0DKMTStPaWkaUmtpncZJFRypiqZtHnJW0bVGla66u3grbpMecS49xNV+FyRTiKzM/LMTCVY9NKISigAAAAAAAAAAAAAAAAAAAAAAAAAAAAAAAAAAAAAAAAAAAAAAAAAAAAAAAAAAAAAAAAAAAAAAAAAAAAAAAAAAAAAAAAAAAAAAAAAAAAAAAAAAAAAAAAAAAAAAAAAAAAAAAAAMuJjfDZf8AJP6Pyzyfqmf+4yf5Zfls11p04OfNG+iJjcLRCJ676602weSsxMLV6+a011HcGPT+KExyx2lFoUDWlpjfdelo33YNKA9Dh53rfV7fh/CfGmttdPV4PDT80PrvBYj9zrPuzya4uvDw1McRFa+XVrr2aRGoRLnrpinZE31Mb7eqmbJGONzHs4M/ETO430IlrozcTFLa3E+3q5LcTNbU1PSO8y5JzxP1hz3y9W8Z16FuNtWZmJje+h+/35ZtNt+3u8ucqs5ehhr1M3iFrVjUxHVw5M0z13tyWy7UnJMx0MRpkvMufr16J5tpje1GfXa0LTX1VivQE1lpHburEdFoiTQmUxbSYpMtK4J9U1cUmdx0IrM+UuqmHXu2jF7Jq44ox29F64pnyl2RjiF4oaY4owz36onDb3ehFE/DhNXHk3pMd9srRPu9ucMT0ZW4KtvP8l1MePXe33PAzE8NjmJ/hj9HzX/DontfX3O7Hky0xxj+NaYj6/6pVj2eJ4qmCltzE5NdKery8ma+WObNbc/yeUMJvFe29z6qzZF1e2Sf+norNp9VJsjYi2yZU2bUW2jaNgG14lSFoBeJNoRMoJmVZsiZVmQTNiFVoBZKEgExCdAK6iCZlOkTAM5mSOqZhbHXegWrTot0iF+0MbT8wJnuI2mATCKxrce6SO8qJ0GzYCNJAV0mEkAtC0KxC2gNqz1TJAK6TE9UyiO4NKyvE9GcJ2ipnJMHPYrXbTliojP5p66lapNJnJFueY15QtaevTegWieiOutx0lGys+cqPZw358VbesRK7h8OyTM2xT/DG4d0MtJAAAAAAAAAAAAAAAAAAAAAAAAAAAAAAAAAAAAAAAAAAAAAAAAAAAAAAAAAAAAAAAAAAAAAAAAAAAAAAAAAAAAAAAAAAAAAAAAAAAAAAAAAAAAAAAAAAAAAAAAAAAAAAAAABTL1xX/yy/M706dIfpmT7Fo9n5zeurab4scnJNdT2Ty7htakSrMRWJ23rGK1xzy7iu1L0yR3rMR9HVw/FRj6cm18macnlqAeZaJ2pLpy1iGEwopHdeqvmvXuI6+G1NofXeB7/dOvr0/J8lwsfNEPrvB45eFpvzY5fG+L1I7K3trzRN9Q83iuPjntSuo15yxjep43ioj5azHZ42XN1jU/VTPxM3nfTs5LZN9W8c7XRbLM+bOcnuwm6OaZnSjW2Tp0lnN5IrMytFQZxuZWiGtcUy1rgTVxzxX2XrT1dNcOm1cUJq44vh2ntEr14e8/wu+uOIX5ITTHFXhvZrXh4jydMVhMVgXGNcUR5Lxj9mmkgiKJ0kQNJiEbNgsbU2bFX5kc3uptEyIvNlZt7q7QC20I2AkQAkQkAACFtqmwW2iZV2gEzKCSAPNaFYWgFoWVhYAAAQATBE6NoBa1pU7ynYCExKvmmAXg80RKfOFA0tpPL7gro0vyzPlP4JinuDPS0Vaxime0Wn6Q1pwuS86ilo+saQYREJdtfD7zHW9K/ftpHh0fxZJ+6BXm6n0k5Z/3L0rcLwuLrkyxH+a8Qwzcf4Vwu5nNjtMRvVckTv8AMHJ8OZXjBef4Lb/yyzv+1nB1rrBw+fJPpGv9ZVj9puKy6+B4ZeIn+LJaYj9FypsdVeFy638K8/c0rwWbXTHP3zDi/wCL+J36xHA49+UzaZj9GN+P8Qtvn46kR6Uwx/WTKbHqxwWb+WsfWVZ4TLEbtbHH/M8CsRnvMZM2a0/Ssf0I4Hg6W3bBa31vJg9maUraIniOH35R8WGteFyTE2mccV/mizzcFeFr0rj5evabT/qvz8tu3SVxNdea2DHGq3m1o7z5Iw2jLaK1mOrGPm6x3WrW+OsZK1m0ecR3XDfXr8Pwvwr88zuda7upnw9/iYa29Yho5tpAAAAAAAAAAAAAAAAAAAAAAAAAAAAAAAAAAAAAAAAAAAAAAAAAAAAAAAAAAAAAAAAAAAAAAAAAAAAAAAAAAAAAAAAAAAAAAAAAAAAAAAAAAAAAAAAAAAAAAAAAAAAAAAAABW32Z+j4PLgmLdn3luz5LJjjnnosSvKtimPJX4PNM9OutQ9X4FZ8ivC154nWvdrWMcfGeD34fgcPE1mLfE7xEdnmTMxD6nNjyZuGritlmaV7V08bPwXLPSJ1v0XTHlXmZZa9noX4XXlLmvgmPKfwaZc0wtXutNJ9J2VjSo7OE6Wh7XD8d8HFFeaeno8DFfl82s5rz2lFevxHid7xqLz+LzsvETPnLCIyX8paU4a9u/N+B4es7ZJtPTZFbS66cJ6xLenC184lNXHDXDafJtTh7T5O6uCseTSMcR5M6uOSvD68mlcOvJ0xX2TywmrjGuPXkvFPZpqE6RVYrCYhIBCUJBKNo2bBbaEbRsVY2rtGxFtm1NmwW2hGwVO0CBEgAAkEJAAAAAAAADQIkhIAmEJgFoTCITAJBEgiZRtMq6BIaWrXYKp1LWMcLRjgGHLOiIdE0iIU1AM+VetZtasRG5mdaW1GpTFppaL171ncKOuvAZ571iv1lrXw63neuvSI28OfHvGc32OFxYo9Zj/WVZ4nxTL/AH3iNsftjpWP0Mp2j6C2Hg8HXNkpGvK1tf1ZZPFvB+H6fvGHceVfmn8nz2TBN/73iuKz/wCbJratOD4as7+BEz62mbSs4p2e5b9p+AidYaZ80x/Jj0wy/tDxOSv9h4blp6WyXiv6w8+taU+xjx1+lYiV/nt0mba9F6s91M3H+NZv/wBVTDHpE1n9Ic1qcXln+38SzW9q80x+cw7PhTHas/XUqWnFT7WTHX62iGshtc9OE4aI+fh7ZZ9b3mP6yvGCsTvHhxY/+SLT+Mwm3G8BTfNxeKZjvEW3r8GOTxnw/H9nN8SfTUx/Q8T111rk88lte06W+HWe/W3rM7/V5c+OXtOsHh+TJ9Jn/RWfE/FL/Y8Nx4o8pvPb8ZhDK9qMVtR02tGC89on7njYuL8Xy9LZsOL2rjrbX5t44PxPL247i7eeseGa/oauPUjho3u2OJ95nRauLWrZaU/zXiP6uHH4P4lfv/xC0f4s81/0deL9ms1/734lf82Sb/8A3JsaxemHmtFcefHaZ7ct4n+rX4eOvDVtjvSazvmtNoiY9HTw/wCzuLDMT8fJFt7+WZj+suvF4PwmKnLFL3r6XvMpsOrxcdrWvy4aXyTvvWOn4vT4XFxtdWri5J/xWeji4XBhiIxYq116Q1S8tWccY8Lhvhpy2vzf0biWWgAAAAAAAAAAAAAAAAAAAAAAAAAAAAAAAAAAAAAAAAAAAAAAAAAAAAAAAAAAAAAAAAAAAAAAAAAAAAAAAAAAAAAAAAAAAAAAAAAAAAAAAAAAAAAAAAAAAAAAAAAAAAAAAAAET2fMXj53075i/wBpYlREdWkRHRmtEqjaI+VhkxxMrxc6yg5rYKz5M54Ws/8AZ2TVSei6Y4r8BS0a/oynwunr+T0Nhpjz48MpH8X5NKcFSv8A2diF0xhXh618vyXjHENBNMV5YTpIBoNgAI2gk2rs2C20bV2bBbZtXaNgts2rs2C20bQAnaABO0bAU2naEgAAAkDQIBIggEgkRBpICNJAACAQnQAaEmgTC3krCQTtCQFdGkgEL1Uja0AvzaTzqREytGPYpN9qczaMUec/mzmsRPQEbTtWTqqOS/Jj5ue1Y+sTOnLk8U4HFOrZd/THLm4vwHiuN8QvfFWbUmf4Ynp1n1h1YP2MyWrE3rkj/PkiP/6tdmermv49wdd8lM1vwhjf9paV38PhY+trf9H0HDfsbw1Zj41KT/ltM/rD0sH7N+HYYjlxdY9IiP0iDsvV8XTxrjuK6cPw2P16f94VyYvF8n95kjDE9Y/tZ/pt+g08L4Gka/d629rTzfq6MfDYMX93hx1/y1iGey9X5xg/Z/j+Ln/4n4k+kTv9Zh3Yv2IzTO8mS0T6TeI/pL74Oy4+U4f9jsePXNOGdfz05/6Q7qfs3hr0jNyR/wClSKPdE2mPLx+BcLSd2vlyf55if6OrF4fwmLXLw+LcefJG/wBHUJpitaVrHSsR9ITr1SCiUJAAAAAAAAAAAAAAAAAAAAAAAAAAAAAAAAAAAAAAAAAAAAAAAAAAAAAAAAAAAAAAAAAAAAAAAAAAAAAAAAAAAAAAAAAAAAAAAAAAAAAAAAAAAAAAAAAAAAAAAAAAAAAAAAAAAAAAAABD5nJGrzD6Z8zm6ZbQsSqFuyYWiItGpVFce/N0ViPXbjycJHPv4k/RrTlpGoBreYhjaSbbUASgA2IASIAShGwEiNo2Cdkyrs2AbQIqUAAAAAIkQAkQAkAUEmgBICBJoAEgqlOjU+gI0lOiIEQLa9jQK6NLxWfRMxrvqAU0RCZvjr9rJSPrZWeI4eO+an3TtRbSeVlPGcPEfb39IlH79g/lvP3A20aZYuMrlvy4sN7T9zS2TNFtRw1t/wC/YwW0mKzpWP3u3X4PJHrbp/Q1lif7Xi8GL13kr0MNW5Z9J/BPJPpKK8TwGP8Av/E8Fp89X/0XjxTwWk//ABNb/wCWtp/oiq/DTyNY8Y8Ln+7w57/5eHtP9G1PEqW/uvC+Nt//AM8R+siOSKekrRjn1j73oV4rib/Y8Jyx73vSP0mW1LcZeOvB4af5s2//ALRXk8sx5widw9muDiJndstKx6RWJ/o6K4oiPmitp9eUHz8TKtomOs+b6GeHw2nc46/gpfhaa/sq0x2/m5ImTTHg6908r2P+H0tbea85J+sx/VpXgeHr/wCVWfr1/UMcvhMxrJXe4mYl6UdlKY6U3yViv0hdFNGkgIEgIEgIEgIEgAAAAAAAAAAAAAAAAAAAAAAAAAAAAAAAAAAAAAAAAAAAAAAAAAAAAAAAAAAAAAAAAAAAAAAAAAAAAAAAAAAAAAAAAAAAAAAAAAAAAAAAAAAAAAAAAAAAAAAAAAAAAAAAAAAAAAAAAAAAAIfMZ5/trf78n075jiP7+3+/JYlU2c+kK27Ki03mUbn1VrMROpXjU+YISnonUAqL6RbpAKSiZRMq7BbZtXZsE7No2jYLbRsADZo0CBbSNIqEmjQIWE6EQJ0aBGhbSYgFNJ0tpAI0mIRa9afallbi8NfOfwMG2k6cs+IYY9fwV/4nhjytP3Lhrs0acE+K4ojpSzOfFontin8TDXqaNPJnxLLbpXHEfexvxWe3e2vvkw17nQ3WI3Mw8HFXiOJ4iuHHe03t2jm1+bktxFK9LTMT+Jia+nnLjr3vWPvV/esEf+bX8XzmHPiyZK1jnnc9ZiI3+cummHib5LfC4WbU30m1qxuPxDa9e3HcPH8cT97OfEsUfZiZ/H/R5v7pxszM2x4se5/iv2/CG2Pwnj8kbjJh/wCXf9dL4eumfErz9nFE/WUfvnE2+zSK/Su0V/ZjxDJHXLf/AJYj/wDya0/Y7ibfby3/AObJEf0k8PWfxONt1m/LHrOoYZOKmszGTiuvnq8PSx/sbr7V6b9bTzf/AGw68P7KY6a3fD92CN/js2GV85PFcNMzzcTE+vXZ+8cP0+FFsv8AlpP+j62n7O4a6/t71/yRFXRi8F4bH3tkyf8A1Ji39DTHxcZ8n8Ph2a3vMzEfotXPxs/Z8Nw1j1vk/wCsPu6cDwtO3D4v/ZDauOlPsUrX6V0nZcfEYMXik6nH8PDMTveLBFp/WXXHBeL5Y3bi+Ii3+Hh4r/R9d9yYhNXHydfBfEsnTJxPGzXz/tqw6MX7LY7xE8Rmz2nzi2SZ/q+kSaY8PH+y3hlY+bDzz/inf6unF4D4Zi+zwWL76vTEMc1OC4XH9jh8VfpSG0ViOkR+EaXBVfuFgEJAECQECQAAAAAAAAAAAAAAAAAAAAAAAAAAAAAAAAAAAAAAAAAAAAAAAAAAAAAAAAAAAAAAAAAAAAAAAAAAAAAAAAAAAAAAAAAAAAAAAAAAAAAAAAAAAAAAAAAAAAAAAAAAAAAAAAAAAAAAAAAAAAAAAAAAAAAAAAEPmeJ/v7fd+j6Z8zxfTibx9P0WJWUJ1EwrtO+yornwbiJhnWk185/F0d4UnoCI2ttTmVm+gbc+vNne+2Ns0R5KTlme0A26om1Y7yy3e3TWlq4ZnrMgtzx5G5nsvXHEJiAVisp1pfRoFdJ0ibVr3tWPvZ24nFXvePumA1ro05beIYa9omfppnbxOI+zin75MNd2jX1ebPil99MdfvljfxTN58kfcZU17EwjcR3mI+svByeJ5J75afdphbi5vE65rzHlWIlcNfRzmxV75K/ipPGcNX/zqvCrWL4Mkzg4r41ZiK1+F0nt7/VEY88z81K449bzMf0MNe3PiPDR/Hv6QpPimCPWfueRavJG78Vwdf8A91jficdOkcRXJP8A6VIt/wDcYm17f/E6TMRWtvvj/qrPidvKv5f9XkzxVcmKtL2yUrWdxa1YpM/nLnycRwseWfN/ktWf0gyL69m/iOaY+Xlj6qV4jiM1b2pliYx1m1+uoiIjc/lEvHjJiv0pwUdf/mZbf0h0YOH8QtP9hwkRv/5eK9/6nh69HiceXFgjNmtvHbep5t+zii3PPy1t/wC138N+zvjPGRu2WMMb1/aY+T/7ZdtP2Gy5YiOK46sx56pv/Q1ceJaOTDzWmIneuWZ1+O0xOGeCtq+uK3HLG911ud/lp9Pw37D+H4tc+fNfX8sxG/1ehh/ZbwrDO/gXvPrbJP8ASU0x8FHxbTEUvi16dZn8nbh8N43LHy4eIt71w21+Mw/RMHDYuHry4a8sfWZ/VrqN7Ox1fCY/2d43JEawcRHve9Ij/V14f2T4nf8AbWxcvtltt9gJq48HD+ynAUtW963m9Z6Tvt9+nZi8C8Lw6+HweOuvR6WoE0xy14DhK9IwY/vjbSOF4eI1GDFH/JDYFRWlaxqtYj6QkSCBICBIAhICEgCBIAAAAAAAAAAAAAAAAAAAAAAAAAAAAAAAAAAAAAAAAAAAAAAAAAAAAAAAAAAAAAAAAAAAAAAAAAAAAAAAAAAAAAAAAAAAAAAAAAAAAAAAAAAAAAAAAAAAAAAAAAAAAAAAAAAAAAAAAAAAAAAAAAAAAAAAAAAAAAAAAAAAAAACJfMcb04vJH0/R9PL5jxLpx2T7v0WJWGzfVXZtUaTfoz3NpT0mPmnUMsnFYMfT4lZ9tg0tWddGXw5meswwvx8z/dY7ZJ+k/6Mp4jjp+zw01j3j/VcTXdGKsd07xU72rH3vPivH5PtW5fvj/VrTw3iMvW2bJ91Jn+oOm3FYK98kT9GdvEMFe3NP3EeBZrfw8Rb/l1/Rtj/AGdzW1vh8sx/iyf9YPD1x38Up2rH5wxt4ne3Sk6+j3MX7MRr5sda/Xr/AFdWP9mcFes2rv2xwbDK+WnieKydozT9Kq8nF3748v8AzdP1fZ08A4ave+WfviP0htXwfhI70vb63k7Qx8L+68TbvSsf5rwvXw3isna1P+WJn9Ifd18M4Ov/AOmp9/VtXhcFPscPjr9KxB2Or4SngXG5JjrlmPSMUujH+zfEz9rFlt7THL/9z7itYr2rEJ0nar1j5Cn7MZJj5uFx/wDNln+m2sfsrfXSOGx/SvN/R9TpKdquPl8n7M56YMk04ukXiu6xXDEddPgsvH8faYrfic1dd4i0w/ZJjc+zwKfsf4VGS18mPJk5p3qb6iPwWckx+aVrxPEW1/bZd943Ntu/hf2Y8X4rrTgb0rvUzesV/V+mcP4L4bw39zwWGJ9Zrufzd8RER0jXsdjq/PeE/YTjpiLZcmDHPnEzM6/Do9LB+w9ojWbja/StJ1+r7GBNXHg8P+yPhmKIm+GuS8R9qebr923fj8E8Nx/Z4LB/zUi36vQEVjj4fFij+zxUp/lrENNJANGhIIEgAAAAAAAAAAAAAAAAAAAAAAAAAAAAAAAAAAAAAAAAAAAAAAAAAAAAAAAAAAAAAAAAAAAAAAAAAAAAAAAAAAAAAAAAAAAAAAAAAAAAAAAAAAAAAAAAAAAAAAAAAAAAAAAAAAAAAAAAAAAAAAAAAAAAAAAAAAAAAAAAAAAAAAAAAAAAAAAAAAAAAAAAAAIl8v4nFp8RyRWsz2849IfUI1ETM6jc95B8ri8P4zN9jDH1m8Nv+B8ZlrNL3x0i3frO30oupj5zB+zPJ9vPFv8ANXbrp4Bhr/5sx/lrEPYDTHn4/B+Hp3tkv/mmJ/o3pwPDU7Yaf+yHSlNMZ1x0r9nHWPpC/wBwCgkAAAAAAAAAAAABCQAAAAAAAAAAAAAAAAAAAAAAAAAAAAAAAAAAAAAAAAAAAAAAAAAAAAAAAAAAAAAAAAAAAAAAAAAAAAAAAAAAAAAAAAAAAAAAAAAAAAAAAAAAAAAAAAAAAAAAAAAAAAAAAAAAAAAAAAAAAAAAAAAAAAAAAAAAAAAAAAAAAAAAAAAAAAAAAAAAAAAAAAAAAAAAAAAAAAAAAAAABAkBC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Hình ảnh có liên qu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0274" y="2176184"/>
            <a:ext cx="1955613" cy="1955613"/>
          </a:xfrm>
          <a:prstGeom prst="rect">
            <a:avLst/>
          </a:prstGeom>
          <a:noFill/>
          <a:extLst>
            <a:ext uri="{909E8E84-426E-40DD-AFC4-6F175D3DCCD1}">
              <a14:hiddenFill xmlns:a14="http://schemas.microsoft.com/office/drawing/2010/main">
                <a:solidFill>
                  <a:srgbClr val="FFFFFF"/>
                </a:solidFill>
              </a14:hiddenFill>
            </a:ext>
          </a:extLst>
        </p:spPr>
      </p:pic>
      <p:sp>
        <p:nvSpPr>
          <p:cNvPr id="24" name="Subtitle 16"/>
          <p:cNvSpPr txBox="1">
            <a:spLocks/>
          </p:cNvSpPr>
          <p:nvPr/>
        </p:nvSpPr>
        <p:spPr>
          <a:xfrm>
            <a:off x="3028615" y="2453566"/>
            <a:ext cx="5945614" cy="14370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l"/>
            <a:r>
              <a:rPr lang="en-US" sz="2300" smtClean="0">
                <a:latin typeface="Times New Roman" panose="02020603050405020304" pitchFamily="18" charset="0"/>
                <a:cs typeface="Times New Roman" panose="02020603050405020304" pitchFamily="18" charset="0"/>
              </a:rPr>
              <a:t>Biểu tượng nhạy cảm về ESD có hình tam giác với đường chéo mang ý nghĩa linh kiện nhạy cảm tĩnh điện, không chạm tay trực tiếp vào linh kiện</a:t>
            </a:r>
            <a:endParaRPr lang="en-US" sz="2300">
              <a:latin typeface="Times New Roman" panose="02020603050405020304" pitchFamily="18" charset="0"/>
              <a:cs typeface="Times New Roman" panose="02020603050405020304" pitchFamily="18" charset="0"/>
            </a:endParaRPr>
          </a:p>
        </p:txBody>
      </p:sp>
      <p:pic>
        <p:nvPicPr>
          <p:cNvPr id="2050" name="Picture 2" descr="Bao-ve-chong-tinh-di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963" y="4349511"/>
            <a:ext cx="1930320" cy="1817084"/>
          </a:xfrm>
          <a:prstGeom prst="rect">
            <a:avLst/>
          </a:prstGeom>
          <a:noFill/>
          <a:extLst>
            <a:ext uri="{909E8E84-426E-40DD-AFC4-6F175D3DCCD1}">
              <a14:hiddenFill xmlns:a14="http://schemas.microsoft.com/office/drawing/2010/main">
                <a:solidFill>
                  <a:srgbClr val="FFFFFF"/>
                </a:solidFill>
              </a14:hiddenFill>
            </a:ext>
          </a:extLst>
        </p:spPr>
      </p:pic>
      <p:sp>
        <p:nvSpPr>
          <p:cNvPr id="25" name="Subtitle 16"/>
          <p:cNvSpPr txBox="1">
            <a:spLocks/>
          </p:cNvSpPr>
          <p:nvPr/>
        </p:nvSpPr>
        <p:spPr>
          <a:xfrm>
            <a:off x="2948791" y="4318658"/>
            <a:ext cx="5945614" cy="193700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l"/>
            <a:r>
              <a:rPr lang="en-US" sz="2300" smtClean="0">
                <a:latin typeface="Times New Roman" panose="02020603050405020304" pitchFamily="18" charset="0"/>
                <a:cs typeface="Times New Roman" panose="02020603050405020304" pitchFamily="18" charset="0"/>
              </a:rPr>
              <a:t>Biểu tượng bảo vệ chống tĩnh điện: được sử dụng cho các thiết bị có khả năng chống tĩnh điện như bàn ghế, vòng đeo tay chống tĩnh điện, găng tay… với ý nghĩa: phát sinh ít tĩnh điện, truyền tĩnh điện hoặc được đóng gói chống tĩnh điện.</a:t>
            </a:r>
            <a:endParaRPr lang="en-US" sz="23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919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36"/>
                                        </p:tgtEl>
                                        <p:attrNameLst>
                                          <p:attrName>style.visibility</p:attrName>
                                        </p:attrNameLst>
                                      </p:cBhvr>
                                      <p:to>
                                        <p:strVal val="visible"/>
                                      </p:to>
                                    </p:set>
                                    <p:animEffect transition="in" filter="randombar(horizontal)">
                                      <p:cBhvr>
                                        <p:cTn id="12" dur="500"/>
                                        <p:tgtEl>
                                          <p:spTgt spid="103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randombar(horizont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randombar(horizontal)">
                                      <p:cBhvr>
                                        <p:cTn id="22" dur="500"/>
                                        <p:tgtEl>
                                          <p:spTgt spid="205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randombar(horizontal)">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938903" y="1198992"/>
            <a:ext cx="3429000" cy="685800"/>
          </a:xfrm>
          <a:prstGeom prst="roundRect">
            <a:avLst>
              <a:gd name="adj" fmla="val 50000"/>
            </a:avLst>
          </a:prstGeom>
          <a:solidFill>
            <a:srgbClr val="FFD966"/>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7" name="Rounded Rectangle 26"/>
          <p:cNvSpPr/>
          <p:nvPr/>
        </p:nvSpPr>
        <p:spPr>
          <a:xfrm>
            <a:off x="5620955" y="2989781"/>
            <a:ext cx="3429000" cy="685800"/>
          </a:xfrm>
          <a:prstGeom prst="roundRect">
            <a:avLst>
              <a:gd name="adj" fmla="val 50000"/>
            </a:avLst>
          </a:prstGeom>
          <a:solidFill>
            <a:srgbClr val="C16FBB"/>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8" name="Rounded Rectangle 27"/>
          <p:cNvSpPr/>
          <p:nvPr/>
        </p:nvSpPr>
        <p:spPr>
          <a:xfrm>
            <a:off x="5302414" y="2094386"/>
            <a:ext cx="3429000" cy="685800"/>
          </a:xfrm>
          <a:prstGeom prst="roundRect">
            <a:avLst>
              <a:gd name="adj" fmla="val 50000"/>
            </a:avLst>
          </a:prstGeom>
          <a:solidFill>
            <a:schemeClr val="accent4"/>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9" name="Rounded Rectangle 28"/>
          <p:cNvSpPr/>
          <p:nvPr/>
        </p:nvSpPr>
        <p:spPr>
          <a:xfrm>
            <a:off x="5302414" y="3885175"/>
            <a:ext cx="3429000" cy="685800"/>
          </a:xfrm>
          <a:prstGeom prst="roundRect">
            <a:avLst>
              <a:gd name="adj" fmla="val 50000"/>
            </a:avLst>
          </a:prstGeom>
          <a:solidFill>
            <a:schemeClr val="accent5">
              <a:lumMod val="75000"/>
            </a:schemeClr>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0" name="Rounded Rectangle 29"/>
          <p:cNvSpPr/>
          <p:nvPr/>
        </p:nvSpPr>
        <p:spPr>
          <a:xfrm>
            <a:off x="4938903" y="4780570"/>
            <a:ext cx="3429000" cy="685800"/>
          </a:xfrm>
          <a:prstGeom prst="roundRect">
            <a:avLst>
              <a:gd name="adj" fmla="val 50000"/>
            </a:avLst>
          </a:prstGeom>
          <a:solidFill>
            <a:schemeClr val="accent1"/>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1" name="Freeform 30"/>
          <p:cNvSpPr/>
          <p:nvPr/>
        </p:nvSpPr>
        <p:spPr>
          <a:xfrm>
            <a:off x="2125927" y="1103831"/>
            <a:ext cx="2263140" cy="4457700"/>
          </a:xfrm>
          <a:custGeom>
            <a:avLst/>
            <a:gdLst>
              <a:gd name="connsiteX0" fmla="*/ 22544 w 2994344"/>
              <a:gd name="connsiteY0" fmla="*/ 0 h 5943600"/>
              <a:gd name="connsiteX1" fmla="*/ 2994344 w 2994344"/>
              <a:gd name="connsiteY1" fmla="*/ 2971800 h 5943600"/>
              <a:gd name="connsiteX2" fmla="*/ 22544 w 2994344"/>
              <a:gd name="connsiteY2" fmla="*/ 5943600 h 5943600"/>
              <a:gd name="connsiteX3" fmla="*/ 0 w 2994344"/>
              <a:gd name="connsiteY3" fmla="*/ 5942462 h 5943600"/>
              <a:gd name="connsiteX4" fmla="*/ 0 w 2994344"/>
              <a:gd name="connsiteY4" fmla="*/ 5746085 h 5943600"/>
              <a:gd name="connsiteX5" fmla="*/ 22544 w 2994344"/>
              <a:gd name="connsiteY5" fmla="*/ 5747223 h 5943600"/>
              <a:gd name="connsiteX6" fmla="*/ 2797967 w 2994344"/>
              <a:gd name="connsiteY6" fmla="*/ 2971800 h 5943600"/>
              <a:gd name="connsiteX7" fmla="*/ 22544 w 2994344"/>
              <a:gd name="connsiteY7" fmla="*/ 196377 h 5943600"/>
              <a:gd name="connsiteX8" fmla="*/ 0 w 2994344"/>
              <a:gd name="connsiteY8" fmla="*/ 197515 h 5943600"/>
              <a:gd name="connsiteX9" fmla="*/ 0 w 2994344"/>
              <a:gd name="connsiteY9" fmla="*/ 1139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4344" h="5943600">
                <a:moveTo>
                  <a:pt x="22544" y="0"/>
                </a:moveTo>
                <a:cubicBezTo>
                  <a:pt x="1663824" y="0"/>
                  <a:pt x="2994344" y="1330520"/>
                  <a:pt x="2994344" y="2971800"/>
                </a:cubicBezTo>
                <a:cubicBezTo>
                  <a:pt x="2994344" y="4613080"/>
                  <a:pt x="1663824" y="5943600"/>
                  <a:pt x="22544" y="5943600"/>
                </a:cubicBezTo>
                <a:lnTo>
                  <a:pt x="0" y="5942462"/>
                </a:lnTo>
                <a:lnTo>
                  <a:pt x="0" y="5746085"/>
                </a:lnTo>
                <a:lnTo>
                  <a:pt x="22544" y="5747223"/>
                </a:lnTo>
                <a:cubicBezTo>
                  <a:pt x="1555368" y="5747223"/>
                  <a:pt x="2797967" y="4504624"/>
                  <a:pt x="2797967" y="2971800"/>
                </a:cubicBezTo>
                <a:cubicBezTo>
                  <a:pt x="2797967" y="1438976"/>
                  <a:pt x="1555368" y="196377"/>
                  <a:pt x="22544" y="196377"/>
                </a:cubicBezTo>
                <a:lnTo>
                  <a:pt x="0" y="197515"/>
                </a:lnTo>
                <a:lnTo>
                  <a:pt x="0" y="1139"/>
                </a:lnTo>
                <a:close/>
              </a:path>
            </a:pathLst>
          </a:custGeom>
          <a:gradFill flip="none" rotWithShape="1">
            <a:gsLst>
              <a:gs pos="0">
                <a:schemeClr val="accent1">
                  <a:lumMod val="5000"/>
                  <a:lumOff val="95000"/>
                </a:schemeClr>
              </a:gs>
              <a:gs pos="10000">
                <a:srgbClr val="FFD966"/>
              </a:gs>
              <a:gs pos="38000">
                <a:srgbClr val="C16FBB"/>
              </a:gs>
              <a:gs pos="21000">
                <a:srgbClr val="FFC000"/>
              </a:gs>
              <a:gs pos="82000">
                <a:srgbClr val="2F5597"/>
              </a:gs>
              <a:gs pos="100000">
                <a:srgbClr val="5B9BD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sp>
        <p:nvSpPr>
          <p:cNvPr id="13" name="Oval 12"/>
          <p:cNvSpPr/>
          <p:nvPr/>
        </p:nvSpPr>
        <p:spPr>
          <a:xfrm>
            <a:off x="3148206" y="1370442"/>
            <a:ext cx="342900" cy="342900"/>
          </a:xfrm>
          <a:prstGeom prst="ellipse">
            <a:avLst/>
          </a:prstGeom>
          <a:gradFill flip="none" rotWithShape="1">
            <a:gsLst>
              <a:gs pos="0">
                <a:srgbClr val="FFD966"/>
              </a:gs>
              <a:gs pos="100000">
                <a:srgbClr val="FFD966"/>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2" name="Oval 31"/>
          <p:cNvSpPr/>
          <p:nvPr/>
        </p:nvSpPr>
        <p:spPr>
          <a:xfrm>
            <a:off x="3911769" y="2265836"/>
            <a:ext cx="342900" cy="342900"/>
          </a:xfrm>
          <a:prstGeom prst="ellipse">
            <a:avLst/>
          </a:prstGeom>
          <a:gradFill flip="none" rotWithShape="1">
            <a:gsLst>
              <a:gs pos="0">
                <a:srgbClr val="FFC000"/>
              </a:gs>
              <a:gs pos="100000">
                <a:srgbClr val="FFC000"/>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3" name="Oval 32"/>
          <p:cNvSpPr/>
          <p:nvPr/>
        </p:nvSpPr>
        <p:spPr>
          <a:xfrm>
            <a:off x="4119317" y="3161231"/>
            <a:ext cx="342900" cy="342900"/>
          </a:xfrm>
          <a:prstGeom prst="ellipse">
            <a:avLst/>
          </a:prstGeom>
          <a:gradFill flip="none" rotWithShape="1">
            <a:gsLst>
              <a:gs pos="0">
                <a:srgbClr val="C16FBB"/>
              </a:gs>
              <a:gs pos="100000">
                <a:srgbClr val="C16FBB"/>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4" name="Oval 33"/>
          <p:cNvSpPr/>
          <p:nvPr/>
        </p:nvSpPr>
        <p:spPr>
          <a:xfrm>
            <a:off x="3936260" y="4056625"/>
            <a:ext cx="342900" cy="342900"/>
          </a:xfrm>
          <a:prstGeom prst="ellipse">
            <a:avLst/>
          </a:prstGeom>
          <a:gradFill flip="none" rotWithShape="1">
            <a:gsLst>
              <a:gs pos="0">
                <a:srgbClr val="2F5597"/>
              </a:gs>
              <a:gs pos="100000">
                <a:srgbClr val="2F5597"/>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5" name="Oval 34"/>
          <p:cNvSpPr/>
          <p:nvPr/>
        </p:nvSpPr>
        <p:spPr>
          <a:xfrm>
            <a:off x="3173678" y="4947826"/>
            <a:ext cx="342900" cy="342900"/>
          </a:xfrm>
          <a:prstGeom prst="ellipse">
            <a:avLst/>
          </a:prstGeom>
          <a:gradFill flip="none" rotWithShape="1">
            <a:gsLst>
              <a:gs pos="0">
                <a:srgbClr val="5B9BD5"/>
              </a:gs>
              <a:gs pos="100000">
                <a:srgbClr val="5B9BD5"/>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37" name="Straight Connector 36"/>
          <p:cNvCxnSpPr>
            <a:stCxn id="13" idx="6"/>
            <a:endCxn id="4" idx="1"/>
          </p:cNvCxnSpPr>
          <p:nvPr/>
        </p:nvCxnSpPr>
        <p:spPr>
          <a:xfrm>
            <a:off x="3491107" y="1541892"/>
            <a:ext cx="1447797" cy="0"/>
          </a:xfrm>
          <a:prstGeom prst="line">
            <a:avLst/>
          </a:prstGeom>
          <a:ln w="28575">
            <a:solidFill>
              <a:srgbClr val="FFD966"/>
            </a:solidFill>
          </a:ln>
        </p:spPr>
        <p:style>
          <a:lnRef idx="1">
            <a:schemeClr val="dk1"/>
          </a:lnRef>
          <a:fillRef idx="0">
            <a:schemeClr val="dk1"/>
          </a:fillRef>
          <a:effectRef idx="0">
            <a:schemeClr val="dk1"/>
          </a:effectRef>
          <a:fontRef idx="minor">
            <a:schemeClr val="tx1"/>
          </a:fontRef>
        </p:style>
      </p:cxnSp>
      <p:cxnSp>
        <p:nvCxnSpPr>
          <p:cNvPr id="39" name="Straight Connector 38"/>
          <p:cNvCxnSpPr>
            <a:stCxn id="32" idx="6"/>
            <a:endCxn id="28" idx="1"/>
          </p:cNvCxnSpPr>
          <p:nvPr/>
        </p:nvCxnSpPr>
        <p:spPr>
          <a:xfrm>
            <a:off x="4254673" y="2437286"/>
            <a:ext cx="1047745" cy="0"/>
          </a:xfrm>
          <a:prstGeom prst="line">
            <a:avLst/>
          </a:prstGeom>
          <a:ln w="28575">
            <a:solidFill>
              <a:srgbClr val="FFC000"/>
            </a:solidFill>
          </a:ln>
        </p:spPr>
        <p:style>
          <a:lnRef idx="1">
            <a:schemeClr val="dk1"/>
          </a:lnRef>
          <a:fillRef idx="0">
            <a:schemeClr val="dk1"/>
          </a:fillRef>
          <a:effectRef idx="0">
            <a:schemeClr val="dk1"/>
          </a:effectRef>
          <a:fontRef idx="minor">
            <a:schemeClr val="tx1"/>
          </a:fontRef>
        </p:style>
      </p:cxnSp>
      <p:cxnSp>
        <p:nvCxnSpPr>
          <p:cNvPr id="41" name="Straight Connector 40"/>
          <p:cNvCxnSpPr>
            <a:stCxn id="33" idx="6"/>
            <a:endCxn id="27" idx="1"/>
          </p:cNvCxnSpPr>
          <p:nvPr/>
        </p:nvCxnSpPr>
        <p:spPr>
          <a:xfrm>
            <a:off x="4462217" y="3332681"/>
            <a:ext cx="1158738" cy="0"/>
          </a:xfrm>
          <a:prstGeom prst="line">
            <a:avLst/>
          </a:prstGeom>
          <a:ln w="28575">
            <a:solidFill>
              <a:srgbClr val="C16FBB"/>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4" idx="6"/>
            <a:endCxn id="29" idx="1"/>
          </p:cNvCxnSpPr>
          <p:nvPr/>
        </p:nvCxnSpPr>
        <p:spPr>
          <a:xfrm>
            <a:off x="4279164" y="4228075"/>
            <a:ext cx="1023254" cy="0"/>
          </a:xfrm>
          <a:prstGeom prst="line">
            <a:avLst/>
          </a:prstGeom>
          <a:ln w="28575">
            <a:solidFill>
              <a:srgbClr val="2F5597"/>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35" idx="6"/>
            <a:endCxn id="30" idx="1"/>
          </p:cNvCxnSpPr>
          <p:nvPr/>
        </p:nvCxnSpPr>
        <p:spPr>
          <a:xfrm>
            <a:off x="3516583" y="5119276"/>
            <a:ext cx="1422325" cy="419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Donut 50"/>
          <p:cNvSpPr/>
          <p:nvPr/>
        </p:nvSpPr>
        <p:spPr>
          <a:xfrm>
            <a:off x="257185" y="1455209"/>
            <a:ext cx="3771900" cy="3771900"/>
          </a:xfrm>
          <a:prstGeom prst="donut">
            <a:avLst>
              <a:gd name="adj" fmla="val 6519"/>
            </a:avLst>
          </a:prstGeom>
          <a:gradFill flip="none" rotWithShape="1">
            <a:gsLst>
              <a:gs pos="40000">
                <a:schemeClr val="accent3">
                  <a:lumMod val="5000"/>
                  <a:lumOff val="95000"/>
                </a:schemeClr>
              </a:gs>
              <a:gs pos="70000">
                <a:schemeClr val="accent3">
                  <a:lumMod val="45000"/>
                  <a:lumOff val="55000"/>
                </a:schemeClr>
              </a:gs>
              <a:gs pos="83000">
                <a:schemeClr val="accent3">
                  <a:lumMod val="45000"/>
                  <a:lumOff val="55000"/>
                </a:schemeClr>
              </a:gs>
              <a:gs pos="96000">
                <a:schemeClr val="accent3">
                  <a:lumMod val="30000"/>
                  <a:lumOff val="70000"/>
                </a:schemeClr>
              </a:gs>
            </a:gsLst>
            <a:lin ang="2700000" scaled="1"/>
            <a:tileRect/>
          </a:gradFill>
          <a:ln>
            <a:noFill/>
          </a:ln>
          <a:effectLst>
            <a:outerShdw blurRad="508000" dist="177800" dir="48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blipFill>
                <a:blip r:embed="rId2">
                  <a:alphaModFix amt="51000"/>
                </a:blip>
                <a:tile tx="0" ty="0" sx="100000" sy="100000" flip="none" algn="tl"/>
              </a:blipFill>
            </a:endParaRPr>
          </a:p>
        </p:txBody>
      </p:sp>
      <p:sp>
        <p:nvSpPr>
          <p:cNvPr id="52" name="Oval 51"/>
          <p:cNvSpPr/>
          <p:nvPr/>
        </p:nvSpPr>
        <p:spPr>
          <a:xfrm>
            <a:off x="600085" y="1776001"/>
            <a:ext cx="3086100" cy="3086100"/>
          </a:xfrm>
          <a:prstGeom prst="ellipse">
            <a:avLst/>
          </a:prstGeom>
          <a:noFill/>
          <a:ln w="349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3" name="Oval 52"/>
          <p:cNvSpPr/>
          <p:nvPr/>
        </p:nvSpPr>
        <p:spPr>
          <a:xfrm>
            <a:off x="699689" y="1874050"/>
            <a:ext cx="2880360" cy="2880360"/>
          </a:xfrm>
          <a:prstGeom prst="ellipse">
            <a:avLst/>
          </a:prstGeom>
          <a:blipFill dpi="0" rotWithShape="1">
            <a:blip r:embed="rId3">
              <a:alphaModFix amt="89000"/>
            </a:blip>
            <a:srcRect/>
            <a:stretch>
              <a:fillRect/>
            </a:stretch>
          </a:blipFill>
          <a:ln w="25400">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4" name="Oval 53"/>
          <p:cNvSpPr/>
          <p:nvPr/>
        </p:nvSpPr>
        <p:spPr>
          <a:xfrm>
            <a:off x="5006394" y="1263188"/>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625" b="1">
                <a:solidFill>
                  <a:srgbClr val="5B9BD5"/>
                </a:solidFill>
                <a:latin typeface="Times New Roman" panose="02020603050405020304" pitchFamily="18" charset="0"/>
                <a:cs typeface="Times New Roman" panose="02020603050405020304" pitchFamily="18" charset="0"/>
              </a:rPr>
              <a:t>I</a:t>
            </a:r>
          </a:p>
        </p:txBody>
      </p:sp>
      <p:sp>
        <p:nvSpPr>
          <p:cNvPr id="59" name="Title 58"/>
          <p:cNvSpPr>
            <a:spLocks noGrp="1"/>
          </p:cNvSpPr>
          <p:nvPr>
            <p:ph type="ctrTitle"/>
          </p:nvPr>
        </p:nvSpPr>
        <p:spPr>
          <a:xfrm>
            <a:off x="5508534" y="1240708"/>
            <a:ext cx="2361308" cy="488299"/>
          </a:xfrm>
        </p:spPr>
        <p:txBody>
          <a:bodyPr>
            <a:normAutofit/>
          </a:bodyPr>
          <a:lstStyle/>
          <a:p>
            <a:r>
              <a:rPr lang="en-US" sz="2200" b="1">
                <a:solidFill>
                  <a:srgbClr val="5B9BD5"/>
                </a:solidFill>
                <a:latin typeface="Times New Roman" panose="02020603050405020304" pitchFamily="18" charset="0"/>
                <a:cs typeface="Times New Roman" panose="02020603050405020304" pitchFamily="18" charset="0"/>
              </a:rPr>
              <a:t>Mở Đầu</a:t>
            </a:r>
          </a:p>
        </p:txBody>
      </p:sp>
      <p:sp>
        <p:nvSpPr>
          <p:cNvPr id="61" name="Title 58"/>
          <p:cNvSpPr txBox="1">
            <a:spLocks/>
          </p:cNvSpPr>
          <p:nvPr/>
        </p:nvSpPr>
        <p:spPr>
          <a:xfrm>
            <a:off x="5813731" y="2163781"/>
            <a:ext cx="2584514" cy="4562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200" b="1" smtClean="0">
                <a:solidFill>
                  <a:srgbClr val="2F5597"/>
                </a:solidFill>
                <a:latin typeface="Times New Roman" panose="02020603050405020304" pitchFamily="18" charset="0"/>
                <a:cs typeface="Times New Roman" panose="02020603050405020304" pitchFamily="18" charset="0"/>
              </a:rPr>
              <a:t>Khái Niệm</a:t>
            </a:r>
            <a:endParaRPr lang="en-US" sz="2200" b="1">
              <a:solidFill>
                <a:srgbClr val="2F5597"/>
              </a:solidFill>
              <a:latin typeface="Times New Roman" panose="02020603050405020304" pitchFamily="18" charset="0"/>
              <a:cs typeface="Times New Roman" panose="02020603050405020304" pitchFamily="18" charset="0"/>
            </a:endParaRPr>
          </a:p>
        </p:txBody>
      </p:sp>
      <p:sp>
        <p:nvSpPr>
          <p:cNvPr id="62" name="Title 58"/>
          <p:cNvSpPr txBox="1">
            <a:spLocks/>
          </p:cNvSpPr>
          <p:nvPr/>
        </p:nvSpPr>
        <p:spPr>
          <a:xfrm>
            <a:off x="6154125" y="3107406"/>
            <a:ext cx="2933967" cy="437291"/>
          </a:xfrm>
          <a:prstGeom prst="rect">
            <a:avLst/>
          </a:prstGeom>
        </p:spPr>
        <p:txBody>
          <a:bodyPr vert="horz" lIns="68580" tIns="34290" rIns="68580" bIns="3429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smtClean="0">
                <a:solidFill>
                  <a:srgbClr val="2F5597"/>
                </a:solidFill>
                <a:latin typeface="Times New Roman" panose="02020603050405020304" pitchFamily="18" charset="0"/>
                <a:cs typeface="Times New Roman" panose="02020603050405020304" pitchFamily="18" charset="0"/>
              </a:rPr>
              <a:t>ESD &amp;Tác </a:t>
            </a:r>
            <a:r>
              <a:rPr lang="en-US" sz="2400" b="1">
                <a:solidFill>
                  <a:srgbClr val="2F5597"/>
                </a:solidFill>
                <a:latin typeface="Times New Roman" panose="02020603050405020304" pitchFamily="18" charset="0"/>
                <a:cs typeface="Times New Roman" panose="02020603050405020304" pitchFamily="18" charset="0"/>
              </a:rPr>
              <a:t>Hại Của </a:t>
            </a:r>
            <a:r>
              <a:rPr lang="en-US" sz="2400" b="1" smtClean="0">
                <a:solidFill>
                  <a:srgbClr val="2F5597"/>
                </a:solidFill>
                <a:latin typeface="Times New Roman" panose="02020603050405020304" pitchFamily="18" charset="0"/>
                <a:cs typeface="Times New Roman" panose="02020603050405020304" pitchFamily="18" charset="0"/>
              </a:rPr>
              <a:t>ESD</a:t>
            </a:r>
            <a:endParaRPr lang="en-US" sz="2400" b="1">
              <a:solidFill>
                <a:srgbClr val="2F5597"/>
              </a:solidFill>
              <a:latin typeface="Times New Roman" panose="02020603050405020304" pitchFamily="18" charset="0"/>
              <a:cs typeface="Times New Roman" panose="02020603050405020304" pitchFamily="18" charset="0"/>
            </a:endParaRPr>
          </a:p>
        </p:txBody>
      </p:sp>
      <p:sp>
        <p:nvSpPr>
          <p:cNvPr id="63" name="Title 58"/>
          <p:cNvSpPr txBox="1">
            <a:spLocks/>
          </p:cNvSpPr>
          <p:nvPr/>
        </p:nvSpPr>
        <p:spPr>
          <a:xfrm>
            <a:off x="5778688" y="4028658"/>
            <a:ext cx="2933967" cy="43729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200" b="1" smtClean="0">
                <a:solidFill>
                  <a:srgbClr val="F9BB00"/>
                </a:solidFill>
                <a:latin typeface="Times New Roman" panose="02020603050405020304" pitchFamily="18" charset="0"/>
                <a:cs typeface="Times New Roman" panose="02020603050405020304" pitchFamily="18" charset="0"/>
              </a:rPr>
              <a:t>Kiểm Soát ESD</a:t>
            </a:r>
            <a:endParaRPr lang="en-US" sz="2200" b="1">
              <a:solidFill>
                <a:srgbClr val="F9BB00"/>
              </a:solidFill>
              <a:latin typeface="Times New Roman" panose="02020603050405020304" pitchFamily="18" charset="0"/>
              <a:cs typeface="Times New Roman" panose="02020603050405020304" pitchFamily="18" charset="0"/>
            </a:endParaRPr>
          </a:p>
        </p:txBody>
      </p:sp>
      <p:sp>
        <p:nvSpPr>
          <p:cNvPr id="64" name="Title 58"/>
          <p:cNvSpPr txBox="1">
            <a:spLocks/>
          </p:cNvSpPr>
          <p:nvPr/>
        </p:nvSpPr>
        <p:spPr>
          <a:xfrm>
            <a:off x="5289163" y="4892681"/>
            <a:ext cx="3315916" cy="437291"/>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100" b="1" smtClean="0">
                <a:solidFill>
                  <a:srgbClr val="F9BB00"/>
                </a:solidFill>
                <a:latin typeface="Times New Roman" panose="02020603050405020304" pitchFamily="18" charset="0"/>
                <a:cs typeface="Times New Roman" panose="02020603050405020304" pitchFamily="18" charset="0"/>
              </a:rPr>
              <a:t>Phòng Chống Tĩnh Điện</a:t>
            </a:r>
            <a:endParaRPr lang="en-US" sz="2100" b="1">
              <a:solidFill>
                <a:srgbClr val="F9BB00"/>
              </a:solidFill>
              <a:latin typeface="Times New Roman" panose="02020603050405020304" pitchFamily="18" charset="0"/>
              <a:cs typeface="Times New Roman" panose="02020603050405020304" pitchFamily="18" charset="0"/>
            </a:endParaRPr>
          </a:p>
        </p:txBody>
      </p:sp>
      <p:sp>
        <p:nvSpPr>
          <p:cNvPr id="65" name="Oval 64"/>
          <p:cNvSpPr/>
          <p:nvPr/>
        </p:nvSpPr>
        <p:spPr>
          <a:xfrm>
            <a:off x="5373411" y="2168357"/>
            <a:ext cx="541502"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625" b="1">
              <a:solidFill>
                <a:srgbClr val="5B9BD5"/>
              </a:solidFill>
              <a:latin typeface="Times New Roman" panose="02020603050405020304" pitchFamily="18" charset="0"/>
              <a:cs typeface="Times New Roman" panose="02020603050405020304" pitchFamily="18" charset="0"/>
            </a:endParaRPr>
          </a:p>
        </p:txBody>
      </p:sp>
      <p:sp>
        <p:nvSpPr>
          <p:cNvPr id="66" name="TextBox 65"/>
          <p:cNvSpPr txBox="1"/>
          <p:nvPr/>
        </p:nvSpPr>
        <p:spPr>
          <a:xfrm>
            <a:off x="5450531" y="2212996"/>
            <a:ext cx="642239" cy="461665"/>
          </a:xfrm>
          <a:prstGeom prst="rect">
            <a:avLst/>
          </a:prstGeom>
          <a:noFill/>
        </p:spPr>
        <p:txBody>
          <a:bodyPr wrap="square" rtlCol="0">
            <a:spAutoFit/>
          </a:bodyPr>
          <a:lstStyle/>
          <a:p>
            <a:r>
              <a:rPr lang="en-US" sz="2400" b="1">
                <a:solidFill>
                  <a:srgbClr val="2F5597"/>
                </a:solidFill>
                <a:latin typeface="Times New Roman" panose="02020603050405020304" pitchFamily="18" charset="0"/>
                <a:cs typeface="Times New Roman" panose="02020603050405020304" pitchFamily="18" charset="0"/>
              </a:rPr>
              <a:t>II</a:t>
            </a:r>
          </a:p>
        </p:txBody>
      </p:sp>
      <p:sp>
        <p:nvSpPr>
          <p:cNvPr id="67" name="Oval 66"/>
          <p:cNvSpPr/>
          <p:nvPr/>
        </p:nvSpPr>
        <p:spPr>
          <a:xfrm>
            <a:off x="5694104" y="3062870"/>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625" b="1">
              <a:solidFill>
                <a:srgbClr val="5B9BD5"/>
              </a:solidFill>
              <a:latin typeface="Times New Roman" panose="02020603050405020304" pitchFamily="18" charset="0"/>
              <a:cs typeface="Times New Roman" panose="02020603050405020304" pitchFamily="18" charset="0"/>
            </a:endParaRPr>
          </a:p>
        </p:txBody>
      </p:sp>
      <p:sp>
        <p:nvSpPr>
          <p:cNvPr id="68" name="Oval 67"/>
          <p:cNvSpPr/>
          <p:nvPr/>
        </p:nvSpPr>
        <p:spPr>
          <a:xfrm>
            <a:off x="5373407" y="3950441"/>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625" b="1">
              <a:solidFill>
                <a:srgbClr val="5B9BD5"/>
              </a:solidFill>
              <a:latin typeface="Times New Roman" panose="02020603050405020304" pitchFamily="18" charset="0"/>
              <a:cs typeface="Times New Roman" panose="02020603050405020304" pitchFamily="18" charset="0"/>
            </a:endParaRPr>
          </a:p>
        </p:txBody>
      </p:sp>
      <p:sp>
        <p:nvSpPr>
          <p:cNvPr id="69" name="Oval 68"/>
          <p:cNvSpPr/>
          <p:nvPr/>
        </p:nvSpPr>
        <p:spPr>
          <a:xfrm>
            <a:off x="5006394" y="4841981"/>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625" b="1">
              <a:solidFill>
                <a:srgbClr val="5B9BD5"/>
              </a:solidFill>
              <a:latin typeface="Times New Roman" panose="02020603050405020304" pitchFamily="18" charset="0"/>
              <a:cs typeface="Times New Roman" panose="02020603050405020304" pitchFamily="18" charset="0"/>
            </a:endParaRPr>
          </a:p>
        </p:txBody>
      </p:sp>
      <p:sp>
        <p:nvSpPr>
          <p:cNvPr id="70" name="TextBox 69"/>
          <p:cNvSpPr txBox="1"/>
          <p:nvPr/>
        </p:nvSpPr>
        <p:spPr>
          <a:xfrm>
            <a:off x="5721722" y="3112336"/>
            <a:ext cx="642239" cy="461665"/>
          </a:xfrm>
          <a:prstGeom prst="rect">
            <a:avLst/>
          </a:prstGeom>
          <a:noFill/>
        </p:spPr>
        <p:txBody>
          <a:bodyPr wrap="square" rtlCol="0">
            <a:spAutoFit/>
          </a:bodyPr>
          <a:lstStyle/>
          <a:p>
            <a:r>
              <a:rPr lang="en-US" sz="2400" b="1">
                <a:solidFill>
                  <a:srgbClr val="2F5597"/>
                </a:solidFill>
                <a:latin typeface="Times New Roman" panose="02020603050405020304" pitchFamily="18" charset="0"/>
                <a:cs typeface="Times New Roman" panose="02020603050405020304" pitchFamily="18" charset="0"/>
              </a:rPr>
              <a:t>III</a:t>
            </a:r>
          </a:p>
        </p:txBody>
      </p:sp>
      <p:sp>
        <p:nvSpPr>
          <p:cNvPr id="71" name="TextBox 70"/>
          <p:cNvSpPr txBox="1"/>
          <p:nvPr/>
        </p:nvSpPr>
        <p:spPr>
          <a:xfrm>
            <a:off x="5379407" y="4012468"/>
            <a:ext cx="642239" cy="461665"/>
          </a:xfrm>
          <a:prstGeom prst="rect">
            <a:avLst/>
          </a:prstGeom>
          <a:noFill/>
        </p:spPr>
        <p:txBody>
          <a:bodyPr wrap="square" rtlCol="0">
            <a:spAutoFit/>
          </a:bodyPr>
          <a:lstStyle/>
          <a:p>
            <a:r>
              <a:rPr lang="en-US" sz="2400" b="1">
                <a:solidFill>
                  <a:srgbClr val="2F5597"/>
                </a:solidFill>
                <a:latin typeface="Times New Roman" panose="02020603050405020304" pitchFamily="18" charset="0"/>
                <a:cs typeface="Times New Roman" panose="02020603050405020304" pitchFamily="18" charset="0"/>
              </a:rPr>
              <a:t>IV</a:t>
            </a:r>
          </a:p>
        </p:txBody>
      </p:sp>
      <p:sp>
        <p:nvSpPr>
          <p:cNvPr id="72" name="TextBox 71"/>
          <p:cNvSpPr txBox="1"/>
          <p:nvPr/>
        </p:nvSpPr>
        <p:spPr>
          <a:xfrm>
            <a:off x="5109559" y="4913879"/>
            <a:ext cx="642239" cy="461665"/>
          </a:xfrm>
          <a:prstGeom prst="rect">
            <a:avLst/>
          </a:prstGeom>
          <a:noFill/>
        </p:spPr>
        <p:txBody>
          <a:bodyPr wrap="square" rtlCol="0">
            <a:spAutoFit/>
          </a:bodyPr>
          <a:lstStyle/>
          <a:p>
            <a:r>
              <a:rPr lang="en-US" sz="2400" b="1">
                <a:solidFill>
                  <a:srgbClr val="2F5597"/>
                </a:solidFill>
                <a:latin typeface="Times New Roman" panose="02020603050405020304" pitchFamily="18" charset="0"/>
                <a:cs typeface="Times New Roman" panose="02020603050405020304" pitchFamily="18" charset="0"/>
              </a:rPr>
              <a:t>V</a:t>
            </a:r>
          </a:p>
        </p:txBody>
      </p:sp>
      <p:pic>
        <p:nvPicPr>
          <p:cNvPr id="76" name="Picture 75"/>
          <p:cNvPicPr>
            <a:picLocks noChangeAspect="1"/>
          </p:cNvPicPr>
          <p:nvPr/>
        </p:nvPicPr>
        <p:blipFill rotWithShape="1">
          <a:blip r:embed="rId4" cstate="print">
            <a:extLst>
              <a:ext uri="{28A0092B-C50C-407E-A947-70E740481C1C}">
                <a14:useLocalDpi xmlns:a14="http://schemas.microsoft.com/office/drawing/2010/main" val="0"/>
              </a:ext>
            </a:extLst>
          </a:blip>
          <a:srcRect t="28322"/>
          <a:stretch/>
        </p:blipFill>
        <p:spPr>
          <a:xfrm>
            <a:off x="0" y="6089278"/>
            <a:ext cx="9144000" cy="791073"/>
          </a:xfrm>
          <a:prstGeom prst="rect">
            <a:avLst/>
          </a:prstGeom>
        </p:spPr>
      </p:pic>
    </p:spTree>
    <p:extLst>
      <p:ext uri="{BB962C8B-B14F-4D97-AF65-F5344CB8AC3E}">
        <p14:creationId xmlns:p14="http://schemas.microsoft.com/office/powerpoint/2010/main" val="312915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500"/>
                                        <p:tgtEl>
                                          <p:spTgt spid="2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arn(inVertical)">
                                      <p:cBhvr>
                                        <p:cTn id="16" dur="500"/>
                                        <p:tgtEl>
                                          <p:spTgt spid="2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barn(inVertical)">
                                      <p:cBhvr>
                                        <p:cTn id="25" dur="500"/>
                                        <p:tgtEl>
                                          <p:spTgt spid="3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barn(inVertical)">
                                      <p:cBhvr>
                                        <p:cTn id="28" dur="500"/>
                                        <p:tgtEl>
                                          <p:spTgt spid="3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barn(inVertical)">
                                      <p:cBhvr>
                                        <p:cTn id="31" dur="500"/>
                                        <p:tgtEl>
                                          <p:spTgt spid="3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barn(inVertical)">
                                      <p:cBhvr>
                                        <p:cTn id="34" dur="500"/>
                                        <p:tgtEl>
                                          <p:spTgt spid="35"/>
                                        </p:tgtEl>
                                      </p:cBhvr>
                                    </p:animEffect>
                                  </p:childTnLst>
                                </p:cTn>
                              </p:par>
                              <p:par>
                                <p:cTn id="35" presetID="16" presetClass="entr" presetSubtype="21"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barn(inVertical)">
                                      <p:cBhvr>
                                        <p:cTn id="37" dur="500"/>
                                        <p:tgtEl>
                                          <p:spTgt spid="37"/>
                                        </p:tgtEl>
                                      </p:cBhvr>
                                    </p:animEffect>
                                  </p:childTnLst>
                                </p:cTn>
                              </p:par>
                              <p:par>
                                <p:cTn id="38" presetID="16" presetClass="entr" presetSubtype="21"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barn(inVertical)">
                                      <p:cBhvr>
                                        <p:cTn id="40" dur="500"/>
                                        <p:tgtEl>
                                          <p:spTgt spid="39"/>
                                        </p:tgtEl>
                                      </p:cBhvr>
                                    </p:animEffect>
                                  </p:childTnLst>
                                </p:cTn>
                              </p:par>
                              <p:par>
                                <p:cTn id="41" presetID="16" presetClass="entr" presetSubtype="21"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barn(inVertical)">
                                      <p:cBhvr>
                                        <p:cTn id="43" dur="500"/>
                                        <p:tgtEl>
                                          <p:spTgt spid="41"/>
                                        </p:tgtEl>
                                      </p:cBhvr>
                                    </p:animEffect>
                                  </p:childTnLst>
                                </p:cTn>
                              </p:par>
                              <p:par>
                                <p:cTn id="44" presetID="16" presetClass="entr" presetSubtype="21" fill="hold"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barn(inVertical)">
                                      <p:cBhvr>
                                        <p:cTn id="46" dur="500"/>
                                        <p:tgtEl>
                                          <p:spTgt spid="43"/>
                                        </p:tgtEl>
                                      </p:cBhvr>
                                    </p:animEffect>
                                  </p:childTnLst>
                                </p:cTn>
                              </p:par>
                              <p:par>
                                <p:cTn id="47" presetID="16" presetClass="entr" presetSubtype="21"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barn(inVertical)">
                                      <p:cBhvr>
                                        <p:cTn id="49" dur="500"/>
                                        <p:tgtEl>
                                          <p:spTgt spid="45"/>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barn(inVertical)">
                                      <p:cBhvr>
                                        <p:cTn id="52" dur="500"/>
                                        <p:tgtEl>
                                          <p:spTgt spid="54"/>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barn(inVertical)">
                                      <p:cBhvr>
                                        <p:cTn id="55" dur="500"/>
                                        <p:tgtEl>
                                          <p:spTgt spid="59"/>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barn(inVertical)">
                                      <p:cBhvr>
                                        <p:cTn id="58" dur="500"/>
                                        <p:tgtEl>
                                          <p:spTgt spid="61"/>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barn(inVertical)">
                                      <p:cBhvr>
                                        <p:cTn id="61" dur="500"/>
                                        <p:tgtEl>
                                          <p:spTgt spid="62"/>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63"/>
                                        </p:tgtEl>
                                        <p:attrNameLst>
                                          <p:attrName>style.visibility</p:attrName>
                                        </p:attrNameLst>
                                      </p:cBhvr>
                                      <p:to>
                                        <p:strVal val="visible"/>
                                      </p:to>
                                    </p:set>
                                    <p:animEffect transition="in" filter="barn(inVertical)">
                                      <p:cBhvr>
                                        <p:cTn id="64" dur="500"/>
                                        <p:tgtEl>
                                          <p:spTgt spid="63"/>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barn(inVertical)">
                                      <p:cBhvr>
                                        <p:cTn id="67" dur="500"/>
                                        <p:tgtEl>
                                          <p:spTgt spid="64"/>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barn(inVertical)">
                                      <p:cBhvr>
                                        <p:cTn id="70" dur="500"/>
                                        <p:tgtEl>
                                          <p:spTgt spid="65"/>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barn(inVertical)">
                                      <p:cBhvr>
                                        <p:cTn id="73" dur="500"/>
                                        <p:tgtEl>
                                          <p:spTgt spid="66"/>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67"/>
                                        </p:tgtEl>
                                        <p:attrNameLst>
                                          <p:attrName>style.visibility</p:attrName>
                                        </p:attrNameLst>
                                      </p:cBhvr>
                                      <p:to>
                                        <p:strVal val="visible"/>
                                      </p:to>
                                    </p:set>
                                    <p:animEffect transition="in" filter="barn(inVertical)">
                                      <p:cBhvr>
                                        <p:cTn id="76" dur="500"/>
                                        <p:tgtEl>
                                          <p:spTgt spid="67"/>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barn(inVertical)">
                                      <p:cBhvr>
                                        <p:cTn id="79" dur="500"/>
                                        <p:tgtEl>
                                          <p:spTgt spid="68"/>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69"/>
                                        </p:tgtEl>
                                        <p:attrNameLst>
                                          <p:attrName>style.visibility</p:attrName>
                                        </p:attrNameLst>
                                      </p:cBhvr>
                                      <p:to>
                                        <p:strVal val="visible"/>
                                      </p:to>
                                    </p:set>
                                    <p:animEffect transition="in" filter="barn(inVertical)">
                                      <p:cBhvr>
                                        <p:cTn id="82" dur="500"/>
                                        <p:tgtEl>
                                          <p:spTgt spid="69"/>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barn(inVertical)">
                                      <p:cBhvr>
                                        <p:cTn id="85" dur="500"/>
                                        <p:tgtEl>
                                          <p:spTgt spid="70"/>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barn(inVertical)">
                                      <p:cBhvr>
                                        <p:cTn id="88" dur="500"/>
                                        <p:tgtEl>
                                          <p:spTgt spid="71"/>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72"/>
                                        </p:tgtEl>
                                        <p:attrNameLst>
                                          <p:attrName>style.visibility</p:attrName>
                                        </p:attrNameLst>
                                      </p:cBhvr>
                                      <p:to>
                                        <p:strVal val="visible"/>
                                      </p:to>
                                    </p:set>
                                    <p:animEffect transition="in" filter="barn(inVertical)">
                                      <p:cBhvr>
                                        <p:cTn id="9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7" grpId="0" animBg="1"/>
      <p:bldP spid="28" grpId="0" animBg="1"/>
      <p:bldP spid="29" grpId="0" animBg="1"/>
      <p:bldP spid="30" grpId="0" animBg="1"/>
      <p:bldP spid="13" grpId="0" animBg="1"/>
      <p:bldP spid="32" grpId="0" animBg="1"/>
      <p:bldP spid="33" grpId="0" animBg="1"/>
      <p:bldP spid="34" grpId="0" animBg="1"/>
      <p:bldP spid="35" grpId="0" animBg="1"/>
      <p:bldP spid="54" grpId="0" animBg="1"/>
      <p:bldP spid="59" grpId="0"/>
      <p:bldP spid="61" grpId="0"/>
      <p:bldP spid="62" grpId="0"/>
      <p:bldP spid="63" grpId="0"/>
      <p:bldP spid="64" grpId="0"/>
      <p:bldP spid="65" grpId="0" animBg="1"/>
      <p:bldP spid="66" grpId="0"/>
      <p:bldP spid="67" grpId="0" animBg="1"/>
      <p:bldP spid="68" grpId="0" animBg="1"/>
      <p:bldP spid="69" grpId="0" animBg="1"/>
      <p:bldP spid="70" grpId="0"/>
      <p:bldP spid="71" grpId="0"/>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p:cNvSpPr/>
          <p:nvPr/>
        </p:nvSpPr>
        <p:spPr>
          <a:xfrm>
            <a:off x="664515" y="108753"/>
            <a:ext cx="656146" cy="1371600"/>
          </a:xfrm>
          <a:custGeom>
            <a:avLst/>
            <a:gdLst>
              <a:gd name="connsiteX0" fmla="*/ 22544 w 2994344"/>
              <a:gd name="connsiteY0" fmla="*/ 0 h 5943600"/>
              <a:gd name="connsiteX1" fmla="*/ 2994344 w 2994344"/>
              <a:gd name="connsiteY1" fmla="*/ 2971800 h 5943600"/>
              <a:gd name="connsiteX2" fmla="*/ 22544 w 2994344"/>
              <a:gd name="connsiteY2" fmla="*/ 5943600 h 5943600"/>
              <a:gd name="connsiteX3" fmla="*/ 0 w 2994344"/>
              <a:gd name="connsiteY3" fmla="*/ 5942462 h 5943600"/>
              <a:gd name="connsiteX4" fmla="*/ 0 w 2994344"/>
              <a:gd name="connsiteY4" fmla="*/ 5746085 h 5943600"/>
              <a:gd name="connsiteX5" fmla="*/ 22544 w 2994344"/>
              <a:gd name="connsiteY5" fmla="*/ 5747223 h 5943600"/>
              <a:gd name="connsiteX6" fmla="*/ 2797967 w 2994344"/>
              <a:gd name="connsiteY6" fmla="*/ 2971800 h 5943600"/>
              <a:gd name="connsiteX7" fmla="*/ 22544 w 2994344"/>
              <a:gd name="connsiteY7" fmla="*/ 196377 h 5943600"/>
              <a:gd name="connsiteX8" fmla="*/ 0 w 2994344"/>
              <a:gd name="connsiteY8" fmla="*/ 197515 h 5943600"/>
              <a:gd name="connsiteX9" fmla="*/ 0 w 2994344"/>
              <a:gd name="connsiteY9" fmla="*/ 1139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4344" h="5943600">
                <a:moveTo>
                  <a:pt x="22544" y="0"/>
                </a:moveTo>
                <a:cubicBezTo>
                  <a:pt x="1663824" y="0"/>
                  <a:pt x="2994344" y="1330520"/>
                  <a:pt x="2994344" y="2971800"/>
                </a:cubicBezTo>
                <a:cubicBezTo>
                  <a:pt x="2994344" y="4613080"/>
                  <a:pt x="1663824" y="5943600"/>
                  <a:pt x="22544" y="5943600"/>
                </a:cubicBezTo>
                <a:lnTo>
                  <a:pt x="0" y="5942462"/>
                </a:lnTo>
                <a:lnTo>
                  <a:pt x="0" y="5746085"/>
                </a:lnTo>
                <a:lnTo>
                  <a:pt x="22544" y="5747223"/>
                </a:lnTo>
                <a:cubicBezTo>
                  <a:pt x="1555368" y="5747223"/>
                  <a:pt x="2797967" y="4504624"/>
                  <a:pt x="2797967" y="2971800"/>
                </a:cubicBezTo>
                <a:cubicBezTo>
                  <a:pt x="2797967" y="1438976"/>
                  <a:pt x="1555368" y="196377"/>
                  <a:pt x="22544" y="196377"/>
                </a:cubicBezTo>
                <a:lnTo>
                  <a:pt x="0" y="197515"/>
                </a:lnTo>
                <a:lnTo>
                  <a:pt x="0" y="1139"/>
                </a:lnTo>
                <a:close/>
              </a:path>
            </a:pathLst>
          </a:custGeom>
          <a:gradFill flip="none" rotWithShape="1">
            <a:gsLst>
              <a:gs pos="0">
                <a:schemeClr val="accent1">
                  <a:lumMod val="5000"/>
                  <a:lumOff val="95000"/>
                </a:schemeClr>
              </a:gs>
              <a:gs pos="10000">
                <a:srgbClr val="FFD966"/>
              </a:gs>
              <a:gs pos="38000">
                <a:srgbClr val="C16FBB"/>
              </a:gs>
              <a:gs pos="21000">
                <a:srgbClr val="FFC000"/>
              </a:gs>
              <a:gs pos="82000">
                <a:srgbClr val="2F5597"/>
              </a:gs>
              <a:gs pos="100000">
                <a:srgbClr val="5B9BD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sp>
        <p:nvSpPr>
          <p:cNvPr id="51" name="Donut 50"/>
          <p:cNvSpPr/>
          <p:nvPr/>
        </p:nvSpPr>
        <p:spPr>
          <a:xfrm>
            <a:off x="122716" y="216869"/>
            <a:ext cx="1093576" cy="1160585"/>
          </a:xfrm>
          <a:prstGeom prst="donut">
            <a:avLst>
              <a:gd name="adj" fmla="val 6519"/>
            </a:avLst>
          </a:prstGeom>
          <a:gradFill flip="none" rotWithShape="1">
            <a:gsLst>
              <a:gs pos="40000">
                <a:schemeClr val="accent3">
                  <a:lumMod val="5000"/>
                  <a:lumOff val="95000"/>
                </a:schemeClr>
              </a:gs>
              <a:gs pos="70000">
                <a:schemeClr val="accent3">
                  <a:lumMod val="45000"/>
                  <a:lumOff val="55000"/>
                </a:schemeClr>
              </a:gs>
              <a:gs pos="83000">
                <a:schemeClr val="accent3">
                  <a:lumMod val="45000"/>
                  <a:lumOff val="55000"/>
                </a:schemeClr>
              </a:gs>
              <a:gs pos="96000">
                <a:schemeClr val="accent3">
                  <a:lumMod val="30000"/>
                  <a:lumOff val="70000"/>
                </a:schemeClr>
              </a:gs>
            </a:gsLst>
            <a:lin ang="2700000" scaled="1"/>
            <a:tileRect/>
          </a:gradFill>
          <a:ln>
            <a:noFill/>
          </a:ln>
          <a:effectLst>
            <a:outerShdw blurRad="508000" dist="177800" dir="48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blipFill>
                <a:blip r:embed="rId2">
                  <a:alphaModFix amt="51000"/>
                </a:blip>
                <a:tile tx="0" ty="0" sx="100000" sy="100000" flip="none" algn="tl"/>
              </a:blipFill>
            </a:endParaRPr>
          </a:p>
        </p:txBody>
      </p:sp>
      <p:sp>
        <p:nvSpPr>
          <p:cNvPr id="52" name="Oval 51"/>
          <p:cNvSpPr/>
          <p:nvPr/>
        </p:nvSpPr>
        <p:spPr>
          <a:xfrm>
            <a:off x="222132" y="315575"/>
            <a:ext cx="894744" cy="949569"/>
          </a:xfrm>
          <a:prstGeom prst="ellipse">
            <a:avLst/>
          </a:prstGeom>
          <a:noFill/>
          <a:ln w="349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3" name="Oval 52"/>
          <p:cNvSpPr/>
          <p:nvPr/>
        </p:nvSpPr>
        <p:spPr>
          <a:xfrm>
            <a:off x="251010" y="345743"/>
            <a:ext cx="835095" cy="886265"/>
          </a:xfrm>
          <a:prstGeom prst="ellipse">
            <a:avLst/>
          </a:prstGeom>
          <a:blipFill dpi="0" rotWithShape="1">
            <a:blip r:embed="rId3">
              <a:alphaModFix amt="89000"/>
            </a:blip>
            <a:srcRect/>
            <a:stretch>
              <a:fillRect/>
            </a:stretch>
          </a:blipFill>
          <a:ln w="25400">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76" name="Picture 75"/>
          <p:cNvPicPr>
            <a:picLocks noChangeAspect="1"/>
          </p:cNvPicPr>
          <p:nvPr/>
        </p:nvPicPr>
        <p:blipFill rotWithShape="1">
          <a:blip r:embed="rId4" cstate="print">
            <a:extLst>
              <a:ext uri="{28A0092B-C50C-407E-A947-70E740481C1C}">
                <a14:useLocalDpi xmlns:a14="http://schemas.microsoft.com/office/drawing/2010/main" val="0"/>
              </a:ext>
            </a:extLst>
          </a:blip>
          <a:srcRect t="28322"/>
          <a:stretch/>
        </p:blipFill>
        <p:spPr>
          <a:xfrm>
            <a:off x="0" y="6066031"/>
            <a:ext cx="9144000" cy="791073"/>
          </a:xfrm>
          <a:prstGeom prst="rect">
            <a:avLst/>
          </a:prstGeom>
        </p:spPr>
      </p:pic>
      <p:sp>
        <p:nvSpPr>
          <p:cNvPr id="15" name="Rounded Rectangle 14"/>
          <p:cNvSpPr/>
          <p:nvPr/>
        </p:nvSpPr>
        <p:spPr>
          <a:xfrm>
            <a:off x="1680559" y="400472"/>
            <a:ext cx="7248288" cy="777747"/>
          </a:xfrm>
          <a:prstGeom prst="roundRect">
            <a:avLst>
              <a:gd name="adj" fmla="val 50000"/>
            </a:avLst>
          </a:prstGeom>
          <a:solidFill>
            <a:schemeClr val="accent1"/>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8" name="Oval 17"/>
          <p:cNvSpPr/>
          <p:nvPr/>
        </p:nvSpPr>
        <p:spPr>
          <a:xfrm>
            <a:off x="1170157" y="692946"/>
            <a:ext cx="182880" cy="182880"/>
          </a:xfrm>
          <a:prstGeom prst="ellipse">
            <a:avLst/>
          </a:prstGeom>
          <a:gradFill flip="none" rotWithShape="1">
            <a:gsLst>
              <a:gs pos="0">
                <a:srgbClr val="5B9BD5"/>
              </a:gs>
              <a:gs pos="100000">
                <a:srgbClr val="5B9BD5"/>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9" name="Straight Connector 18"/>
          <p:cNvCxnSpPr>
            <a:stCxn id="18" idx="6"/>
            <a:endCxn id="15" idx="1"/>
          </p:cNvCxnSpPr>
          <p:nvPr/>
        </p:nvCxnSpPr>
        <p:spPr>
          <a:xfrm>
            <a:off x="1353037" y="784386"/>
            <a:ext cx="327522" cy="496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Title 58"/>
          <p:cNvSpPr txBox="1">
            <a:spLocks/>
          </p:cNvSpPr>
          <p:nvPr/>
        </p:nvSpPr>
        <p:spPr>
          <a:xfrm>
            <a:off x="2381323" y="533301"/>
            <a:ext cx="5928959" cy="50336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smtClean="0">
                <a:solidFill>
                  <a:srgbClr val="F9BB00"/>
                </a:solidFill>
                <a:latin typeface="Times New Roman" panose="02020603050405020304" pitchFamily="18" charset="0"/>
                <a:cs typeface="Times New Roman" panose="02020603050405020304" pitchFamily="18" charset="0"/>
              </a:rPr>
              <a:t>Phòng Chống Tĩnh Điện, ESD</a:t>
            </a:r>
            <a:endParaRPr lang="en-US" sz="3200" b="1">
              <a:solidFill>
                <a:srgbClr val="F9BB00"/>
              </a:solidFill>
              <a:latin typeface="Times New Roman" panose="02020603050405020304" pitchFamily="18" charset="0"/>
              <a:cs typeface="Times New Roman" panose="02020603050405020304" pitchFamily="18" charset="0"/>
            </a:endParaRPr>
          </a:p>
        </p:txBody>
      </p:sp>
      <p:sp>
        <p:nvSpPr>
          <p:cNvPr id="21" name="Oval 20"/>
          <p:cNvSpPr/>
          <p:nvPr/>
        </p:nvSpPr>
        <p:spPr>
          <a:xfrm>
            <a:off x="1733761" y="510066"/>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625" b="1">
              <a:solidFill>
                <a:srgbClr val="5B9BD5"/>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1758091" y="575005"/>
            <a:ext cx="642239" cy="461665"/>
          </a:xfrm>
          <a:prstGeom prst="rect">
            <a:avLst/>
          </a:prstGeom>
          <a:noFill/>
        </p:spPr>
        <p:txBody>
          <a:bodyPr wrap="square" rtlCol="0">
            <a:spAutoFit/>
          </a:bodyPr>
          <a:lstStyle/>
          <a:p>
            <a:r>
              <a:rPr lang="en-US" sz="2400" b="1">
                <a:solidFill>
                  <a:srgbClr val="2F5597"/>
                </a:solidFill>
                <a:latin typeface="Times New Roman" panose="02020603050405020304" pitchFamily="18" charset="0"/>
                <a:cs typeface="Times New Roman" panose="02020603050405020304" pitchFamily="18" charset="0"/>
              </a:rPr>
              <a:t>V</a:t>
            </a:r>
          </a:p>
        </p:txBody>
      </p:sp>
      <p:sp>
        <p:nvSpPr>
          <p:cNvPr id="23" name="Title 15"/>
          <p:cNvSpPr>
            <a:spLocks noGrp="1"/>
          </p:cNvSpPr>
          <p:nvPr>
            <p:ph type="ctrTitle"/>
          </p:nvPr>
        </p:nvSpPr>
        <p:spPr>
          <a:xfrm>
            <a:off x="968189" y="1207473"/>
            <a:ext cx="8006040" cy="558457"/>
          </a:xfrm>
        </p:spPr>
        <p:txBody>
          <a:bodyPr>
            <a:normAutofit/>
          </a:bodyPr>
          <a:lstStyle/>
          <a:p>
            <a:pPr algn="l"/>
            <a:r>
              <a:rPr lang="en-US" sz="2400" b="1">
                <a:solidFill>
                  <a:srgbClr val="5B9BD5"/>
                </a:solidFill>
                <a:latin typeface="Times New Roman" panose="02020603050405020304" pitchFamily="18" charset="0"/>
                <a:cs typeface="Times New Roman" panose="02020603050405020304" pitchFamily="18" charset="0"/>
              </a:rPr>
              <a:t>4</a:t>
            </a:r>
            <a:r>
              <a:rPr lang="en-US" sz="2400" b="1" smtClean="0">
                <a:solidFill>
                  <a:srgbClr val="5B9BD5"/>
                </a:solidFill>
                <a:latin typeface="Times New Roman" panose="02020603050405020304" pitchFamily="18" charset="0"/>
                <a:cs typeface="Times New Roman" panose="02020603050405020304" pitchFamily="18" charset="0"/>
              </a:rPr>
              <a:t>.  Triển Khai Chống Tĩnh Điện Trong Quá Trình Sản Xuất.</a:t>
            </a:r>
            <a:endParaRPr lang="en-US" sz="2400" b="1">
              <a:solidFill>
                <a:srgbClr val="5B9BD5"/>
              </a:solidFill>
              <a:latin typeface="Times New Roman" panose="02020603050405020304" pitchFamily="18" charset="0"/>
              <a:cs typeface="Times New Roman" panose="02020603050405020304" pitchFamily="18" charset="0"/>
            </a:endParaRPr>
          </a:p>
        </p:txBody>
      </p:sp>
      <p:sp>
        <p:nvSpPr>
          <p:cNvPr id="2" name="AutoShape 2" descr="data:image/jpeg;base64,/9j/4AAQSkZJRgABAQEAYABgAAD/2wBDABALDA4MChAODQ4SERATGCgaGBYWGDEjJR0oOjM9PDkzODdASFxOQERXRTc4UG1RV19iZ2hnPk1xeXBkeFxlZ2P/2wBDARESEhgVGC8aGi9jQjhCY2NjY2NjY2NjY2NjY2NjY2NjY2NjY2NjY2NjY2NjY2NjY2NjY2NjY2NjY2NjY2NjY2P/wAARCAReBuQDASIAAhEBAxEB/8QAGwABAAMBAQEBAAAAAAAAAAAAAAECAwQFBgf/xABIEAEAAgIABAQDBQUGBAQEBgMAAQIDEQQSITEFQVFhEyJxMoGRobEGFEJSwSMzYnLR8BWC4fEkQ2OSNFNzwhY1RIOistJUhP/EABcBAQEBAQAAAAAAAAAAAAAAAAABAgP/xAAjEQEBAQADAQACAgIDAAAAAAAAARECEiExAyJBURNxMmGB/9oADAMBAAIRAxEAPwD9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JEJAAAAAAAAAAAAAAAAAAAAAAAAAAAAAAAAAAAAAAAAAAAAAAAAAAAAAAAAAAAAAAAAAAAAAAAAAAAAAAAAAAAAAAAAAAAAAAAAAAAAAAAAAAAAAAAAAAAAAAAAAAAAAAAAAAAAAAAAAAAAAAAAAAAAAAAAAAAAAAAAAAAAAAAAAAAAAAAAAAAAAAAAAAAAAAAAAAAAAAAAAAAAAAAAAAAAAAAAAAAQlEgpky0xxE3tWsT6zpMZKW+zes/SXkeL8XE8mPHHNqZ5t9HnRkrHetq/SVxNfVbHzePiOWYmuW8T77d2Dj8kRHNq8evUw16w5sfGY7167rP0b1tFo3E7RVxACRACQAAAAAAAAAAAAAAAAAAAAAAAAAAAAAAAAAAAAAAAAAAAAAAAAAAAAAAAAAAAAAAAAAAAAAAAAAAAAAAAAAAAAAAAAAAAAAAAAAAAAAAAAAAAAAAAAAAAAAAAAAAAAAAAAAAAAAAAAAAAAAAAAAAAAAAAAAAAAAAAAAAAAAAAAAAAAAAAAAAAAAAAAAAAAAARvroEivNG9bhIJEbASAAISAAAAAAAAAINgiZiOu3jcf4ja1uTBfVY6TMebfxTitVnFTvvrLyJr+SyM2q/n6mk8ut6TEbaRXSeyfJERuQWi0+rSme9Ps3tX6Sz5Tsg78XiOevSbxaPo7MfiWOft7j7niee1otJi6+hpxWG/2ckNYtExuJiXzkXa4+ItTXLKYuvfHlU8RyR3iJdGPxCtu9dfeYa7hhTicdo76+9rFomNxMIqwjZsEiAEiAEiEgAAAAAAAAAAAAAAAAAAAAAAAAAAAAAAAAAAAAAAAAAAAAAAAAAAAAAAAAAAAAAAAAAAAAAAAAAAAAAAAAAAAAAAAAAAAAAAAAAAAAAAAAAAAAAAAAAAAAAAAAAAAAAAAAAAAAAAAAAAAAAAAAAAAAAAAAAAAAAAAAAAAAAAAAAAAAAAAAISgBz8ZnjDhtP8AFrpDbJeKUm8zEREebxeKz3z5Nz0r5QsSs7ZOa02nmraZ3uFqZ8tfs8RP0lnomsf9mmXdh47PX+8r8SPWJiHVTjsdvtVvX6w8f5o7XtH3r/Evr7W/uTF17tctLfZtE/es8KufJXrDWnieSk/PG4TF17A48PiPD5enxKxPvLrraLR0mJ+iYurCAEiAEgAAgBz8XxFeHxc0z1npEQ2yXjHjte09Ijbw+L4i2fLbfWkT8sLErC95vabWnrM7VTpGphpk17ImszMTCd67m9AtzVjvU56eXRSZ6TKm4mesdQaWn0VOwgCDaixtEJBaLLRZmbQbxkn1aRmmPX8XLFpTziu+vFXjtktH1dGPjba+aOf73lRdeLzHaTB7FeNpP2q2j7mleJw27Xj73jRmt6xLSuau+sR9Y6Ji69mLRPadpeZj4iY+zefvlvXi7a6xFjDXYMKcTSe/SW1bVt2tEoqwgBIhIAhIAAAAAAAAAAAAAAAAAAAAAAAAAAAAAAAAAAAAAAAAAAAAAAAAAAAAAAAAAAAAAAAAAAAAAAAAAAAAAAAAAAAAAAAAAAAAAAAAAAAAAAAAAAAAAAAAAAAAAAAAAAAAAAAAAAAAAAAAAAAAAAAAAAAAAAAAAAAAAAAAAAAAAAAAAAICWPEZYw4bWmdTEdAef4jxO8sYoj5YjrPq5IiPKU3vHN809ZV3XvWerTGraQReszqe6ZrzRrzUR3OnqwzRlr9mJYTbJ58wjviY9S0RMPP57estK5Leq4atem5VrOTDbmpe9Zj36L8208sSDpw+L58cRFq1yR6zM7deLxnDbXxKXpP4w82McT3LcPuPlhMi7X0GLiMWaN453H0ax1fKTF8c9NxPs2x+IcTj6RknXv1TqvZ9MPIweMRPTL+jtxcfw+TWskRPpKYuuolWt4t1i0THtLl8Q4iMWC1Yt889IhFcniXFc1rYa9qz1efKlqVtabT0tM7mazpXktWemS2vSerTLUm3ujmmInpG/eF44m1YjVMX1mkCKzv6bVmtrbis9fSUWvbJaZvkvqPKsxprTJgrimvJa1/5pUceTPk4frmwaj+alo7GHi8GeflvO/S1XROSNarH5McvD8Pl3OTDXfrEaEbxPTtGkTLivwk0/wDhs+Sn+GbdFN+I4vKmSPbUqrv2OOvH8vTPiyVn1ijanGcNk6Vy136TOkG8LaUrO+01mPaV5t7T+AIRJsA2hJEIJhOzQCdp5lUA051qZLR2ljtaoOumaYjrDauWs+sOKJWiRXoVy3j7NvxX/fL0+3jiY9Yl50WmPOWlcs9p7Jhr0acdhv8AzRP0b1tW3WOryZ5LR17qatXrS0x9JMNe2PIpxWen8e/r1b4vEJ3rJH/tgxdeglzV4zDbpz6n3bVvW32bRP0lMNWELCgAAAAAAAAAAAAAAAAAAAAAAAAAAAAAAAAAAAAAAAAAAAAAAAAAAAAAAAAAAAAAAAAAAAAAAAAAAAAAAAAAAAAAAAAAAAAAAAAAAAAAAAAAAAAAAAAAAAAAAAAAAAAAAAAAAAAAAAAAAAAAAAAAAAAAAAAAAAAAAAAAAAAIAl4/ivERe3LExqsTt6XFZ68Phm9p6z0j3l8tnzTMzPffXcNSM2otl319k0vPNqJ6R5ue2TU6iZ6+qcdo3HnPo1jDrmdxuZWpnmmSKWmOWe0q5qWpw9bWmK83aPZycRjzzhj5PiV7xNZ3oV6vxfLXU5ol4eHjMuGeWb2msfwy9HDx2HJqLTyW90w11TjpZS2GPJeOsbjsmJDHPNOUiXRau4c16zCjStuzek7cdZ06MVuqK2vii8acWXFOOfZ6EK3pFoCx5cxEnWsdJb5cMxPSHPaLV8pVlfHxmXB9idfcxzcZnyZpy2vHNrXaGeS3Xqp3MXW0cbftekT7w0pxeOekxNfrLkmN+Ss1n1B6cWraOkwmNxLytTHbp9F65slZ6XmfYw16P37J6zue7lrxf89N/RrXicVp+1r6pi61NFZi0dJifvToFUa6781zQImZmNTPRzZeD4fL9rHMT6xaXV9wDhrwHJO8Oeaz6WrErTbjuH8qZYj0rLsmeiIk0xxV8Trzay4b0l1YuIw5ojkvG58pmEzE2jUxE/WN6YTwNL2mbxXr6V1+hpjs1Pl1+hEuCeBz0t/4fiZrH8s7Xrl43F/eYJyxHnWYnZg7Zn2Q5f8AiGGOmSmTHPvVtTNiyx/Z5az95hrVBqfQBC1Ua9GlKz6AmE7TrSsygtsiyko2DaLLRZhtaLCtu/mrbmiOuphSLLRb3Ai9Z6T0+q9d061/FX5bdyKzH2baVMdNOMzV6dLR7w3r4j/Pj19Jcdcl6/arF/v/AOjSM2L+LFav3bRXo4+Jx5Ps2j8Wu3mRbhrd7RH1jTbHFImPh5oj22iu0Z0tOtTPMvFoRVhACRACQAAAAAAAAAAAAAAAAAAAAAAAAAAAAAAAAAAAAAAAAAAAAAAAAAAAAAAAAAAAAAAAAAAAAAAAAAAAAAAAAAAAAAAAAAAAAAAAAAAAAAAAAAAAAAAAAAAAAAAAAAAAAAAAAAAAAAAAAAAAAAAAAAAAAAAAAAAQAjfdLLPmrw+K+W/2aRM/XzEeN43xm8tcNJjVes6n7v6PEtlnc76eXRnkyze9r2nc2nmn6qb67dJ45260i+46xEunga1vnpzR0idz9HJHWerqwzOKJnz66UdXGZIzWtT+GvSsRPkwj4mKm8N+bp1x36x+bLiMfE14ac0cs0tO469YlyU4vNi1zfNH+KTDXp5uDwZqVvEclp76/wBHBl4TLi61ibR6pjjY+1q1PesunHx/NHSsW/KUGPC8dkx25bzM1/xPXrat4iazE/SXlZv3fPOptOK3+Xf6L4+Fz45jJS0XivXUTrZVlerHVlmr0lbntqLTERXXZS9uaZZVh5tsM9WF+lmmGdTueseio7onUQc23PmjLWkXtWIrPbqvS3yopfTGa1npMLZLMotuQVycJS8bjcS4c2K2O0x11D2KR02z4jHFqzKjyaVtPrEK3tFJ1uJb5rckTWIcOS3zKy6Y1Md0csejnpkaxcVbl9ET36x+C1Z21rSPUGdLXj7M2j721c+aI7c2vWEXmI8uj3vBeGrXgovasW55nv6JaseNXio/jrqWtcmO32b1/Fv4v4fOPJbPi1Nba3Xtp5E19Avj09T6Gnm0yXxz0tP5uivGzr58e/pJia6dJirOnE47z0mY9tNYn0FIrCeyNomUCZ846q89o+zv8Uo0orbDTJ1vWsz6TX+rH9xwb3Sb4Z9a2dWkA5ZpxuLrizfFj0tEf6orx+Wk64nBye+pdevRMTMdQxni4vBlmOTLXfvLpi08u47erly8Phz9L467nzrEf6OeOBtiyb4fibUnypbevyB6PPPmczkjJxmKNXw0yxHTdb6n80U8R4W9ppbmpeO8TXZg7No0VrzRultwdYBOko5jaCdnMgFWi69bstLRAjWLymL77wy2nYrb5J76/AiYjt094ljMnODpjPava9v/AHStHFZI/wDMlyb2tCDtrxmXymJ+rowcZGSdX1S36vMm8Vjcs75YvGo6T6mLr3Zy1j7U6+q8TEx0mJ+jyuD46NTTJH0nu6b8LF+uO9sc+tfMw12jhi3FYI7Vy1jvO+pTxLFM6vW1J/FB3DPHmpkiJpO9+zQUShIAhIAAAAAAAAAAAAAAAAAAAAAAAAAAAAAAAAAAAAAAAAAAAAAAAAAAAAAAAAAAAAAAAAAAAAAAAAAAAAAAAAAAAAAAAAAAAAAAAAAAAAAAAAAAAAAAAAAAAAAAAAAAAAAAAAAAAAAAAAAAAAAAAAAACJSiewDwv2jzXvjpgxW67mb/AE1/1ezmyxixze0TqHz2e85str372naxK8S2PJWfmpPXtr0TXHee2PJ/7Jl6d8cS5cvDzH2W9YxlWsV+1S+/eNGTLaJ1y1iPWZ3/AFZWpkidTXr9JZ3j1rMT6Kjv4bPSuOaWy1iJnrWJ6fg0mvDZY6zSfveTvr2NmGvTv4bgt1xTy29rOXL4fxNOtY549e7Kme9J3WXRTxHNT+WfuPRyTObH0tFo+qacRyzvfLPrHR3Tx9ckayYd/SdOfJjw361i1frIL047JExrJuP8UOvHx1Z/va6j1rDy54bUfLZTV6TuPIxNezkyUy1/sL0m3lFp06/CpikXvxVdTX7MR1iXzfx5380dW+HjLY/s21+CWLK+j4vibZ8HLNYid+jGL6iIedj8St/HSLe8dHTj4vDk6TPLPvMJjWxfLPoyrfq6OSLVnUxMezlmYpkiLdNz0ie8orui8VpMypN4vExC+ThuTBObNaa2j7OPzn8VMNY5dz0tMb0I4uJx7mZ087NTUvdzU3EuDPg3PQMeXFZ5vZo1tj5WdujSLxbUd165J9XNNlq2nfRcTXXw82y8Rjx9+a0Q+w4WnwuHx0iNRFYfM+DcPN+Ox2ntW231faGK3xVyUjJSa2jcS+a47gpw5J1TVZnpp9P5OfPirkjVvVmVbNfI2rMT07K9f4oe1xXhmt2pPR5eTDak9Yn8HTWMYdFq3vT7N5j22TWVOvkI6KcXkj7WrR9HRTicVo+aeWfeHnc/XrVeLc0CvTrMWj5ZifvW1p5UfLO46S2pxeWvpb7kV36Rpz042kz89Zr77dNLVvG62iQRoXmPVXUbRVRdOoBSInyRbDTJGslIvHvG2qJUxzfuGCOuKcmKf/TtMKTXxDFP9nfHmr6W7/0dVp33V79J6wJiteLxVrricWbDb+bk3X8Y21xWxZY3izY8n+S39JRWZr2YZuD4fNbnvSeb1rYHVatqzqY/GOpGt+zLH+9Y6cmHia3p/wDLy0jr98dVMnGzity8Vwt6+t8UzNfwn/UHVuvkbZYsuDPETiy1mZ/hmY3H3dWk1ms6A5kxKse8SbBMyiNycsz5LTMYo3MTMoq1Y1G57KZM9adI6yyvfJlnUV1BXh7T3nX3Kilslrd5+5bHW0z2ltXh617zMy1iIiNGmMZxzPXTfhuNyYJ1lmZr5b6m0TET3Qepi4jFljdLRP3r3xUyR81It9YeN8GN7rMxMNacVxGHpOrx6aRXbfgqd8e6T5REs9cbhn5Lc0R231Tg8Rx3tFb0mlp9ZdlbReNxMTvziQctOOvX++rMf8rppxeG/a8R9U2pFo6xtz5OCx267mJ+ovrtid9uv0S86MOXDO6XifuaRxmSv28e/eOiYa7UsMfE0ydpiPaZa7FWEJAAAAAAAAAAAAAAAAAAAAAAAAAAAAAAAAAAAAAAAAAAAAAAAAAAAAAAAAAAAAAAAAAAAAAAAAAAAAAAAAAAAAAAAAAAAAAAAAAAAAAAAAAAAAAAAAAAAAAAAAAAAAAAAAAAAAAAAAAAAAAABAS5uM4j4GLca5umgcHiuaM8xhrMxFZ3MxLz6xav8W492k7ta0zPWZ3tWW2TSOnmibaVnPWPtRGvdEXimK1otus68ts+NwRmrMxhitvWOrXFOG87py79Ilt38ui7hmvnsmC9ZmJj8mU0mPZ9Ffh8WSJ3WNz5uTN4dWetNtTkzjxtTHkjrt15uHnHOrRMfc55iY8lRETMLxM+qm0xEyC85OnopEWtPyxP1a1wxPW0y2rWtY6RCasjLFw//wAyY06cfhlOKtyYJjn1uejK1tRL0v2e3PEZbT25UtWR43FcDxHCXmuSJ1E6ifKXN8XLSfm3Mej7DxzBTJwc7j5omOvm+TtO561iYWXUswrxkVnpzU+kuvD4jbpzWjLET05tbhw/Crf+GfuRbg8v/lxaTw9e7/xLHltzZeaLes9WuPPivaJplrPtvX6vnoxcdjpa3wcnJTraeSZiPqrj42YnrHb+KJ0mLr6m0zaNzDKYifJ5GDxG/SIzfdbq68fH3nXPjraPWspYsrXNg5o6RDhzcPavk9KnEYLzqMkRPpM6Wtii8esIV8/k3Do4Ssa37uji+C1G6xP4OPh8nw8nJbpufNrWcfT+A03bJfXSuv6vZ83n+CY+Tg73n+K3f2eh5bYrpFMuSuPHzWnUerzcfiOPNn5KzMx10x/aDjL48PwqTrcxMz+LyPDck/vVevTUrIza+tp80dmefhceWOtYa441WPoZMlaV3aYiPWUaeNn8Kt1mnLP3vOz8LkxT89Jj7nr5PEL3tMY61iP5lbZbXrvJSmSvnuNKjwprKs0e5fw7BxGKcnDTMTHesTt5ubhsuG0xak6jz0rLj5ZjsbmPdtNfVE0UZ831hMWjylM09leQRtTPlpPy3nTevGx/HWfucWrR2lHNPoD1K8Riv2vEe0toncbidx7PGi0NaZ8lPs5J+k9TF16cyiZcVeNvE/PSLR6w6KcRiv8Axa+qK0NLRET9nVo9k6FV0jU7XQgrqZnv90rV3XtOvomCVFL4OHy/32Cl/fWp/GGE8LmpO+G4y1K/y2iZiI/GXRMo3IisZuIpX+24ab/48Vot+XRMcZw1p1OSMc+mSOWfzWi017Tr6KXxYcvXLgx3n6amPvgG8b71tE/SV4vPnWZ+7blrw9a9cXE5cU+UWnnj8JhE5+NxW1bhq5qed8U8s/hEyDri+51E9fTzTuWOPPwuTUfFjHm86X+WY++dNpx5K15oibV8rd4/EE7FIt23H3wmJie09UUkhOpToCExKDYJmK2jUxEq8tqdcV5r9E7Ng2xcbmxxrJWb++3Tj8R4e32rfDn/ABQ4dqWpSe9YmfwFe1W9bxusxP06kxEz1iPvePS18X93lvH3to43iK9d0yf8uvzTDXoWxVnyj8CKWr9m0w5cfiNZ/vaTT8Z/o6acTgyfZy1+mwa1vMai3VpFollGp7dYT2RWqWUWmFovALiNgJAAEJAAAAAAAAAAAAAAAAAAAAAAAAAAAAAAAAAAAAAAAAAAAAAAAAAAAAAAAAAAAAAAAAAAAAAAAAAAAAAAAAAAAAAAAAAAAAAAAAAAAAAAAAAAAAAAAAAAAAAAAAAAAAAAAAAAAABAlAItaK1mZ7R1eLxmX4ue0x9mOkO7j88VpOOs/NP6PMmN/VYjG08rC2esOq9YtGmWPh8cXn41JmJ7TDTLD94p57WiceaOXcx9yOI8OtMb4bVvbm6vPtfLS2rTMTHrGtKju/dZx2i9LdI8nVizzMfYmde7z8GeOaPiWm0b6vd4TNw9tVxctfaOiVY5vj07zMx9T4+L+b8petWlbddRLSMVP5K/gzrWPCyV+PHLSu/eXk8bw1sGSaW77fa6iseUQ+T8WyVzcbk5J3ET3+5vjWbHmRTq1rGmkY/Y5PZdRG9Im6LRMKW7IFrbl7HgNoickeev6vEmY26uB4ueHvaaz3gsJ49jxjieekYKR829y8ivDR5ta5OaZyWtu095lS/E1r2nqmKnlrSOmvwUrfJny1xYa7m063vWkYOH4njcvJSJ1vrPbo+p8O8Ow8FjiK0/tN7m09fzSkacDwccFwnwJmLx3tMx9rb439o+Fpg8VzclY5bat0jWtvupmKVm06itesvh/wBoc8cR4nlvWdxHy7+hFryYpEx0nU+iY+JjncTr71q47X6R2dOLHXDqZ6z6T1bYxlXjb1j+0rzR7y2x8ZXe4m+Of8M9Hs+FcNwPE4M08VSkzqNeWuv/AGeVTwu3F5Zrw1JtET+SaY7OH8RvaNctcsffE/my4qvDcTlrM2vgyeWo3H5PMz8HxPC5JplrNbb9Va8RmxxEc069JjZhr7bw/jseLgKU63tXfWI15+62bxDLek8mOlY9bTMy+PxcbFdTMWrPrSNOzF4lbpyZ9+106r2d/GYs3FTu01+5jwOGMPE7yWisRE+W2mLj4tEfErufWvX+revEYMnT4lYn0t0/U+K9WfEMOPHubT90PN4zir8XMcu6Uj37kY694pH1iC9dx1hlWNLanTabXmYxUjc293LWf7TXlvq9rgOFtSk5M1dZJn8F0xTg8FuFieadxPWXRM0yxMaj8FeL4nDjras23eY6RHV51bZbW5qxqJnfoDry8DTJ1jp9zkyeFTMfLaG0ZeIr/ErPG8RE6+HWffX/AFNTxx38OzV9Jj6ufJhtT7Ua+j144zNMf3dd/wC/c/eZt9vFjn6/9zTHhzjVmj27YuGyR82Gaz616OXJwFp68PaMkR5b6wupjzZojkdNsV6dLVmJ94RyQDn5ZTES3mkI5Y9FGcTas7i0x97enGZK9LVi0fVTWlLTHog6q8ZjmesTWXRW1bdYl5fSSN17TMfSQ16soefXic1f4t/Xq3x8ZWemSNT7QLroIhWmXFf7N4n2aa9BUaNJ6AiNeZEzE9JJRKDS14vSaZKVvXz5oc37pSuScnD8Rm4afSs/L+Eaa6NA2+Lxk0iL8Ph4isfxY55Lz9eZhTjuDy5PhTktiyR3pkpvX3xtbrHadJtaMkcuatMlfS1dg3vgyYqxedcs9pVm86jm/FjTDhpEzgvm4a3/AKV55Z+sdUUzcdS/9rjw8Vj9aai//wBuwbbifM2rfiuCmeWbZOHvP8PEVmv56X+Dbk5qavH81Lc1VDmNqxEx9qE9J7SgbNp0aFQtESnSQRsmkW8g0Cta3pO8eS1faJdFOM4ikamtbxHvLIQdMeKY+2THak+3V04+LxZYjlt+MPN1E+UKTixzO+Xr7Ka9uJ9FovLw4jl+zfJH/NK0ZMn/AM7J/wC6TF17kXhbbxIz5I/83J+K0cVmjtltP1TDXsjzMXiFqzEZp6fzaddM/wASvNSYvE+hhroSw/eKR9uZpP8AijTSt62+zas/SUVcQAkAAAAAAAAAAAAAAAAAAAAAAAAAAAAAAAAAAAAAAAAAAAAAAAAAAAAAAAAAAAAAAAAAAAAAAAAAAAAAAAAAAAAAAAAAAAAAAAAAAAAAAAAAAAAAAAAAAAAAAAAAAAAAAEAlnkvGPHa0/wAMLvN8Qzc1ox1nprqDmzZJy5bXnz7M0oVlWaRKs47xG6X+6YayRMg5+ef/ADMU9POq2aMXFV1ltudaid6mG0+3RW+Ot461jfquo83P4ZfFHNSeemvJlgvbHeJr5er1Ix2p/d3mqMlYtG8mLmn+aO7Wpjt8N4mcuOsWjq9Hmh4eHPiwzHW1PaYacR4jSuL5LTad+TNmtS4v4x4j8HH8LHqbzPV4dKec957s7Xm2W17zuZ77TGSPVcxndbaVmFJyx6q/Fj1ULwwv2a2yVnzc+S8eSjK89StphWetm2Okz5DKaza3Tb2PCfCvi2+JlmdRrUR0V8M4Cb3i1qxrXm+kxY4pWIiGbW4rw/D0wzM1jv7t5nUdkTMRvbyfFvFcfC4rUrb+0mvlLP1r4w/aDxb4MW4akRM2r1n0fKzM5Lzv17pyXtmyc02mZXrEVhuMVeNUoxm82ujJfc6h08Dwls+XlrG9xsHpeFcDbiZ6zqun0nC8Nj4WkxTfWfVXhMFeHw1pER0jycXjHidOHxxSlvmncdPJn6vx4f7RcRXNxm6x2iY7+8vLxxa0738qb2nLbrOy08sahv4z9b4uBpxE6rMwwz8HOK1oid8rfhc0453EtbXm1uaKzaZnYPOrbJincRMaj0dEeI5YrFctIvX0np+j6PwHw698scXnrHJqdVmHP+0/A4MWSualKxa9vmiPpCb/AAufy8rBx+Kk6rS+OZ7zGpj83qYuMvavy3x5Pbep/q+b5a2mNdJ+jT93zR9ms/dK4mvoqZ8X7ziyXpek0npE9In6vSycblz0tFb0ilu8Vnf5vjsfFcVh/wDMvMekuzF4pi3HxsU80/xVnX6J1Xs9ukRj+zXXu2x5I3qXlYfEcV+3Ed/LJGv9XXTNF69otHrSYlnF123v06M5nox5661zan36LddCp5p8kxufNSNLb9EGlY12L13MWidWjtKtbRre+jO2es3isbkG08VFp5eJpvf8VejWvCYM1eas9/LmY8u4UnDG91+W3rCja/htP5phT/hk9eW35IpPEY/s5p+kt6cXmj7WOLe/N/0NMcWXw7LXt1+5xZeHvT7Vbfg92OOmO+KP/d/0J4ut41bFFvvNMfO8pqXs5cXDZOvL8OZ9Y6Kx4ZF67i9Z94XUx42vU16PVv4Tlj7M1n72N/Ds9d/2e/oamOCar0z5MfaenvDW/DZKfapMfWGfJPoDWnHW7Xpv6OnHnx5O1tfVwcm/JE0n6rhr1deZrby6zkpO6zMfe6MfGXj7dZn3TDXXpOmVeLxWjrM1n3hrW1bRutokVGjlW0tCKz+HFu60V5eywC/xJtjnHfrWe8TDmx8FgwZPicNe/DX33rMXjf0t/q1mVZ7gvlvxlKTfJGHi6R/LE0yfhG4Y4uM4bNk5MnxOGyecZtRH47j9F43E73P3LTebRy3iL19LRzfqI1vhvTrWYvHlavWPxU+JMR81d/Rhfh8Hfhpvwl/5sczMfTW4Xw343HGstcXHR5TF4pb7+n9QbRaLeevrJ1ZX4rhotrNGThJntXPjmIn7421rim8bw2rkj/Bbm/QDfqbV5rR0mDcfSffoC2zauzYJmVZsiZRrYJ5pNbWivr0+qk58dem9z7GGrxUmYrDnvxEzvliYhja9p81xNdU3idxHaTFfJgtzYbREz3iY2wxVmZh1VrqEV0Y/FpiNZsH31lpGbhL9aXmk/WHLqDUecR+Artpxlo+zaLfc0/4haO9In6PMtPurEzHaZj3MNezXxDHP2omv3w3rnx3nUWj8Xg/EtHmvGSP5dfQw178Ts28OuaY+ze1W1OLy1j+85vqmLr1hTFa1scTbvMLoqQAAAAAAAAAAAAAAAAAAAAAAAAAAAAAAAAAAAAAAAAAAAAAAAAAAAAAAAAAAAAAAAAAAAAAAAAAAAAAAAAAAAAAAAAAAAAAAAAAAAAAAAAAAAAAAAAAAAAAAAEBIMuIyxiw2tuN66e7xrWm07mdy34/P8TLqv2Yhy7WM1O9HMpNkcy4NN7TEs+ZMWBfaY6KcydglKINgrfHS3eIn7mGTh6T2q6kaNHjcRi5J83Ja+uj3s+CMtfd5GfhL45ntpqVmxyTa6Jtb1aTVGvZplnu3rKPq1mu+0s+WQWpWPN1YKRNtOOOkujBea22ivq+Cx1pirr0h282oeLwPF0mIrbe9OnNx+PHTc7/BzrcqfEfEI4bH0mvNMTqNvjuO4u/EZZtedzrTbxDi7Z8kz5dXBuYnem5GbWmOOWC95npCkTNmuPHuVRODFz3jcT1fSeC8NXHHPNeuujy+ExxXl29P98jDiiIjslI7+P46OGw7raOaZ6dez5LjOKvnybtbcr8dxVstrdfP1cdZ3O5JFt1pWIiNypeeadGS/bTThsM5LRHuqLYMU2mIiJ3vs+i8L8LpaKZM0T18pV8L8O1aL210s9yLVxU32iIZtakXryYMMRGq0q+P8e8QtxXE2rWYmlLdNebt8b8U55thx7iImOr5+N3tuVkS0pWKxuYdvAcTWMtpy0i1e3Vw5J6LYZmFR2ZceLJaZisRHs7PCfBOH4/4lrzeMddRFqz59e35HBeF5OKmNzy131l9VwvD14bDWmPWqzPl3ZtakfC+K+E5fDuJmkTa2OY3W86jfq5cXEcTg648loiPSdw+j/avPT4mPFHW1az+eng8Nw82yRktPT+VYljTH4vnr/eUx5Pea9Xdw/ivD5IiL2+HPpuZj9GvD4eHtERbFXt6Qx4vwjHkibYpmnX0jQeu+mamT+7yUvHtMfovufOvK+ZycFmxW1HTXpLXBx/F8PPfn9pmf9Uw19FasWpqLTCuPFTHO53afWXmY/HMc9cuDln1q7cHHcPn+xeZmZ7WrKYuuyLxPonmZTWe+vwk35CtJsra0+SNydJBWNz6tIryxuStY9VeImZ1WoHPGTpqJXpGSkfJltX/AA91MOKa9ZbAmOK4mveK2+5b98zeeGks9omdd5BrPEUvGs3D11+P6H7jwmf+6tyz31E/0YzlrWHPly1md1mazvyEdF/CeWfltb74ZT4bkj+F1cHx9pry5Y3HlZ6VclZ9PwPV8eF/w+/8kpjw20+Uvcm0EaNpkeLHhO+vX8GlPCrVnpkvX6PY6ebO2fFT7U617GmOKvAWjvktP3KX4XLX7NZt9Idn7/h/hi1teyP33c9MU/fZNV50xNZ1aJifcelj4vFnv8K9ZifSY3CMvAY7daTyT6RHRUeZJEOu/A5afy2j1ZfCtE6mNGjPlRytLVmkTM9lK3rbtP5ArpMbrO4lfWlZAvMZo1mpTLH/AKlYspjwYqW/scmbhp9ceSZj8J2tJETIIzX4vFeIpTFxtPO0VjHb8Inr+BTiOEyTy5rW4bL5VyxP6zELcuvNrTJaKTS0Rlxz3rl6xIKThty8+P8AtKfzV6x+SnWJ6qZOEwfE+Njvl4S+97x65fwjUuqkcZOKIjFw/F18rbmtp/EGOosW/s67lj++cLGWceS2TDf+W8c0R9Jh1ThtyReuuWe018xHFbJmyT9mYj2hHwrz2p+MOuckx3RzQupjnjh7z36LRwvXrMt4lPMKrXHFey6vNBzwgsiZRzQjYqJlVYBHchJpUWq6OFxfFzRXXRjWHp+H4uWs3n+KOiWkdcRqIiEiWWwAAAAAAAAAAAAAAAAAAAAAAAAAAAAAAAAAAAAAAAAAAAAAAAAAAAAAAAAAAAAAAAAAAAAAAAAAAAAAAAAAAAAAAAAAAAAAAAAAAAAAAAAAAAAAAAAAAAAAAAEOXjs/wccRWfms6ZnUTM9oeHxOac2WbeUdlSspnf1RJsVEaRpJoFU70nSJgDado0iYBeLJ5lISC+07Z7TsF9otWt41aNq7TEg5cvA0t9mNOPJwWSvau4evEk9e66mPnr4rV7xMKcsvfvipaOsfm5snA0mN1mYleyY8usdfmhaYiO0OrJwlqTuJ3r2ZWpPaYkRSuSaztTNmtMdZmWnJMs7452YPPyRuUREx2dOTF1ZTTUqhj94h04ojo546dJXi3RR2fE5fNlmzTMd3POSVLXmUETubSibcsaRNoNbFKRzz2fR+D8FHL8W1em/N4/CY9W3L6jBNcWKIid+aVY7azFK94h5XiviEVrbHS3l10jjOP+WYiI7PC4rNN7Wn1SRbWOfJOS07nfVFekMt9U2s0ymZ57aet4XwFs2Tc0+WNODgsE5skVjz0+14HhowY9RuekJbiybXRhxUxUitY1DLxDjKcJw972tq+p5Ya5csY8VrT5Q+Q8Z463FZ41qIiNRDMmtW45cuW/E55yZZm0+69Z1pjjjVfdeJ6tMu7hbRuOunq1mOXo8Gl9TEw9DFxUVpHNpnF11W3JTh65p5a4q3n012X4bDl4nU1jkrPnMPX4bh6cPSa0317zKNPJzeA4c/C2+Jix14iI+W1Okffp8zn8OvgvNbREW8o5ur7fjuK/dqRFdc9+0PDzV5ss3vPPb1WVmx4mOviOHrj+N08o6w3x+K8VhmI4rFOo7zNP6vXwzMzEb6N74q5cfLeNxK6Y87D4tweXW8nw5159nZS1ckbpat4/wzv8XHn8E4bJaZibUmZ33c1fBs2LJzYOJrEx2m1Tw9exE67p5uvTUvJy+IeJ8FERxWCuak9ItFZjX5L4fGOGyzq9L4Z97RMf0MNer8SfNaMlZ7scdqZI+TJW8f4Z2tOPv16x5IrbVZ7SwyYrc2+s09pOtY3vX1WrltXvHQF8ePhNRz9J89sc9MEdcep6+TaMtbd4XiKz5fmsRx48d5npDeMd4jpaY+9tE67QmZ6Jq45pjLE9Mt/wD3Jjn882TX+eVrSztYF+nnNrfWdo3HlEfgpE7XrX5d+QLRMz2Tq1p5MUc2Tz9l8GG+f7PyU/nmO70cHD0wRqm5nztPmhjPh+Dpi+adzknvMzvTphMQaTWgmlbfarE/cTOtuTieNjDbkpHNeY6dekBpxOHBSs2meXp9nff7nk5sGK0zNd1tM946NOJz25pvf7U+jGt6ZO1o37tM1FZvXpebWrHacc9VL5slf7vJ92Sv+kLW3XvG/c5+nSVRFOJyfxUrb/L/AN2v71SIndMlf+Vjatb94V5OX7NpgHRTLTLbVZ39W8dGHDRbVrWnfVtKUiZlXzTpOoFRa05I5cvLkp6ZIi36s6cJwkbtSMvDX9cF5iPw3/RsievcHLNfE6W/sr8PxePzi+uf+i9uL4eka4nFxHC3/wDUxzFfx6tbRE63DenE8RjpNYmt6+cWjr+QjmxRXNXmwZceaP8A077TaL16WiY9phhk4Lw7Pl+JbBm4fL/NS+/1dNMHFVx8vD+IYOIp/wDKy0iJn76gz1Ez16eqZpH8M7+ssc/FX4e3LxfA5aVjvkxbtX84j9W3D34fiKxbDxGPt9m1oi0fduVD4V/Sdeys1vHeJ26Yy58H2Zn/ANu4Vy8Ta8ayY6/WNoMqRa2+Wszy9ZnSNT3jsrwXF3nDmw6/j7+3ZrqOgKfMj5vVdaIBbhqXyZqV7xM9fo9ylYpStY8o04vDsPT4vX0h3pWoJQlFAAAAAAAAAAAAAAAAAAAAAAAAAAAAAAAAAAAAAAAAAAAAAAAAAAAAAAAAAAAAAAAAAAAAAAAAAAAAAAAAAAAAAAAAAAAAAAAAAAAAAAAAAAAAAAAAAAAAAAEJZ5ckYqTaZj2Bx+JZ+WtaVnrPfTy5Xy5LZLza3WfJSVZqEoSohIAGiITIIRpJoEaEoBAAJEALbRtGwFtm1dm0FtK2xVtHWITtMWUct+E67ppjfh7x3q9LaJiJjr1NTHh5cUxPZzZMcxPbT6DJw2O/k48/BTWdxEzH0a1MePMTE9US7cnDx6Tv0c18cxM9GkYT7KytasxKBFYrtalJ8lo+i1Qb4L8kzt2xxWo+1Lzp3HunmmIRWubNzeblvO5ktKkzIK21CKxzW6HeerbDWN9ge/4Fwk/3lq9NRr8X0dbRWO7yfCb1jhq1iY3ERtvxvFThxb3G5iWL9bnxw+L8fulqVtPaf1fO758m/J0cXmte0zM92GOrTDTsRPVEzpWL9UVvEuvw7H8biojvERMuKsXt9msz9z0vDaW4biOa8aia+fkK+lxRFax0jUGfiKYcfPadekermpxvDxGr5616ecufPm4XPr4vGWmI7VrTp+jLTmta15tkyTM2ntvyc956um2bh5rMUx57z5a3/wD4uWYnziY9pVlphnUw6ono46OnHO4gVa25Raa46812nSI6w4817ZLcvlBBfHly3vb4duSPONbifqvk4Tgc1dZuBrFv56dPy6J4fHyVnom95gR5WfwLFuZwcTOK3lun/VWuDxjhtcueOIxx15eaOv05v6PSiZtPVtWNfU0x53/FvhdOL4PPw/vrp/R0YvEOEz1jkzU5p7RadT+bpy0x5qTGfHTJHpeN/m4cnhPA3tulLYbeuO8xr7p2umOyJraN/nHWPyTXr9mdvOycBx/D13wHFX4j/wBO0RuI+/uwjxTjeFty8Vw3LPbrWamGvbrfrq3Ra9o9XnYPFOEz9Zy1pP8ALbr+bspMXjcTE+9Z3CYupmd9mUxO20UmetY5voxyfEjJWKVmYmUG2HDNpiKxuZ8nocPwNYnnzRF5/l9E8Lhrhw1y5ZiLa3uZ6QvfjcFe1+ef8P8A2FbxGv8AfZPaOvf1cM+I9emGZ/5v+jLJ4lliPl4f8Z2Ya9KbRWN2mIj3YW43h4nrkiZ9urxcnGcRltq+S2v5Y6L0rk1zfA6eu9ria7eI46bxy4Yt189ac2OnJWd9bT3lWuWvbWpVvmrFtTeI+8E5Yi0TEw5L8PWZnpqfV0fFpPTnjf1Vty9+eNT7iOaMeSn2cs/SVuafOOrWY9OrK0eyiOdO9zERPWWczEd23C1i+SLb3FQdlK8tdLI9xBYQCplGkTKvNILxqDopzSc0g07o5In7URb7lOZaLAmN0+zM1+jDPhx5o3kxVyT9Ora/zUnln5vJzTl4jHPz4uavrWP9FHNiriteY4fNbHMd6bnp923q14eZ4e1r73EfLGuu9OHHg4biM03racd57zjnr98PS4jiorrHitFuaPtz5IOLHXkiddvX1X5vWDfoiPcFolrhrz3rWO8yzrWJd/h+Hd4yTvUdikd+GnJirX0hcSy0AAAAAAAAAAAAAAAAAAAAAAAAAAAAAAAAAAAAAAAAAAAAAAAAAAAAAAAAAAAAAAAAAAAAAAAAAAAAAAAAAAAAAAAAAAAAAAAAAAAAAAAAAAAAAAAAAAAAAAISiQHk+IcRz3+HXtWe7u4zP8DDzRPzTPR4tp3MzPWZ7rEqJlCRUEJACA7AtCJgiVgRpGltGgURLTSOUFNIacqOUFdGluVGpBWYNJmJNSConRpANhoDaYsjSdAtFk7hRMbBXLgplj0+55/E8Dau5iYmHpxtbvGpja6mPmcuOYmYnyYTV9FxfB0vE2rWN/V5WXhbVmYim435b21Kljiiqeztp4dxOT+74bNP/JOm1fBeOmN/u80j/HasfrK6mPOrCZmZju9SnguTm3n4jh6+kUtMz+US6a+E8Bjr/bX4i9vaYrX84iU1cfPzXfVnaOvd9NHh/DVjnrw9Jp23M2t1/GXVh8Ki1Yvj4fFET2maxH5GnV8jTHNp1WNu3B4dxV+tcf8A/OH12Lw68ViJmKe1f+zavh9P4r5J+/8A6M9l6vB4Pg+M4ed2rWI1/M04rhs3Ea5r1rER7vcjgeGj+CZ+tpWnh+GpHNOPHER5zHZNXHyceD45tu2eZ+kOjH4ViiIndpj16PUzcfS9+XhYrXHHS1+XX4KTaLd43Pv1XTI5qeHYKbmaRP8AmiP9GkRir8tMWKJ9qtPljyj7oJsgiKWmPKIROoj7UkyQKtGTJEfLEInieJjteK/j/qaRoFbZeLtreefumf8AVzZq3iea9ptM+cuuYZZ67xzqOwjmjpLoxeTli8NsV43HVUdU/ZUrjiJ2vWYmE7RUWnUOe87lreWNgTXu18mVYawCJiZTEREbWiFbRM9AVmPidPT07unHmy4qxW3Lkrrtk6saV5VpUc/GcFwXGR8/Dxit64tRv8nnT4DeLf8AhON1P8uSJr+cbexpHLNulusGjy8uXxPwuv8A4zh8eSnfm59zr67/AKNeH/aXhckRGTFesb8/mh6MZbY41TJeI9Obp+DnzYuH4iZnNw+G8+vJET+MCOjDl4fjKxfDa0RPlHSPw00/drW60ms+Xo8q/g/B3ib4Pi4MvlNL/LH6sfgeOcNb/wANl/eKR2jmi06+k9RXq3xXxz13H3lclo8tvPw+OcRgtrxPh746+tccx199zp1Y/FfD+Iy7+LSKT238tv8AQG/xa36THX6MrRiietdS1n4F+uO8a953+impp13E/fEgmvJ/DWI+kM8tKWnc9/otzbn38ohaeGy2rzWxXiPUGVeWOmo6eek2jnnc1jl7bacNw8ZctaWpvr830aeIzjxzXBiiIikR0gHmXpN7TPaN9E1raP4k23pWJVF+S0x3hvgicddTO5mWeH5pn0hrEg02nbPadorTYrEp2CdHKmEgryo5V0bBSao1LTmjzN1kGW5haMkxPfUrTWJVmgiubFTPO5jlv/NXujlyVrq2slZ8/RbUwRIrGmSYmYyRqPKW9bbgtFbfarFlLY5id4ra9pkG9KzNoiPN7WDHGLHyvM8MxXyW58ldcs9HrpVgkEUAAAAAAAAAAAAAAAAAAAAAAAAAAAAAAAAAAAAAAAAAAAAAAAAAAAAAAAAAAAAAAAAAAAAAAAAAAAAAAAAAAAAAAAAAAAAAAAAAAAAAAAAAAAAAAAAAAAAAARI4vEOJilPh1mebpM69AcHHcR8XNb+WsuSbrWc+SPxaZdFbbhZ53xr0nz0n9/iO+1TXoE7cMeIUmVo46mzDXaierm/faei9M85PsUmfoYa3iNLbY8ue3bHZavD8Vb+GY+orXaJyVjvMR97XF4deZ3ltv2dMcBgjtjhB585qR5nx4/ls9SvB4Y6xjrv6NIxREdIj8Ax4/wAevpJGak+sPZ+FXzrE/cieHxz3pX8E1ceTFqT5x+Kenq9K3BYL98VWU+G4NdMcR+K6mVw6iU8vu6LeF1/hvy/j/qrbwuf4MvX/AH7oMOT3Ryt48M4nX99+TO/A56T83FYqf5pgFOTocq1ceKk/23iGH/l6rxxHh2P7ef4s+1ZBly+5FfePxaW8W4DH/d8Na31iGV/HpiP7HBFPXrH+i+njSuHJaelLT9IbU4DLbvy1+u/9HlZfGeLv2zTX6RH+jmv4hnydL8Tln25pOtTtH0UeH8v28sRH0RfHwWKPn4mszHlzxD5mckT1tuZ9ZMe8ltY6WtP+Gu16nZ7t/EeAw21XFkyTHnExMfqr/wAcrSP7Hh5iPezgw+H8bl1rh7xE+dujsxeBcRad5MlMf5yeHqt/GeJvv+zrX3lhGbieKt0jmn1rV7WDwrhsXW1K5J15w7aVpSNVrFY9o0mxcryMXhOfJETxPEREeUVr1/R2YPCeEw/ZpaZ97S7fp09oNstERFY6dE7QeQJ3tE9ETMRG5ef4j4ri4OvS2771y17n1Pjq4niqcNjm+SYiI8t93h8Xx2Xj4iNfDxR5ednl2zZOIzWy5bTbc7iJns3rknWt9fVrE1vE6tHs7MVt1edFnRhya7yEdiEVmJhZFV0lOiIANJ0RGgV0TXcTHlPRfSJEeBbPyWmlo+aF8XExzQz8dw8nHzesaresTv8AL+jzd2jzbzWNfTYMsXjp6Nud8xi4rJincWn8XpYPFaTGskzCY1r07TtWWNOJxZPs3hrGp7SirQ0hnC8SguAKI2lXYidomyJlSQRM7lNY3O5VhrWAW8iaxbvCfIFX+NkjHGOb7pH8NoeXxHhfA5rzb4Nsdpne6Xn+u3oT2Z8sxO9Kjyv+Dzjnm4XitT6XrEs8vF+I8JaYy1i8T5xSdS9W2bHSdXnl+q9LVtHyWi0ekTv8jUx5OPxzyyYo/wCWdfq9LhOJwcXO63iNd43Eyx42tMf9pHD1vTXzaiNx9zTwfh+F4riKZcVYrOO0TMRX9fwUexw1acPw9skWm3SZ6xro8nicnPmvfp1l6nieavL8Gs/N0317R/vTxslI3OmVUm3SIRtWYntEmKs3vER2iNz7R5tI7MdeTHE+c91kUv8AFiba0tpBCQAhaJVAaRK0SyiVokVptG4QjQLdJOWFeWUdYBaccespinLHeVYstFgNI5VtgKajzXrXfT1HXwVb5LxvrWJ6oO3hsXwsMV85bCUaAAAAAAAAAAAAAAAAAAAAAAAAAAAAAAAAAAAAAAAAAAAAAAAAAAAAAAAAAAAAAAAAAAAAAAAAAAAAAAAAAAAAAAAAAAAAAAAAAAAAAAAAAAAAAAAAAAAAAAEbAFMt4x47XnyjfV4nEZZy5rXme89Po28W4vV5wV8tbeZ8SWpGbWt512c9pnzhb42u8NK3pZUcN9z5bYWik/a6PWtgpkjr0+5XJwkZqxza6ecLqY8i2KO9bSxnmpOpl6OXhb4p+WJn73HetrTqK7XUxnXJaPN28Hxdscx2mPdlg8N4vP8A3OHm69+aI/q7cXgHiMxu1Mdf82Tc/kbDHu8Ny5KVt06x5OqtIhhwXDX4bDWuWa7iNdJWy+IcNg6ZMsR/yTLm26YqnTy7eO8HX7M5LfSrG37QY+vJw95j/FbRlXY9rpB5vn7ftBmmP7PBjrHvMy5snivFZt/Py78qzMf1XqnZ9Tr2UtkpT7WSlfrMQ+RtlyW65Ml7R72ZzkrE9Os+69U7Pq8niHCY468Tjn6df0cmbxvDSdUibx67mP6Pmc2WaR2idsJ4rXf9Tqnavor+PZJn5MFIj1m0yyt43xdu3w6fSu3i4ss5rctIiZehg8Mz5vLm9txC+G2tL+K8ZeOvE317TEfowtxGfLPW+XJ7zaZehi8E4npzVpHvNtuuvhN4tEXzUj2ispsPXh8ma09aa95TGG3nbX0iH0EeE4Yn58t59ojUOjHwPDY4j+zi/wDmiJ/oadXys4oiPtTMppwmbJH9nw+a/wDyy+wrFKdKUrX6Qt1907NdXy+LwbjckxzYvhRvrM6n+rvxfs5w8dc2a9p9KxyvY6pgtpkedj8E4CkdcVr/AOa8y68PCcNg/u+Hx0mPPUb/ABbxWU8ssqiJjXpHsjczPqtrUdZZ34jFT7VvyVVxz/vmKfs80/SNQfvX/pz98oOkcs8X/g//AJf9FL8ZfyiIVHapa+oebk4i1o+a0/cxnLOtRO/qYav4l4pHD7rW1Zv06b7Pncl8vEZJvktzTM76vb3EWmZwYLzPnaiJtGv/AITh/uqqV5FYisaiE82npWitomP3bDHvER/o8+1Os9O3oaEWlrjvph2Wi2gejiydO7ettvOx5OropkMHXC0MqX3DSJRVlU7RMgkREpB5vj2KJ4KMv8VLxH3df9XzvND6zj8U5vD+Ix+c0mY+7r/R8dbdLzWe8dJbjnWu4lOo8mHN1W5mkdNL2p9m8w6sfF5q9sm/q86LtK5ExdevTj77+aIl1Y+LpbziJ+rxK5GsXZxde/S8W7TEr7l4eLNato1LvwcXMxEWr+aY1rsmZQrXLS/rEr8seSCqsrzCswCsNaqRDSASiZRMqzIJ5k80erMAy4MWaPnjr5TDktwebDO+Gy3n1jbr6rRZRwfvOWkzTi8U8luk25Z7ee9OnwyKcBfLlwX58N4jp31Mb8/vbRMzO/RF8fPSYjddxo1MMl/jWtkmdzbz9mN46K8mbh46RGSke+tFc9MvSNxb0Fc+S0xuYK8+PDz1nrmnlj2jtP8ARtkxTk6V+1vtK+DFz8Rbr/Z4tVr766f0VG1KRSsRC2l9I0gpMIX0jQKiZQAmAFWiU7V2AvzQncMyAX1EmvRXa0SCdJRtIEdZ09bg8Xw8XWOsz5uHhMXxMn0erEIqwCKAAAAAAAAAAAAAAAAAAAAAAAAAAAAAAAAAAAAAAAAAAAAAAAAAAAAAAAAAAAAAAAAAAAAAAAAAAAAAAAAAAAAAAAAAAAAAAAAAAAgEiAEiEgCEgAAAACAEiNqzkrWNzaNfUFxz34vFTz39JhjbxGkfwT986B2jzZ8TtP2ccR9ZUnj81u0Vj7jE16sufi+IrhwXtvrro8vLxV9bvnxx7RpwZeMxTOpve30iGpEtaTvNltfJM/NO+releFisc167+rzLZsU2mYx2mfW1v9EfvMx9muOvvMy0y9O/7nP2Y5p9oUnw+Lda5Yxx73082/F5J75ax9NMLXpbW77/AAB7+PHwOKP7bjYmfa//AEXnjPCMf/mWyT9LS+cicXbcr1ritPeUxde5bxbw+nTHw9rfWn+subJ47lj+6w4a+801/VxRiw7j5rfjCf3bBSlbTW3LvvsxNa38a4+//nVrH+GsML+IcZefn4rL9OaY/RrXDgmelNx7zLq4fFHX4cVpr6yDy5vkvO5m1t+szKa4M1vs4L/dSXu0+JHNrLrl6doa/B5vtZLT+Bq48KOC4qf/ACMkfWNfqv8A8P4n+LHWPrkrH9XtfueKetptP3tK8Jw8fwz98nYx4ceHZe/xMFfreJ/Rtj8OiZ+bPXX+CJn+j3KY8Vfs0197aL67QnZerxqeE8LbXNbir+1Y6fo6KeD8H/8A6+ef81tf1elzzJzJtMjhr4PwWvm4Smv8Vpn+ranh3B1iNcJw8f8A7cOncp3M9RUUxUp9mtK/SIhfp5zP4qp3pFNQmIj0Rs2C2o9Dp6MM/E0wY5veYiI8t9XjcT43e9rY8FYiN956rImvby8Riwx/a5K1+/q5reJ4pn+yibe+ngxvJf4mWea0/c6K5FxNenPG5bdopH1P3nNP8dY+kOTHdebTrpKDec+X+LNf7o1/RWctp/jyz9bSwj3k59doBrM1nraN/WdnNWO0Vj6Qwm8om0qN5yz6qTkn1YzMgLzeZ80Tb3VEE7BMQCNImPZfSNCq6efmrNcton129LXSfo83xK3w+Ir/AIqb/Of9RGNmczqe7O2dnbJtpHVGTXZtjyz0286LtK5NBr18OaO23XW23iY8up29DDniYgNdlrRHeWU58e9czLJbmjpLkmJ76MNelW7SJcGG3Tc1tEuylpmOqK1iN9Ldp6S+P8UxfB8S4iutRzzMff1/q+viXzn7SYZrxtc0fZvjiPv6/wCi8U5PHkRPZDowttetmW0xKDorf1lrXJ7uWq9Z0YOuuT3dWHNMTGpedWzalpiYRXt8POPJEc06n1htFM9Z/s92r9XkYMsxd9DwfzYqzryZrUYzXiIjri2ictY+1W0fc9OKxomlbd42y082t6W7Wj719f7hvfgMV7bmLRPtKP8Ah8Vj5cto+6JBzzE+iOV1fueaI+XJW0e8aZZKZcXS+KZ967EZaTypi9JnW9T6St9JiQVivsiYJnJE/ZiYK35p1yzAGkrahGlEfRlkxUydb0i3vrq20a38uvcHDnrfhIi+C9uaZ6Vm29OzBjjFiikR1iPmly0t8XjLTMRy03Efo7IsqLGkbSiqzCJhc0DKYVazCs1EUSiYQKslWJWASAJDzATC0blWHTwmL4mT2gHfweL4ePcxqZdBEahLLQAAAAAAAAAAAAAAAAAAAAAAAAAAAAAAAAAAAAAAAAAAAAAAAAAAAAAAAAAAAAAAAAAAAAAAAAAAAAAAAAAAAAAAAAAAAAAAAAAAAACABjn4imHXNMRv1c8+I08oif8AmB3G3nT4lHpX8VZ8TnyrUxNemPJt4pkiJ6Vc2TxvNEzy1rK4a99G4jvL5y3jfFT25K/cyt4pxNu+bX0heqdn083rHe0R96s8Rijvkr+L5a3HZ7d+IsytnyT3y3n/AJjqnZ9VbjuGrHXNT/3Q58/inCxS2s9NRHXU9XzNr7723PpLO01mJjp19tr1Oz3L+K8D3m+W/tMz/qxyeL8J/Bhn743+rwtx6nNX1MTXr28ZiP7us1j2rEOe/il77+1M+9nnzauu6KzG+64a6/3zNaJ3kmJ8nNfJxM980/hteJrHnBaaa8lxGO8to1bNKkYvW9p++V5tWJ7Ji8IKRijz3P3rRjpr7Mb+qeaPRHP7Cp+HX0j8FuWPKOv0V559IPiT7KjSKxHknTL4kp+JPqg2h04skXpXDln5ebfNP+/ZwxeU889okNetmzYIrGPF9msRG/WWcZ9VjVtS874kx5rVvMzqZF17GHio5rc9ukujFxdbT80vDjLOu7WmeY1290w179MlbRuJ6NYmJeFh4y0dObzdmPj5nHPPMRO0xqV6kSmJ693FXi6ajVon72n7xSZmIvG490xddcWjaeaPVy/Gr25o7bPjR33GvqDr549Tnj1csZo1uJjR8XfmDpm8epF49XJ8X3K5Z1OpMNdU5YjzcfG+I4+Gw2tNt210iHLxXHfCrHJNZnXq8Hi+JvmmYtbf3tTizeSOL43JxXE2vabTEz0iZa4MkRHbycNe+/NrW/KvxI9KMkeq1ckerzozSvXPO+6K9nDaJhvvo8zh+I69Zh3UyRaO6VV7SptMz1QgJEgjRpICDSUgiIWEiiEoBGu31eT4/wBI4e/+aP0eu8v9oab4Kkxv5Mnf7p/0J9SvEnJHqfEj1YblE2l0xjXTF4Xi7ji8x5rRkn1QdkX92+LLqe7z65J85bY8sdOwr2abtSLb6S6MV71iY5Ns/CK04mJre3au4jfu6uL4bPg1NItNZ9I3pBy5su8kRbHav1a4skb7sbzbLMTfJHTvGojbO1ppfpEx6bB6dbb83D49j+J4VNojrjvW33dv6tMObm6bX4qsZ+Az45/ipMffpItfG2jrPojs0yUmlprO/lmY/BnLowja0IiE6UT6LRKm07BrWzaluzmrLfF1tVB6fh2Cc+XUR2h9XgwcmOsa7Q8jwDBHXJMd6voaxqIc7XTjHPkiYVpuXRakWUimvJFTWOixEJ0iqWtqOzK/FY8X2p02vXbzPEMFrVnliZnfksStp4vgeI+XJbHM+lo0wz+G2mOfhb1tHlES8HNW9bzrmifZfh/FuO4SdVvzxHTlt1hrGddsWzYbTXLNqT6WjTWueJjraG3A+JcJ4luvGYsVL17TM93Vk8J4e0bpNqT7TsVxRkie0rxaNMc3B8RgtPLFrV9dM65pjpaqG469seLzRhwTaPt7jSlcszMRXrMz2hnOO3FcbGLvWsddev8AuTEt1TBX4dI6dddW9ckei+XBFJ6RO9sZia+TSfHTWy0WctbzDWt485TFlbRKVImPVaJRUgArNdomi6szIM5pKNTDTm9U9JBSLeqYlM1iUcoJDSYjYLRE67PV4PF8PHue8uHhMXxMvWOkQ9aIiI1CVUpQlFAAAAAAAAAAAAAAAAAAAAAAAAAAAAAAAAAAAAAAAAAAAAAAAAAAAAAAAAAAAAAAAAAAAAAAAAAAAAAAAAAAAAAAAAAAAAAAAAAAAAEJQDzvFY/u5+v9HndHd4zbkx456z37dXiW4i89vybjNdu4jbG+asS4rZMkx1mWVrWm+lxn16vCY543Jy16U85lPiPh8cPT4mOd17Tt6nhnDRw/DVpMddzK3icRPA5d+nRN9XPHzEY57z59lOImIjUNrWiI79nFmyc1p6+bbmmLHOzm3RTm9xWs2VtaWM391LXn1QTN5TF5YWtO+6OefVR0bmVomfZzRefVMX9wdUTKJt6ufnn1Vm/uDom0eqOePVz7tPkRFvRFdHPHrJFo9ZZRFtdkxW30Eac0HNCsY7JjHM+oq3NHoc8R5Hwp9JT8OQIyd40fF9k8kwn4c66wCYv07LVmZnSkUnXbpttSs99ARWdKzaYbR27Mbx8wL0vMLRllz7lOwdMZpaVyTrUd/q4967NqTPn2B1xltuJmZ1Eaa48/LfdZmZ93HzdNR5kWmPl30MHo1z7jc9vRtjvM0mYn5XmRk1Gt9PZNs3TVZ6eiYuuy/FRHSIllXi5rW3u4bZNwpN511kw1GfNNnLbe+q159e7OZme7TKdk3UmYiO7K1/RMVtzrRkcvNPqc3uGu6uaYdmDjddJjzeP8TXm0plSwlfRY+JrZtGSJfP489on7TtwcTPTdksa163Mnbkx54nzbVyR6orbaYZxaFtoJTCu0xILLQiFoFRImZREgjXf6OXxTF8Xw/NH8sTb8pdauWvPw+aut81JiPwIlfETG6zO+ysyvMdI+nVWzowrvRFkdDYLxK9bMoWiQev4XxPwc9Z8p1E/i+1xzF69esS/O8N9RHV9p4Jxf7zg6zua6j8meTUrozeG4cs81Y1MeVYiHnZ/DrWj5K2rMfzzE/o+giNomNs61j5O2DJhmOaPwlrhzzW0bj6w+gzcPTJExau3lcbwMY+a1Kfd/v7mpdZx8p4pTk4/PMfZvbmj231/q49PX8XxxFMd4r1iZi3T/AH6PKmJ7NRms9C2pNNIrKYk1BoFqt8M/PVzxDbFMxaEH1/gFonBMe3+r3Y6vlv2e4iK5LUtOo5ej6ik7iHLlHXjVkaNpRVdGllbTqJn0gHPxfE4+GxTfJM68oiHj5PF4zTMYsUzG+8y87xzjLZeOyUm08lZiNeXRhg4yuOIjcR9zc4sa9O8zkr1xRE+u3Fk4TLubRMfTbopxcWr8s7T8aZnr5h48/Hi/tNTMxue8Pq+Czf2URvm1EPAv8/lHRbFlyY/sTMfQp8fTTeJjt0eR4hWnP8vp6OX954menPKNZMkxudyTwtWrecWC99dNTET7z0/6u7wnDy8POW3W15nX+/ueRxWSZ4inCRPyV1N/80/9Je1weWtcOOlZ+zXS1I6L0jlhwZ8Pu9OsxMIvji8a0xLjdmvEtSYVjo9PLwevs/q4cmG1e8S3rGK1s15teTn3roTaTDW/xYPjx2c8RzS7+F4GMlYtavSSkZRmrK8TE9pdlvC8Ex0iYn6ufL4bnp1w23HpzM+Nes594IrHlLO2PicUby0tHvEbMeWLRHUGpohIIiFogiG/DY+fJ1jpEBHdweL4eOJnvMOlWI1GvRZloAAAAAAAAAAAAAAAAAAAAAAAAAAAAAAAAAAAAAAAAAAAAAAAAAAAAAAAAAAAAAAAAAAAAAAAAAAAAAAAAAAAAAAAAAAAAAAAAAAAAAARM6hKJ7A4PFMc3xUrEzEbmOkbcGPgcdfX8Xq8Zy/DrNo383TrpyRO7SsrNimPgsW96n8VsXheCfh2nm3Sdx17/VvS3qj49eatYnrvsarTJljFSZ10iHheJeKTli+OtdV7bepxlprwuSLzvcdNdXy2WN3t9ezUZ5VXJmmekQ55tuWlqejO1ZbYRNlJlflnzRyaBn3TyTLSIWidIrCcO/VS2LXm6pttWYiY9wckxMGm8wro0xStJ85aRWEGwa15VoirDm914tPqit6xE+a2o7OfmWiwOiNLc0eTm5vVMW9JB0T19lJ0pFp85WjqCYjc69ezqxcJOWZrzaiNddeqOGw2y2iK18+j3cfDTv5pidb7fQtJNefHh0fBiebrzcsf6nE8H8HBzRO53ES9fkitdRHkxy45vSa+qa1jwJjr2Y2idu7Pgtjmdx030lzWpO530aYYcqOXTbliEcoKREz7LRGuqYhEyC3MTbptSZ6I35gvNuqJup96PIRNr9FOborNlZnoKrMq9SbKzYFbx3ZWiV7W3KlgVCUKidrRPVTeolGwdNMmo6t8eT6OCLdWkWiNdevsivUxcRNdOvFxEWeJTLrp1b0y+ks4uverlhpF3i4+ImPN1Y+Jie8mLr0ostW3VxVzRP8AE1pljfdFdsLx2c9MkT5toncd0VMojvplfHaZ3votj6dI2DUjvr1ITHeAfFZact719J0wt0enxuHk4vLHraZj8ZcVqTrs6RzrmQ0mk72jXqCpvSZVmQa47a0+n/ZbNy58lJ/irH6vkonq9bwjivg8XS821G43+MFWfX6HE9EIpO67j7lnJ0Vnsyy1i1dTHTyaTKl5jQPnPG+Eicd9T1m0T/v8XzU10+28Q1OPXTrPeXy+XFFbTGo6S6SudjzpjqTV0XxezK1JjyaZZcqNLzv0O4KxC1e8StFdHLqQd3A5/hZYtrfR9pwmeMuKs+sPgsczFo/N9F4Fxcb+Fa09um2eUa419LCVKT0hdzdBhxNorit/lbz2eR4xxlcWK1N/NavTSyFfL+KRzcXlmPO0uDlmJ7PQtvJkmZ8523pjxx3iHTcc/rk4XLeJ7dNOnHaZnq0nFSe0Q1x44jyTTFsVZmG9KFK6awzVIp1gzXjBw2TN50jpHrPkvDy/GMs3z48FbdK9ba7bnt+kLPS1hhvN72zW+1aZnTu4bPNLeTgr8tIqvW+obrEfQ4OKrfTspfcvlseaYne5h63CcZE6ibfixY3K9jvCl8MXrKMeSLebXfVn419eXn4HUTaLfdpxXxzG+kvodbUvgpePmrEtTkl4vnu31dvD+JWw0itqbiPRvxPh3NWZxRG3BOK+C2stJj310XdZyx6/D+I4s06+xPpMw6txMbjUx9XgxTFk8olMUikdMs19ts41K9i2fFq0TaPeNvC4iMdMvNh7T1nc7MsbjcTEzrv6sNT6NSM2urFn5u8N6ztxY6zDppKVY6KxuYj1elweLkpE+sOPg8c3vE66PUrGoiGa1EpBFAAAAAAAAAAAAAAAAAAAAAAAAAAAAAAAAAAAAAAAAAAAAAAAAAAAAAAAAAAAAAAAAAAAAAAAAAAAAAAAAAAAAAAAAAAAAAAAAAAAAAAEJQDj8SnXDRbfad/lLxq8Vesbt59vd7Xicb4K/tE/pL5W1tztqMV6U8dPat+nntlXiJnLXJuZ1PrOuzije4lrSJ1P1axNdPE8bmy4prExqfKIebeupmZievq7a1md+Sl8W59ZNHBMKWr7O62CZ7aY3wzBpjkmIVlteks5qCiOq+kSooeSTSCswo10jlBnMKzDWYVmBGe58o6EW69y1URXQL7TzKxCdbBPPqUxZXlTHQGtbba1mIlhFdNa+wPV8M5rZ61rE65us+j6GtYir5vwvNGPLq0z8062+hxatWJiZZrcXmIiGN+/fUN5iJhzZoiN809EHn5ctZyTXJETWJ6OPi+WM0zGoiVeM4iLf2UR0rPdyzkmZ3DbNXmYmfYiytKTbep21jhrTHc0xlMxH1Q6I4Of5z9zvPXmg0xz66mu7o/c7x5wj93yx21P3mpjntVWY6Or93yeVY/FE8LmmPs1/FdXHBaNKWdt+Eyx1msfiwycPaO8CY5ZlXba2LU92c45BnKktLVlSYEVlXfotMIkVWTsSgRP6JiZ37KJjoDWJ6rxefVhE+a0So6q5debauTp3cMS0jJpFd9cto7S1pntvu4IyNK3TF162Pivfq6qcT8sdYl4lL9dOzhrb1HdMNen+81183SPUxZq2mYrffs5bRMU7LYrZKzqI6R1iN/79RdejEphzYcvNSu99fN0VmJ6MtPL8R4S1st8ta9I35e7ycmHXq+g8QyWx2pSPs3r2cPw+euqx3blYrxrY/qzmns9fNwlq6jp1YX4a0d11Hl3ppjaNPSyYJiXNkwyDk3MS6cN9TEx6spxzC9ImewP0DwPjo4vhPmvE3pqJ/B6j4Lwjjb8JxOO/esWjmjc9X3WLJXLTmr2c7HSIvOnNmyRET1iGnH5fg8JkyzH2Y7Q+Y4vxOctpinNWJrruYa6+O4qLbpW8d/Lq4pwVy0i9e9u7j57XtvvL0fD4nU0tGt9mvjP1xZOGmv8M6+jlyYvZ9BNInoxycLW5pj569PZSKxHk9nL4fbXSYcWThbUnUwusuaNeSJhr8LqfD0oyjo7OCz2w5YtE+Tn5ZXpXqD7zhr8+KJ3vcRPRu8TwXieXDNMk6mNal18X4rg4WI+1a1u0RHdzsdJXRxnEV4fDa1piNR03L5XiL5eNzTe+4r206OJy5eLyxky/LWOnLE7RuI7dmolYV4aIj3T8Hr5uisxK2oQc9cevKWta6XiFogCq8KxC0fr0AyXjDhvlntSN9XhU582ScmSZm3eXd4rlmbVwV7a3b/f3McNJ+FMz3lvjMYvqkwiZWvGmcyqLRLbFkmvWJc8SvWQe5wnGbrEWmHqY8kT5vmMV9S9HhOM3aKz22xY3K9uJWc+K+4dETuGW0wrfDjyR89a2+sLxCdIOK3hnDz9jnxz/hlycT4XljrjyTePSYjf6vY0LqY+YvizY9Reto+sKb9X1ExFukxE/WHn8T4dFutJiJ+jUrNjy6TDoxRzWisecsb4L4ranu7PDcE2yxaZ6RuIWkenweLkxx0dKKxy1iPRZzbAAAAAAAAAAAAAAAAAAAAAAAAAAAAAAAAAAAAAAAAAAAAAAAAAAAAAAAAAAAAAAAAAAAAAAAAAAAAAAAAAAAAAAAAAAAAAAAAAAAAAAAAAQDDjq83B5Y/wT+j5euCPOH1eeN4MketZ/R89pYzYzrhiPJpSkb7J3pEW1Ko0tWIhlMQ030V7isprHoj4cejbRoHJkwVnycmTBNZ6Q9SYZ3ptUeNaumc7ehnw6nbkmnVUZ1rMy3pw82jsY69XbhiJ0ixyW4bXkynFryepfHEw5r01Kark+FvyPgb8nRXW21IjZpjgtw8+jOcOvJ680iY7uXNXlVHnzXXkhteu5nqymJ3rSohEzrstyzPeUTUExLSjHlmJdGCu7RHuI9Dw7hcmTJS/L8sT12+ow1+TcRER6ObhsVMOKK9Z36J43jq8FXliItkmPlrEsVueN894xUm1piIjzmdPE8S42L/2fD255nUzNY/qjNe3GWi+ee/8MdIgrjrWNVjUKPPpw17Tu9e7evDVjvWHVykwaMq46x2iGtaohesAto5SEgjlj0NaNqzILbg3DLa0Sg06Si2Olv4YIXgHLk4HHf8AgiJcObw+0bmsfm9omsSumPmMvD2rvmpLnti9n1GXh62ie7z+I4LW5ifNZUx4M45jyUmHo5cM1nr6ua+LfaWtZcswhramlJgFDfVMmhEG5JJ7KLRMrRLNOxW0T+C0WllWdLRPuI6KXl6Hh2aKcTjme2+ry4nTfhcmstZn1RX3WHBiy46WmlZiY32V4jgcM4p1SZmffov4faL8FhtHnSHVaNxrenN0j5e+HLgyTqk9/Tyb4Msz05o/6Paz4K5K9ZmPd4nE4JwZNR9V+onjazkrSY8ocfz49a3H3uvHk568s+SLY4tPXuqMsOaImOeNx66dlZ4XJj+aKxv1c0cN6TJ+6Vn7W5BObhOGt1pakzvzs4MvAdZ1ETG/K0PQjg8fv+KJ4HDvrE/iaY8XJwUx/DKlODtadVrO3vfuWH0t+KI4LFE7jm/FeyY8fFw1q26xrb6DB4pg4Pg5pzc143qNbc/7li/xfin91xV7V/NNWPI4nj/EONyWre9vh2jXL2hXDwl9RzR9Xr2xRExPoRT852mrjjx8NrydOHHNLxPaG0VW5ehpi5pNewgiYZ2x1t3rEtLdGc2BlbhMU/wM7cDiny/NvzI2pjmngMfr+aI4CkT9qPxdW5RuTUxnXhqV/it90rVxUrMzWvWe8p2mAJqytSWsJ7isK7iWkSmamgTC0KwtALQTata2tbyghz8XO+Wn3ysS1yTSc+WJnc2tqIepfguXFqI61PC+F+Jm+JP8EvVyY4mNeS2pI+X4ikxe0ac1oez4hws1ta0bl5WSkxtYl8Yr1lSei1eu1RrFt93Tw0TN66nzZ4MFsltQ9rhuAjHG5mZlm1qRvhvqvd1YskW83ncbb4VPl76cWHjr0vHZnNa3H0sdk7cfBcZXPSOmrOua83aWcxrTYpET2nssCVLSTLO9piNxG5EZZ6VvHvp0cJhjHSOmnNimcuWPlmI29GsajSiUgigAAAAAAAAAAAAAAAAAAAAAAAAAAAAAAAAAAAAAAAAAAAAAAAAAAAAAAAAAAAAAAAAAAAAAAAAAAAAAAAAAAAAAAAAAAAAAAAAAAAAAAAAAKZI3itHrWXzkvpLfZmPZ83bvKxKrMqTbSZZ3norLes9O60MMd21Z2CwQIppHKtCQYZMcW8nDmw67Q9KznyRuFHmzE1b4MkRMRMozY+jCJ5LA9amrVjUufPSY8jhc24iNx2dVqxaqDx8u6svjXjzejn4eJ8nHfh9T9lpFIzXnzleLzaNd0RhnfaWlcIKck284hWcM+u3RFJjuvGPZo4rYp10jaPhvRjDHomOGr6GmPM+HM9oa4seTypPs9GOHr/LC8Y6xHY0xOPNxdqxE5bUj2UyYopHr7y0jv7LZI3TaKxxzqIbRLKsNYQXhWyUSCq8SppaATtO1NmwWmVZk2iQQtCqYBrVpDKrSAWSiEip10UtSJjsuA4c/Dc0doebn4S0doe/Nd+TDJhi3kupj5q+GfOGN8M+UPc4jhInrES4MmGazO4lZWcebNfXory6dd8UejG1Jie3RpGM6Rrzns0mqlo6ewik9iJNSaUTtPMpvREg2i3Vritq0ObfVpS0xMSD7r9nM8X4GtZmZmkzGv9/V7Hk+S/ZfiLfvVccz8tqzOvd9c58nTipMuPi8VL01NY6RMx9XXeYhwcXxEUrO5SLXlVjlzamNdfN2cryv3ibcREzO45vf193rX+XotZiszpXmUtbqiLIrTZzKbTsVbmRNkbRILcyOZVOgPtSnlWpVeagpEJiFtGgVjuSmY0i3YRle3dlva+SGO9KNBSLe6Yn3BZGpStEAitNr8iar7Qc9rRTummXHb+KN+ky0vSLR1hzzw9Obepj3iVG8xGvImFKxNY1Ez9625BGkoSBMxSszM6jXRwY8k3tM23MzLbjrz8uOJ15yywU+beujcYr6Dw+K04eKxMc0zO9Ov2eJi4icfa2nRTxG8T82pYs1qcsd2bFF6TEx3eTxfA8szMRGnp4OLrljrNY+9relMtdTqfoS4tmvkcuGYmZ102rixWtPSHvcR4Zvc49zueynD+HzW+7U7ezXZnq6eA4eKYYi0Rvo74rqJhTDWIjq310YrccPGYfiVmNddPDy8NettRD6a9Ylz34ek9Zqs5YljwcVsvD2i8bjT6Dw7jK8Thjr88d4nu83xH93x45jURbtrbh4fNm4e3xcFtbas1ncfWRMSTDj4LiLZMdbX6TMdXXFnNtEwwzUnlmYnUujbO3zTy+oHB4prTc9Z26UVryxqEiiQAAAAAAAAAAAAAAAAAAAAAAAAAAAAAAAAAAAAAAAAAAAAAAAAAAAAAAAAAAAAAAAAAAAAAAAAAAAAAAAAAAAAAAAAAAAAAAAAAAAAAAAAARKUSA+byR80/V9I+dyxrLaPeViVjZhl3EdHVMbZ3xxaJ6b6Kjzb5pr27q/Hyev5vSx8LhmPmp19pVv4fhnfLFo+9rxMcFeJvv7U/jK/wC95Inpb9W//D6RPTf4rRwVIntv7zYmVXFxFrTq0Oyt50xphrTtDTsy0m1mc9VplCClqxaHNlwb3p1mgedGO9LdP1duC9uXVvT1acsehEaBMxtSccS0RsVl8I+G2NCM+Q5NNAFYhaDQKlEpQIQtP2JViOq89KgyiOrSFI7rQCyEwkVGkSsi0CM07RJAJ2ISCCESQDWstasatag0SiEiiYCAETCwDG9Nw5M3DxMS9CYUtXYPBzcNNesac18c9d6e/lw1nvDiz8PHXUNMvGvinv6MZp16vSyYZrM7hhfH7Kjh5VZq65xde3RnbH7Ky5phXTe1PZSaAotWUTCaU3Kj0vCuKjhuIpkmJ1ET+j9Bx3jJireva8bh+aY45bdZ6Pr/AArxzh6cJixcRkms1rrmmGOUa43HR4h4hXhM2rU3Gu09dz0fOZ+JtktNZiZmOs7nsr4vx0cRxdpx25scWnlt6uKm7SshbtdVbxE7e/a+6xL52kT209nh7TbhaTM9Y3v8UqxeZ2RKkz1TtlprEp2yi3utFgXSrze6YmATpMQrtaJBpSGmlKNIBTRpZEgpMdFN7asZ6SIraNwwvR0KzCjktuFfiadN8e99HPkwz11ALRlhpXJEuG9bV8pU+NaveZVHrVttpDysXGRHez0MGeuWPltEpitvJnK9pUBCNJkBEJi0V3a3aCGPF21jrSJ626ysSuaZnJebT5z0d2DBqm584c3DYviXiIjo9TXpC2pIwjDEd1bYfR0qyzq45eW1f+6+PiMmKek/mvbSsV35KY3p4jeOlqb+9rHieL+LHMfRyTTy0rNJMhr0K+KYZ7Re31R+/Wn7OL8bOOtYr10WvrvKYuuq3FZ5jtWsfWVYz5/5q/hP+rljNj87dWtb1tHy2MGPFYZ4mZm9+vtDD9zvSuq2iXf3NLLiZquHjPgxFclO0d4l018TxdOlmHLE+SJxVnyhFdc+IU1usTLs4atprz37+TzMPDVvkiIq9qsaiISrEpBFAAAAAAAAAAAAAAAAAAAAAAAAAAAAAAAAAAAAAAAAAAAAAAAAAAAAAAAAAAAAAAAAAAAAAAAAAAAAAAAAAAAAAAAAAAAAAAAAAAAAAAAAAAEJQA8DiI1xF4/xT+r33hcbGuIv9Z/USsFZ7SsiWkKeq21ITIEomRWQTtGxWZAECCRACRABMkhIJhKISAQAJJQAjZrZpeATSNIyT5J2rPUFVoRpMAtCUQnYBZKNAzsq0tHVWYBU2TCAEwqmAaVa1Y1lrUGsLK1WgVJAAkABEwkBS0Mb44mJdEwrMdBHn5cG9uTLw3u9e9dw58mOfVdR5FscwztjejkwbYWwzHZrUx59sTO2P3ej8C89oT+6Xnto1MeTanVNaa83rf8AD7z3iEx4bPno0x5cfRaee/y16fc9WvARX0/Bf4VccfZj8DsuPIrw1t9XTTBMO+ccWiNRCYxeyaY56Y/N3cNH/h5hnGN08NX5bx6pWnPa2lfiNs+Od9nHkiYmUGvxUxlcdraTW6jurk20izhrdpFwdnMvW25cfxPdemaInug9GvWpua+W2OHPXp1b/ErqbTMRAJi2/JLGOIpadV39ddF+bYJlll6WiWks8vWsCqCuxUWRMRIAztii3q5svBc3aXciQeJm4O9e3X7mNLZ+Htusb/5X0EyrNYnyj8DUxw4PEL5NRbHqdu2uTcI+HG+0EU0KvvYiISCdxEbns8+95vltee0y6OLvNcURWetp7KcJh+Lk1MfLENRm+uzg8U46Tae9nUiI1qPRLNaiJUtbS1mVt+gI3tPZFYlpFRFdpiJX5Yg3AqOVjkx80d2+zuDy8uC9Z33+5GLLfHaN0mXpzpTUTK6mIxZZvWJmNNolSI0tHZFXTCIaUpNpiIgHZwOPUTaXYrSvLWIjyXZaAAAAAAAAAAAAAAAAAAAAAAAAAAAAAAAAAAAAAAAAAAAAAAAAAAAAAAAAAAAAAAAAAAAAAAAAAAAAAAAAAAAAAAAAAAAAAAAAAAAAAAAAAAAAEJAHh+IdOJn3/wBXuPF8VjXEx713+crErj3+pKNo2qJ2iZRs2BMomSZQBtAjaCfJAAJQAJQkEolIBCQ2AACJ6pDYCdo2QCdiYgBVMCQEwqtAJSRBoVGtyiYX0THQRjMKS1tDOY6gqCAaVlrVhWWtZBvVpDOq8CrBCQQkAAAETCQGcwzvWNN5Z2r0ByZKsvhb7xLrtRnOoVFK46x5LxWI8leZMSC2oT0RtG0FtQpbHWfJbaYjcgy5OnRPJ0dPJEVZzCjLla4I1fXqjS2Ppev1BbJTbiz4u/R6d6sMuPcSg8fLjjbPld2fH1lxXtyzKi0dFos55yQpbMI6pyQr8br3hyWyaU+NG1w16ePiNT3ddM9skRSupmXi0yRPV7PgURl4jl89Tr8hNa5IvhrERau58tQiM1q65txuO0vbvwvPWKzMR7vP47g9xHLO5j27o1jGuXe+sLbi0TG3n2icVoiZ67b0y7gTWkEFVuVFQbTyo0CdpV1J1AmCE7QAJg0ojSdfgnTn4zJyY+WJ621/v8lhXLe85M1p8vJ6nCYYxY4n+KY6uHgcXxMnXtEdXqwtZgCGGhGvZbQCuvZMzpKtgUm07RvZPc3ChtO0RNfVbpII8kL8sHKCsLwjSYgFqxudO7gcW93tDkpSbTqO71sVOTHWseiaq4kRQAAAAAAAAAAAAAAAAAAAAAAAAAAAAAAAAAAAAAAAAAAAAAAAAAAAAAAAAAAAAAAAAAAAAAAAAAAAAAAAAAAAAAAAAAAAAAAAAAAAAAAAAAAAAEAl43jHTiMf+X+r2HkeNdMuKfWJgiV5u0TKNolpFtm1dgJ2jYgDaTRCAJQAbRsA2mEJgEpRC2gQAAJNAhKdAqExBEJETEISAqamVoSCK0aahXZzAtKpsFWglESsIpaGVobz1UtAMJVaWhnIJhrVlEtKyDoo1hjRtAq0AAAAAAAAhEwsiQZXjUOTJPV2ZY+V5+buIc0eq0Xcs30fFUdvMRLljKvXIDphrjc0XbY7xHcHRPZSYWiYntMKygpJXv8AeSiJUdk91LRuFon5YEVyZ8W99HjcTSazPTzfRWrtxcVwsZKzr1VHzszKk2307uzNw9qXnfqx+D1mVjNYzG2V/Z1TXXRz5Y00itLzHnL2/wBnc2vEMcTPSYmHgRHV6XhmT4PEYskR2t5osfoFezPNWNRPRTg83xsFLa71iWnEWimKZtOojzYdHgeM0rjmk0iI3PWXBhvuZ6o43j7cVMR01HQwV1G2mXdw87tqXTyaceKdZKy7pjqgpynKWmYhjfiLUn7INuQ5I9GOPiuaYj4ctqZYvaY5ZjXqCJp7K8vs1lEoM9Gl9I0Cs6iJme0d3mZ7fF4i1o6xvUR7Ozj8sUwckfav+n+4YcDg+JeJmfljbc+M138LijFhr0+aY6t0JZaAEEoABEpAUmu2d8Uz2/Vts2o5Jw3r23+JX4kT1dMyqBW3qtEq6WgErQqvSu51CK7OBxbvzzHTXR3s8FOTHWPZoipAAAAAAAAAAAAAAAAAAAAAAAAAAAAAAAAAAAAAAAAAAAAAAAAAAAAAAAAAAAAAAAAAAAAAAAAAAAAAAAAAAAAAAAAAAAAAAAAAAAAAAAAAAAAAAQlAJeR453wz9XrvJ8dj5cM+8kSvImeyJlH+iJaRMLR2UjW1pmASbhWZIQW2ABtAAhKQEaWhCYBKUJFCBIAAGxACdo2hMQIlbyIgnsCEkQnQITEGgEgmIBELwaIFT5KTC6JgGN4YzDptG2NqiMmlFFqyDpxt4c+KXRUVYAAAAAAAAAFLxuHBxNZ9HozHRz5ccSI8XLM1Y/EdnE4oie0uGa6aRrXI2pkccTpaMk77g9GttxGpUyTaZ5Z3EerDDm1Mbno9PD8O9YmYrM6BwYuemWJi1orD1OaOk77wrbBS3WK6+itrVjURMTqPVFXmURbrLObR6kW6wDvxTvHCzLhp5sX3tkVCJrErIBz5OHreJiYiXBm8OnpyRES9aYRNdmpjwLcPes6tVz5eGme0Q+jtgpbvWGF+Bxz221KmPmZ4e0WiJjzer4XwfPkpN4jk31dU+HxvcT+MNsWPLjryVvWtevWKGpI7eI8Qw+H8PGusxqIrD57N4nxnE2vvNetZ7Rvs9HNwcZp3ly2v7ac3/DcdZ3E2n2RpxYcU2tM++/q9DHTULRgivlppFYg0REadlJ5qRLm10a4rajSDborMV84RzEzuAVmtJnfJEprqO0aj6IjutEAnYaNKoTMRG57R1lP6+Tk8Rzzixxir9rJHf0giVxZ7TxHGWtXrEzy1+j1OGx/CwVrr5u8uDw/BzXjJPau9fV6cLWYsI2llpIjadgBsAlWZTKsgjZs0aUJVW0jQJiFoRCYBMO3gsXNMWmOjkpXmtEer1uGpFMNdQhGqUeaUaAAAAAAAAAAAAAAAAAAAAAAAAAAAAAAAAAAAAAAAAAAAAAAAAAAAAAAAAAAAAAAAAAAAAAAAAAAAAAAAAAAAAAAAAAAAAAAAAAAAAAAAAAAAAAAAAHleOx/Y45/xS9V5fjsb4Sk/4/6SJXhzKNkz1lWZaQieq29st9V4kGkJUiVolBYRsBJo2AJ0aTEAjSdJRsEm1ZkgVeE+SsLTIIQkBBpOkxAI0tFVohMR1AiqeVeIRIK61CNpmeioITBELRAEQvEEQsCFV5RIINJAUtDG0N7MrQDntGlYnq2vVjrqo6cUuqvZx4u8d9OyOlUEo2pa/XWyLbBolSJW2Cdm1dyjYLJV2mASlABKlqroBw8Rh5oeXnxTV79678nFxPD7idR5KjwrzplN3VxGGa73WezgyxNZnSsr/F1Pm1x8bak/Lv8AFx9Zne14q1ia9ngeKrnz1rntatJ6bjr5t+N4nFk5Z4esxy9LRPTrHm8KMk07S1xc9qxzeqYuvUx5uZtW/WPq48UTGnVRFelwc7paPSXQ5OCnrMerrZUAFQHmAgkAUlSzSZZ2mAZWtpWMtYnq0nU91JpSfKATk1aImqsQtWu+0JiugV0tTpKCPtQDTllPLK8duyJBXSTSdAJQn69gOmp329fR4ubJPG8XzVjUTqId/iOeMWCce9XyRqNejLw7ByY/iWrq0z09mozfXVgpGLFSnpG5a7V6m0VbZzKTJtBbmTtQgGmzakLQC20ABoRtE2kFhVMAnSYgWrG7agHRweKbZYt5Q9OOzDhMfJhjcdZbosSAKAAAAAAAAAAAAAAAAAAAAAAAAAAAAAAAAAAAAAAAAAAAAAAAAAAAAAAAAAAAAAAAAAAAAAAAAAAAAAAAAAAAAAAAAAAAAAAAAAAAAAAAAAAAAAAISgBweMxvgvpO/wApd7j8UjfB39tz+Ug+alS0rSzt1lplXfVbm11ZXx838WkVxRXvO0HRF4Tzs61r5L60C/OmLbZpiRWu1oljtMWBunbKLp5gXmVZlXasyC214ljErxMCNYSziVuYEphXa0AtpMQQtECnZeIUtMUpa97RWtY3Mz6M+H4v95pGTh+GvOOZ1FrarzfTr7rg6YjpvyVmdscfE/Gz3w/AyUvjiJtN9R33219ETxGS/E3w4eGnJWmonJOTVdzG/qSVF5nc6IjrqZhwW8Syf8Q/cq4KfE5uWbc+4jpv0axk4yvH48V61nBaJmZrO4jv7ey3hYa6o8/ZrEfgytlpw9PiZImYidctY3Mz7R+Li8F4+/GTxFc0zNo+asW8o3Pb6dIJxtmmvUiP02mK21EzW0b9nLx9OIy8LNOGyTjyTbU3jpqNT/0cPjEYeD4HlrbL8e/SL/EtvpMb8/dePHtcNexqZ18sxv1V663MTrenl+FcLGbwj/xMXtlyTb57XncR2j9HRhwxwnhVqZ+W3w62tbz9fOUvHLhrsmaxG7XrEe8o3vt19Neb53wXFXN4pkz/AA4mlYtaNx79P1d/jnF34fhseLDeaZckzPNXpyxH/eG7+P8AbqmuzieJw4NVtkra8/wVmJtH1jbky+KYsVebJw/E1jynk6fqnwrhK8NwlcvT4uWsWtaO/r3+915sdcuO+O8fLeJid9WbkuKjXNSlu0XrFoifKHm/vs5s/wALhsfNr7V56xH4fRbx3PfBw2LFS01nLOp1/Lr/AKr+F8N8Dw+szHzZdX7dukNTjnHam+4wzcXxfCaybx3jfWvLPX8/d6WDiv3/AIOubDXk5p5ZrPXTyfGMsVx0xRM7v11Ed+sf6PU8E4bJw3h8VzV5b2vNpr6eX9CydNJfcbY8No62n8m0VmGnkiXJpXsbJVmQTMoREkSC0LwpC0AsAAACJZ3rtoiQcPEcNGSJ79nk8VwExNtbl9DMM71iYXUx8pPC2rbtP4LfAvP/AGfRXxVme0MrYojyhezOPIpw1a/amXRjxViN9XXOKPSCKTEGrjOlWtYVrHVpEIro4SdZa/V3+rzsE6yVn0l6P+iEABUAAgkRIK2YXnq3lleuwU2TNa9bSjkt5M7cJNpmbW6A6cOWl98vl7omerGMcY9RVefIEoE+2gdXDcLbiMM3rlrWYnWphlxGPiOGmZtWL1jzrEsLcTk4SsZ6zMxE6tWPOHVg8Xw5q7tPw5mOsT5iOfHxPxLcvLpttyZ8tbcTe+Kekz5N6W+WNqNU+np+ilZc3iOa+PFXFTfPm6dP5f8AcoOX/wCO42Lx0x01EPS9mPC4P3fDyajczudNvJqpBAIqBJoBMACUqmwWFdnMCdyg2noAmBIJh0cJj58sejCI29ThMXJTcx1RW8RqIj0SJRQAAAAAAAAAAAAAAAAAAAAAAAAAAAAAAAAAAAAAAAAAAAAAAAAAAAAAAAAAAAAAAAAAAAAAAAAAAAAAAAAAAAAAAAAAAAAAAAAAAAAAAAAAAAAAAABCQEOfj43wmT/LP6OljxUb4bLH+Cf0B8jaVJaWj9WcqyrKu0yqC8SvtnVbUxO9gsmFdr0mJATELajujYJiAiUioEoBE7TEISItEp2rtILRK9WcL1BrVeFa9mlYFZ8Tw8cTw2TDNrU5qzqY8+mv6vCw8bx3g+sPE4ObFv5ebpqI6biY+j2eLz5cHEcP8PHOSszPPETEdN19Z+qufjuFnBevzZOes6py6669+jpwueVmteFz4eKrOfD1m3y2nz6ev4tLzXBjy5YjUVrN51GtzEef4ODwTgsvA4MsZ4it8s9KVncREf8Ad1eIUz5uEy4OHx803jXNNorX8O5ZNxXjeFRPE+M5uIt1r89t6856fpL3dTzRFaxa2txtw+FcFn4HBambHX5rdb0v2jUdO3s247Dn4rhrYMF6UrbW7TM76T7fSF52WpFMPEWy8TkvOK1sGKdYJjHMxffSbT06+31ePw+aeA8avFYmtJvyzW0a1WZiev3PoaRNcdaW5ImK66R06ODi/CI47POW/EWrM6+WlO3TXeZ9l4c5N1MerPy7jXR4H7R3+NxuDBXyrqdfzTOv6Q9vHS1cXJ8WbTHTn1qf1cNvBuHtmnNfNntkmdxM3jp136e7PCyVa9GmKuLHGOvSsdnJ41f4fhWae031SPx/0268VPh1iIte0f4p2zz8Lhz35suOt4jymsaTZ20zx5/7P4or4fOWI63vMb9ukf0U8f4TJlrizYq3vy7iYrG5jt/o9PHhw4v7rFSn+Wumuu69/wBtMcHBcdwmTgsUW4jHTJWkVtS061rp5/Re2e2XJSOFp8SvNHPe3SIj28p/6Oue+/Oe6NTMs2xXD4twFuPxV5LayY5nk949Ov0gxZs1eCpTPwuTHkx1isViJmLaiPPT0YiFMkbr3O/mUx4mLBbiuKrxHF0itqzHLij7MR/vq9+kzNY3rfs82a6u7uHnca6776OXK0jbyUtYy25aTaY7e7htxHNaderJrr5tmmNLtIsC0QmFeY3EgvC0KRK0CrwIggFkACESlEgrPZWYXlSQZ2hlkhvZleNwI5Zmebu0ti76nyY5a2jrDo71peJ8uqjnqvCNamYW0C+OdWj6w9Gs7rWfZ5lekvQwzvDUGiUCKSjZKsyBtBtGwSrJtWZAmdKzZFpREbAmNpmOi9KLWrqAZaNJAUvSL47UtG4lz14em+kadanLq0+4ilMNYbRHQiF/JRNIcvDz+95r58lflp8uP09d/o24i81x/DpG75vlj/Dvz/OG1cda1rWvaIBGvXujS+tmgU0aX0aBTRpbRoEaRpbRoFJhGmmkTqO4KaNE5cdfOfwRGfHM6jampiE6XiYk0giFoNJiAbcPj58lY1029WIiI1Dm4LFy49z326kVIhKKAAAAAAAAAAAAAAAAAAAAAAAAAAAAAAAAAAAAAAAAAAAAAAAAAAAAAAAAAAAAAAAAAAAAAAAAAAAAAAAAAAAAAAAAAAAAAAAAAAAAAAAAAAAAAAAAISiY3AI/V5PjHHzi5cGC8c9t8/tHZ2cfxleD4eckxubdIj7nyVsk5M3NbvNtyJa3vHVnaG1usqTCoxlSZiO+l8lJns5suDJbcb/IGk5ax5wmM9fVx/u1qz1tv7lvhyo6/jU11lWM8b6SxrTfTa1eHis/alB1Vy7jutz+7GKTHmvFQaRZbalarxAqYkkhIISgESQEAvVrWGdWtVGlIaQpVdFW3MdpJtbe+ad/VG09fKN/QREQSmImekdZ9kTNY1FslImfWx6InspK/NSekZcc/Sys1mO8SYKR1lopGon1+jQ+iYNELaFUveuLFbLkty0r1mfRnHE4L8N+80vOTDP8dKzb9I9mPiuSZ4WvD1jc571rG+3S0d/xY8HF+E4/P4dbDFcV6TkrakzNY3ERrc/SW5xmI68XF4s1JvipnvWPSmt66dN+Zw/GYuK4i+LHjz1tSdXm8REV/P2V8Li2Lh70mJrNM9+Xcd45pnbHg8GTF4vx+S1NUyzW0T16z/uZMg0w8ZPETPwsVorFpra1tRrUz5b9vRnTxPHPH8Rwl+Wl8f8AdTPa8+m9+e4Y4eAti4rPknhqZJtktalpvaNRMz5RHu2t4X8XjuLy5r1+FxERNNT1paI1vt7y1+unqf3jjMvh1OK4eMO4xfEvFon03qEZcvFU8Hy8TfJjtk+FXJWax0r5+jXguDtw3h9uGy2raZiaxasdomIj+i88NMeHfud7zMTi+HzxHbprbOxHmcXe2TxPhOHpktXFlrbc1nUzPXt+CKZcv/DeOwXyXnJhib1tNvmiNVnv98ujivD62nDaMloyYN8t6+8+7XhuExUpkx2m1py7i97ecaj0+jXaYPMw8TkyYeAw5rW+La0TW++lqTFo6z5zufyepXh+S3WO0/i1ycNgpw2LHWs8uG3NTU9u8/h1lH7xWennCcrvwUivL3nX0Wi8eUzKJlE2YVpEzPaVomWPNryWi0yDeJheJhlWdwvWNorSEwrCYBIAIRKUAhEwlEgpZldrZnYHNk6GG0cs1lbJTcOfltW2/wCio3t3RpFZmYWjsCIjrDv4b+5+9xRDs4X+7mAbwibaRM9GV7oqbX91Jt7qTZGxGnMbUhYE7RIArMLUjqEToGvSIZ2t17q2upvYq0iFoATMdpE/wgRC2t9lYkyVvasVp9q86r93X+gjOvxr5rZq45mkfLWdeXff6NPjRHSdx9YepWlaUrjjtWIiPdnk4amXvvf1UcUZaT2leJiVM3A2rO6TuI9nPN7451MfkI6xz1z77w1rkiRdXERZOwNGkomUCZ0yvy36b/NXPMzWYhz45pE/2nNHvDUiNfgWrO6W6JjBO92nc+qnxIrkj4drWr7xH9G9cnNroCaxpaJRuNm0VeJbYMc3yRGum3PD1ODxclebruSq6axFY1EJEsqAAAAAAAAAAAAAAAAAAAAAAAAAAAAAAAAAAAAAAAAAAAAAAAAAAAAAAAAAAAAAAAAAAAAAAAAAAAAAAAAAAAAAAAAAAAAAAAAAAAAAAAAAAAAAAAAAAhXJkrjpNrzFax3mVnieNcbM74bHaOlvnmJB5XiXFW4vibX3M0iZ5Y/39HDEzGSv1b2jsymvzV+rTLulGlp7oRVLVlFq7hoa3AOfk15J+HHo1mpoGPw/aExX1hpo1AKxWPRPKsAjSdJAQkSCBKBA0L1gCkTttWOiKV7NYgE1hfXb3ViFo7x671AqdxWtrWtEViNzM9oc9suXPX/w1Ph1j/zcsa39I1O/XyUi1eOy5a7tHDYp5ZittfEt13Ez6a10/wATs6RERGtRHaI1EL8GFOEryT+93vxV/wCa1prWP+XepcXiPE8J4dbHT91xTkt1mIx13Eb+n1ene8YsWTLk6Ux15rej43jOLy8bxFs2aI5piI9qxDr+Lh3Z5XH1GCOE4zBXNTDitS0RuJpHSfOEW4TDPXDFsHvjtOvwiXgeFcdl4biKY4mb4bW+bHEb5d/xQ+lraLVi0TOpjceSfknWnG658c8Tw9Z+NviaR2tjnV4+sef4y6sOSmWkXx3i1fbpr6x5Ed/ee7k4il+DmeI4Wk2rNv7enly95tEeUx17erH1p3J2ieupidxMbrMeceSYZETbkrzXnVY7z5QjJlpirfnvFa445rbnt/vaOKx2y8Hnx1nVrV6THr5ObiODvly8Rj55nDnrXdpnr3rvX3RLU/7RvPE4OTHecscuSN07/NGpnp+El+Jx1ikxz2i8TNYrSZ6RqP6w558MxzwmPhbZbcmK0zS/8Va6nz9pmW+PhbY8WDHXP1xVtWLTTc3iZievX2hch6nFnxZs1sdLbtFYtM+WpiJj9YRw/E04iZikTXUzE7mN9J12RTg64bxfHktW0UjHPSPmiIiI3+C+Lhq4LzNZmIm0zqax5zv02nissniFMeXlnFea1yVx2tvtM77R6dJYY/Fsd+JnhpxTTL8a2LUz0trzjo6svCYMl+fJFq23Fpjm1E2jep/OVP3XhK5+f4eP4nxJvFpv83NOusdfYnVHF+95cnA04qvL8sWnJji0bnq6cnPw/BWta28tazO6zvU+WkTg4bDW9IitI5d2rNukR/vbTNbFSt/iW+WuomNb3M66fmv+kefGbicnh14zXyxmrMZK21rmrMx06e0z+Dq4XBb4dLWtMzNdzMzK2XPw37vXJzR8O3yREV6xqJ6dvZe3FcNw/CYstrzNcld1j11MdI6e/wCS3bBPLPqiYmPNtMb8p+9nerCqbj1XrNWNp15IrafJUdUTG14lzVmfOW1Z90VrErM4laNoq4iOwAhO1dgSiSZVkFbSytbq0vLnvM7BbaNbZWvMdo2pGXJM+io3mukIi0zHVIDp4a2pmPZztMM6v9yDe9mNrLXllMim1oVhaBFko2bBIgBMqymZVkFZXrCsQ0rALaRpeIToVTSYWiE6BSImZ1Hdv4fFr8RfNMf2eOOXHv1nv+jny3nFWbVj5p6Q9LFjjBw2PFEdaxHNPrIitrx2lNcjmy5NWUrn94XDXfF4llmxUyRM8sbZY8sz2bxbcd0X68zPw80mZiOjDc1nT1eIjcTPl9HnZMfzTLUrFmIjLrzW+Pr1ZxjmZ1D0OF8PpMRbJEz07SpHJ8a3lW34Hx584t+D2q8LhrGoxVJ4TBPfFVnY1leJ8au+u163xzHeHp38O4e3/l6+kubN4XFf7qLT777GxMrDmry6jSs6lhlrlwXtSYnUT3mEVzT5rhrojXktDKt9tInaLrq4XFOXJ26Q9eOkacvBYopj3rrLqZaEgAAAAAAAAAAAAAAAAAAAAAAAAAAAAAAAAAAAAAAAAAAAAAAAAAAAAAAAAAAAAAAAAAAAAAAAAAAAAAAAAAAAAAAAAAAAAAAAAAAAAAAAAAAAAAAAACARMxETMzrXUGHG8VXhME5Jjc7iIh8tktN72tPeZ3Lv8T4ic3E2iLbpXpEeThnTUZrKzO3l9W0wztAOmZ6m0TPb6I2Cy0dmfNCebaCbSrs6mhQDQEd0yRBIgI0nQCTSRTREJ0tFQRFWlKJrX2XjUAmK6T2Rs7gttGTJ8LBmya3yY7Xj7oEZqTk4XPjr1tfFasR9xPqHDY64OEw447xSOafWdd2u/RnhvGbhsOTHMTFqR+n/AFhjxvGY+C4e2W24tMaxRPXdtdGs25Dceb+0XG/PXgse+kbv79p1+X5rcB4Xg4bDGTjorOWZ3yzWLViOzxuGyzPG4cueeafiVm026+fn9z6ficlqZ7Vpkpz23WN2r51iI1v3mZl35y8eORiZfrpx1pGOIwUrWkx8vLGnFxninD8DxEYs/wASba6zHaGHFeJ04DhZwYclcnFR9q0fNFbT1l8/lyZM2W2bLaL5Lz1t6pw/F2/5Lbj7ON6jXWJj5feFojcantbpP0fP+DeJTit+78Rk/sdaxzb+H73v1nXeekd58oj1cufC8a1Lrn8KvN+Fmlp3OG849/SIdunD4TjmvC2yWrNfjZJyxv0mIdzN+jnzcTfDxsYbUpTHbUVtMbmfw92fEZ+Iw4uLm/w5th1ERFZ6zMV1vr/idNsOK2b4044m+4nfvHZPw6TabTWs2nvOu/8AvULsVw4OIycRwmDNa8Y7fFriy1rE6/X3hnxefJjtxuOMlojHOOYmPKJj6+8PTmI/ljrO56f79GeXicOC8Vvz8947Vruemv8AWDdqK8LeuThYjDmy3rWZiL2+1PWev5PP4Kb14Xi6463tM49Vnm6TOp8vL8ZepTNFuJjBFMnNqZ3Nfl1Hv98OeviOPPhyZcVcl/gxzZKz0mvfr39lm/0OT9x4ucHC4MkRPwM3Lz2tzc1NRG/r0/N1W4a88bHEUi3w+SsTyTFY7z3j71snEWxxM2pPNGCcutb7d+0sL8ZxOLh89suKnxaUrfHEdYmszPv7Sv7UYeKcHfiM2OaW1y/LaPWJ/wBycPw3wuGjHn4rJ8WMsZJtrdYiPbe/Ja/GXyxkth+WMd61+aOW0ROvKfPrPf2acFNuKx1zXtW3WYmaRqPwN5SeovPDYs2CtKzF/wC0nJbNNdc0zExrXWfNTL4dF+Hw4rZZn4U2mJ16zt2V3E6ienkz4q0xXv5p2q41xTNcVK2tzTWsRMz3lW87hxRmmJ7r/GmfPozgm+1YlE3me5EtM1pW0R7ta283PE66+a8X69UV01nctIc1b+ktqTuEVqEdhFRKqZVmQJlWZJlWZBFmdqr2lnMiI5YRNYTtaI2DPl1BptNejPSiIhavS20E9pBpaWdu60daR6qygmOyVYTsFkwqmAWSiCANI0t0TEbFRFV61TFJaRER9qYj7wIgmFo16o9txIK6NLaRoF+Hx1yZ6c/aN/o6eIvrr5zLkrPLaJacRebRv3EcmW/NLmmZiWt4nfVSKTadNstuGtP5uyluzmwY5p3h0V6M1Y01zdFZ4eJlasxppWYRWFeF1bcS6qZa16TKYiJcfG44iu4jz8j6Y9CuWs9pXi0S+ai+SJ1FrR97eubjKa5bzMe87XDXv9JRMw8eviPFV1uKz9YdfDcbXPG7UtHXvromLq/F4q2x23HXTxMuPVp16veyXrNZ6vK4mkTaZa4s1x1md6eh4fhnPk3PaHFFeuojq+h4HBGHBXp80x1LTi6I6dISDDaQAAAAAAAAAAAAAAAAAAAAAAAAAAAAAAAAAAAAAAAAAAAAAAAAAAAAAAAAAAAAAAAAAAAAAAAAAAAAAAAAAAAAAAAAAAAAAAAAAAAAAAAAAAAAAAAEJRIDz/FuJjDw1qR9q/T6f706uI4inD4LZbzqI/N8xxfEfvHE3yTM6mekT5R5LIlqkzKJlG1ZaZTMq21MSids7zMIrome30V2rzdIRMoLTZNbMplNZBtFltsoleAXEAqwiEgJQkEhCdAmF6oiF6wC1VphELArrSUgIXpMxb6KStE+gOTBWvAcTPD3tPw8+74r+UTuI5fzj83meLU4vj+JiKcNeuPHutdxPWd9+30e9elMkRF6ReIncRMdpTqf13O9N8efW7Ga+Wr4Nxl/4a1+u/8ARvg8A4vHat6ZsNJr2nrOvy930ExHTfTfbfmraaxG5tWI1vrMQ3fzctTq8b/8PZb23fiqbmdzMU3G/wAVv/w7ET83FzM/4cf/AFetTLjmkXjJWaTbki3NuJt6fUtlxTmnFzx8SJ1NdeffX111P8vNcjyv/wAPYJ+1nzWjz+WHdfh8kcHXhsOTcTHJe1468uteXmvbi8UYqZIm163nVeWu99N/0bVyVtWJiJiZjvLF5cr9X40rERWIjtWIrH0TNtdlOeJ+6GN80RMa3r1ZNdHT0TtzRn30L8RTHTmvbpvW9bTDXT3c/HcN++YqUnLyxXtE13/VWONxTeKRf55jcVmNSpHHY5zWxUm1sle/lENSWGun4Vfi0yTed0pNN+vbv+DmwcDw/DVvGOLTGTF8K27d41Eb+qmPi75Im9cWW0T1jp0mPYvx3w8OLLbFasZ51Xm1Gvr1XKjo5azaJ5Z3GKcXWe9Z1/oxw8JhpW1OWZraIrO58mf75bJTH8LHzc9Jvq1ojpGvz6wrm4y0fB5MU1x3rFptM9IifXp0Mo682DHnnLF4j+11z9e/++i+PFXDWYr2ny25bZsuDPkpe1eSlPiR6z0n29nNi8Qy5+ByVjPycTSeaK1ruZruO3SPUvGj1ojpE+W3LxW75Ph1rbcezOL8bM2ilM074WLxaY1MzuN699bbcNxE4KXyRw/E88xSLXzROpnXXXNvz/RMxXHes1nUqxMtMl7XtzTO5nruWfVWVtymJ0p3WgFomUxbXVWJ0dwb0v1iHTjmZhxY7dYh24o3DNWNo7EyKWlGiZUmUTKuxFplCqQVszs1mFZqCkLxOiIT0BM23DOe55mgDS2hRGPt9JkRWOt49/6QmUEAAlMITALQmEQvWNgVjbWtClWeW9slow4Ot576INsVcmbLOPDMRrveY3Dqr4Vg75Ztkt9dR+Tp4fFXDiilaxXtvXnLXm9xXHPhPBz2xzE+1pc/EeFRipbLw+SYmsbmt+u3bm4zDhj5rRNvKsd5cGfNk4jJEXma086b7gzxZPiUi2tbWmUT0n/fRXYLTLopWt8cTMuXaIx2y25ayqN8lcUd7fmpzYK/xS6MPC8sfNqW/wAKv8tfwNMefbiMUdp6M78biien6w9P4NZ/hr+Cs8PGvs1/9po8z/iOKJ1qfxhMeKY46cs/i7L4I1Py1/8AbDy+O/s76iI/BZ6jtw+KYZtqdx98O+s4uJp36d3yk5vf8nteEcRGT5J6zEF44Tk67+F0tO65Zj6wj/huWPs58c/Wr0Kx07J8mdax5GXgOK1qJpMT6bVxcNl4emp+utPZ+7as/U1OryrXtEdYYXtudPVzY4mJnXV52aJruOWN78molX8Pw/Fyzae0Q9vWnPweH4WGvSImY6uhmtSCQRQAAAAAAAAAAAAAAAAAAAAAAAAAAAAAAAAAAAAAAAAAAAAAAAAAAAAAAAAAAAAAAAAAAAAAAAAAAAAAAAAAAAAAAAAAAAAAAAAAAAAAAAAAAAAAAAEItMREzM9uqZeV4xxk46Tw9I+a8dZ9AeZ4v4jbiMs4sdo+DGp6ecvN55XtTUaZzDcYXi/uc/uxlWZB0c6Z5Z76cd7THaXHxHF5eHrMxTmj6oPX8kbUpfeOlta3WJNoq0pr2Z2t0TjtINqtIYxLSAabFYSKtCdojskASAQtCsWhbYLxK8SyiVqyDWJWhWFoBMJIhIKyVJlGwXm2nJx8Zrzw9cE2iJyRF9b6V8+2nTHWVM05Iy1xYsdJmcc5Jm9tRqNeke6xHBw8cVOXhLZoy2isTF51bXeZ7eXeCnC8XatceTHaYpjvWd5OltxOuu/WXTl4vLXPfWLFNK3jHMbncTMR17f4vycvDeNZc+LJvFXHlpTmiO8Wnr7+0Ok1CnCcXbBj4e1a4Mdb/FraJi0xaI6dp69YdGHh7RxNcuS9JvFotMz3meTl7b+9hXxe1s3DYrxX56xbLqutbmY6deuujHis+S2aLYq1y1+as0npuOadT+GibR2fu0TgxYp4nHWMUxyctdeUx5T17tZtXHWvz1tHaJiO7i4ficmbiJxWyTMWx0mkddzM1iZ8zg8XEzkv+8ZcurUpak/E3111/VLMHXbLaelY1uO+tbUvS9eWLRMRMdImDd62iJ1aZjUbdt+HnFhibRWZ0yPPmJrPXanEV+Lj5Kz80zE99a1Mf6Nctt2VmJ3rfdUUpwszfFlm9a5aRy9Y3uOvv7tsPB0pxd88ZabvrdZpMx2+qk0ntFpmfZTjYvThqcuXlmbamNz83ST6rpwYo4eYiM9r0puIprtE+6k4MF8WDFebWrgtFqxM73Mdol5+W8RThrWyWil6zuZnU7jXptjkniJ4r5Ji2OOIpbpOpiOv5N9b/aa9SeGxVrWtPizaszPS3Ly718vbrHRvPA4rUrGSb8taRXl5piJj0nr+bzuFwXjiOJxVpa/PF43aY3Xcx+TojhdzwGW1KTbFHz9O3SPx82b/ALV05KYcmTdppNrRNftd48/1UjHwdbROGMf7zNP7OlY3No36em4lhbgMt+GvGLUZqWmcczPeJiIn9JX4XhJnjcM/Ex82OmoreszuNzO9/ef+q97hpmvC0nPFYycuusRGo9HPx81zcPFImkamJ6OLiM14zWre24iNdJ6fcpiy/PGq/jLOGue1IrPXqzno7LavM9FP3e1/sxCsueNEezo/c8ut6jp7onhssRvUa+oMEpms17wiJ300DTFG7Q78deWrDhcPa0t73isaZrUL215srX91LX2rtBabG1dpBOzaAE7RMm0SBzI3JpaKgVrtaa6aUqm1QZaRpeYRoGHNriJr613/AEXUyV5eJx39Ymv6yvMgiUbSgEphVpWATWG9KqUq2mYpSbSCmbJ8LHuNNPCcE888RkrO7R03Dkx4r8bnmK9Kw93Fj+FirX0jQRf7/eXFxfHRijVZrt0Z7xTHNpfPZL895mfUkLWlZtnzxe0zPX8HRfmid7mTBXVey2XstSK2tuu1eZG/lmFdir7bcPflyxLniUxIj2Yna0PPw8RPLrTrpli3dGpW2oNR6IiYTEoqt6Rrs8bxXBMxN6xPk9uZjXVS9IvHssSvirxMT2l08Fxd+Gy80S9bi/Bpvu9LamZ7S823h+XHO51+LpuueY+n4Tia8Rji1Zjeo3ES37Pm+EyTwNt5JnU+j2+G4ynERuu+jFjpK6JlEpmY0paejKss15rWXNw2L944rdt8sfgni796x3mdOzgcXwuGrvvPWVR0xqOwR3EVIAAAAAAAAAAAAAAAAAAAAAAAAAAAAAAAAAAAAAAAAAAAAAAAAAAAAAAAAAAAAAAAAAAAAAAAAAAAAAAAAAAAAAAAAAAAAAAAAAAAAAAAAAAAAAAACEqzOomZjsDHi89cGK1pn5tdHzuW1slpveZm093RxXGfvWWdxy8vyxHqwtGukrGa57V9mN6d+jrtX/syvHSWkcV6zDK1td3ZaIljkxRaOsg5bTE9mN6TeJiYiY9JaZ+GyR1x2ifuefmvnxz1r6+Qj1sPTFWJ8ohfbLh7c2Ckz31G/wAFplGlcl5ritaJ7RtPDZpvhrefPfl7q5I3WY8pjSOCtE4eSY+ze0b+8HVF9taTMs4mN9F6yg1iJXiFIleJBMQnUkSsCNGjZMgaRMnNClra8gW5tLUv7seaZ8lq1nzmBXVGSIjrJXiK82o3P3MqaiNT1W1Na7gR1VncLSwwXmdRLaZ8xVLSiJjy12680x0LrVrNsdqxPW9ZiCDP97wVrMxetojvNZ3+LmyZsWesWzRW1IiY5tzHTzjcT27K/wDDrZaUvalcd6VpERzT80xv294Xx+HTHC8RhyXrE5ZvOo8txpuSIrbPSbxmyY8c5KzGrREz1+nmrXicEXxVrSv9pExjiMXePPy95a8L4bHCUvXFmj7dcmOLdesTEzv8E4vDq4acNE5YmcE3mJiOk83/AGW4mKxxXDYMnJlpMW1uZrTpEb/1Xrx3DXtamGbRavXmrEa8vLv5+jPNwmLLktkjJau6zS0RETuNr8Pws4pmceXJFJiI5ZiN9IiPT2PBz28Q1w85pnJMRMRNY7x90f0UyeI5a8T8DdonnjHMW8pn728+G4fh5qc87za55m8b6Tv0Xtw+O18l713zzvpb0N4mKcJe+S+T4nwZtyzOOLzMdtdO/frH5rx4lfiq2tFKUpNpjHFY1PL7xvvpTFhxYslsmHFFLX3vrMrajHTkrWIr6R/1S2URPzJrj3PTqtjpzdol0Uxcs73KaSIx4axG5jq05YmJi1YmJ8pja3ka6Mq5uJ43h8Gsd4t0jcxFJmI7f6q047gfjzipjyTkjW9V11nt3Rl4H42TnjNFImsxqa76bifX2Vr4Tjpm+JXNPasTEx6REevs3M/lPW2Lj8WWt+Wt55Mdr3iY+zEa6d/cyZ8l8v8AZ1rasVre3NOtRMz7+kSYuAw4MvEZcc23xETW8TPTrvt+LHJwOPJOOLWvrHStIjfeI7b6H6qtjz55txGqUicUW5N1trfJvrM9PTzc2LiM3FZYpe+PniOaIjpMx7ervjhMNuItntWZyW1ud9+mlcPAcNwuTnw0ms6/mmf1NgwnFbe7xudb7o1MT6O21Yncz3c2WNT0hJUsZ0tMW7va4LFFsfNaPTu8vhcM5MsRudd+nV9Djpy1iI9Eqw5KxH2Y/BlxFInFbcRrTocXiOf4OC0cszMwzGr8eHnmPidJ6ey2DHFrROpmGVYm14jq9HBTlrDdYi0RFMeojTmy26unJPRx5J6stK7TtlvqmLCNNp2z2nmBdKm0xILGiJSBpeIU2vANaptBWFrdhWUwrK8qSDn4yeTBW/bltvf3a/qlXjqTk4TJSO86/WEY78+Klv5qxIiwjaQTDWsKVjq2pArWkac/FXm1vh1no3zXjHSd+jl4WvxeKiZ5tTPosZer4dijHgiYrqZiOrsmYjvLLHWK0iI/MyTNKzPPSPqjTi8RzxqIrZ5XnEesuni8vNbpO0cLh5pm1vJph04o5a9VMlk5L67MJtuUaI7naU0jZeNdQQlWJSI1xameretq17RLjmZiOis5rz/2Ud1uLmvaWVuNz3nVLa99OTdrd2+KOWoNN5L9cmW0+0W0cset/wD3Spa/XqmtolFaxa9fs5bx9bTKZy55jU3rP1iP9FITAObiMOTiNfEtHTscN8XhZ3WNw6dI1BpjWPEpiPmpaPuMniE2j+zide8MpjaPhzrpIetODrPEcZE33MRPN1e1EajTl4DD8PBFpnc26uuOyVYJBFAAAAAAAAAAAAAAAAAAAAAAAAAAAAAAAAAAAAAAAAAAAAAAAAAAAAAAAAAAAAAAAAAAAAAAAAAAAAAAAAAAAAAAAAAAAAAAAAAAAAAAAAAAAAAAAAEaSAxy8NhzRrJirb7nn5vCJid8Pl5K6+xO9T971STR89k4LicVZm2KZj1r1j/Vw590meas113mY7fXzh9dMbjXk583A8Nni3xMNdz3mI1tdTHyFom0c1azaJ7Wr1iWcRljrFd/V9Dn8ArG7cJnyY/8HSYePxPC+IcLMzk4W16xP2qxvf4ba1nGHSY+aNSztSLd4iUTxePcxeJrbzjr/oyvxuCvfJEfWEF6xFYmPdWZUx565a89ZjSdlUvMcsy5uAyRz5q7n+8tOm15jlmJcXB3iOMyV9bSD1q2hpWWNJiejWEG1Za1mJc22uOdz3BvEbRMzBCZiJgFeYnU+ZMQr0+8Fo0TPRXZM76AyyX5fVj+8a8pb2pFvNz34eY6xM6VG2PiN2iOzsjLERG5eXW/J5RM+6Z4i/TYa9fHeN92sWj1eNTirxrcurDxHN/FH4i67pTzRWO8Qyi2/NpqnL8/b3lFP3ms9KxMz33C0WtbUcuoiPVWPgUmNRWN9vdpzUjpMTE/SYERNfPUeyt62t7evut8bF/PXXvLOeKwzOoy1n06qIms9vP9E1xTrc2iPeeiKcRhnJyfErN58t9Wk2ia/Ym302DP4ca3z4/rMprhpqNWpM+yImvLqMFvvmVqdv7nlj6oLctN94K44jy2ncfyLx9ATGojpBvYgVOlMlorCbW1Dly5Nz3VGlcm7e3pttTmnvMseHpudzDq6RAKW794Ui2OLxSclIt6TPVN7dukT98OCceW2XPEYeeck15MszqafNPZZIPR+JipN4tkrFqRE2jvMR9FJ4zhLVraMu4t21S3X8vq4px8RbjJ4jJWuOuSeW9eXccuor16+XWWnD+HYP3fh64+KrlzY5ndLW5Ynv6TE+fquSDrvn4bFjrkvkiK27dJ3232Z/vPA5skYq5qzaYiekTPeN/o7MvhOPPw2ONRS8RqY62rMTWYnz9/XyY4f2dwYbzOPNqba5pmu5jUeU76JOplc/CcZjwZ6RirfJbLE8lZjk541vcTPSfxe5w3EY+JpN8c9p5bRMdaz5w4f+DY+eb88RascuLpbWOPb5unSNdNOrguEpwOG9K5Jtz2m9pn1n/scuv8LJjoveKVmbdofPcfxMcRn3HNyRGtTLq8Q8SmbTjxRWY1MTMS87Hjm9uu+/okiWt+HpvrrXV1xGoUx0isdl57JSM8nm5rw6LsLgwmFWloV0CEwjSQSmEQkFoWhWEWyVxxzWnUA0RbNjx/atH0VxYOK4j5orOOk9ra7x971OH8MwVr81ee3nN42quPDmjJ0pS9vpWWuW1seufFkrE+cwji+Jp4ZalopWYnr6OHiPF54+9eXVaRHWN95/3oHVNolSZY0yzaOsr8yC0dZ16uPhJ/8Ljj0+X8On9HVFtTtw8LaYvnx/yXnUffIjqWiFYaVgF6R1dEarXc+SmOqvE35aaie8KMuvFZ61rPT3exgwVxYqxbvru8rgZrS8WtPL17vRy58NsNqxxURbXSNrSK8TxWLFGpyRM77RLzM+fnjp2306s8sTOSefr17z5qa6rIza2wYpyW3PaHbMctdQrgpFar2ZtakcuWZ2ym3VvkiGfLHmCK5dLTeLQry1REfN0QT5pNJhUT3q2rWsx2hlWO8LY5nUqNOWPSCa7joiJlMSyrm4jHflmauG18lJ6zMPY6TGp0xycNjv5NI48XE23qbS6cd55us9+zC/BTE/LMtsWO3Tn7x2B01tuEq1jSyKR08m3DYpyZqxrpvqyh6XAY4jHN5jraUV01rFaxER0hKRFAAAAAAAAAAAAAAAAAAAAAAAAAAAAAAAAAAAAAAAAAAAAAAAAAAAAAAAAAAAAAAAAAAAAAAAAAAAAAAAAAAAAAAAAAAAAAAAAAAAAAAAAAAAAAAAAAAAAAAAAQADm4ngeH4qusuKk+/LG3z3G/shTJ14bippM7+W9en5PqhdTH59k8M4jwutcXE8k2nrE0npLF9F+1cf23Dz/ht/R8/MRpfqfGOSfkn6PNwZvhcZadb6y9DJvktHs86K64ncxvUwsR7GPJFoida3DppO3HitusdNdG8XmOzKumq8Whzc/umL+4Orn0tGVyxaZ81LzPeZUd/N6aVmHn1yzHaWnx+nfqYN7Wmvfsj41Y6ua15nvMqa35dFxNdVuI10rCk2yX8/uZ1pPWeV148VI5ZyX1E+W+6o56YpvfljXaZnf+/Zllrqe7qy2x88Vxb1DLl3EzMA55nULYrW30W+HNp7dGla1pHVFx2Ycmojbr4fh8nHTPLMRSNfg4fD8ccZxU47b+HSN3mOn0ex4jkjBw9ceKvLXt29kivPxcV8LDx3DUz2+J8TJ8OLTMbjtHaOjjrw9uIxZr4azbHEfLF5jv1/6PS4a2q6ie/dvzb7yu4Y5+J4Sc+KPhxFeW1d6iOnzQrl4PLzZaxT4vxcUU+JeY+Sd27/jDs3vqtHoTnTHFj4PNS/DzqsVxRETNbarb5Z8tb31dcxMROp0vBPZLdVnzT/MtG/qdfJKCOUJ6QpE9QXTpELApenNEwy/d43vboNArWOSFbWWsyt3BWZ3LTHCkR1a1jUKiMuSK1n0edlvFraiIh0cXbrrfk5oifvWRLXZwHF5MPLWNTX3l6kcdqkTaltfXo8Klpr2Wtkma6nuYmvVy+L1r9jF+bz8/H5uJnUdI9Ny5J3MtKRHqZF1fFg5p+aezsx0isMqa8urevZKLolMdkWRplfswu2uxuIzlWVpVkECdIAhMTrqhXJetK9ZBOTNFI33mfJ3eHcDNrRxGfUzMbivfW3P4dwX7xb42WvyddR/0e9SsVjpGuhpiYrHovuIjp3Um0RHd5vF+I/D+XDMWv9NmauuL9o8tclqYqx1iJ/X/AKPI4XhppaJ35u+2OZmb5Z5rT5yrWkc0Ki1OnRtE9GcxEWWhBbvGnFgjl8U4mJ7WiJ/3+LtYTXl8Qrb+es/frSjavVvjhlSHVijogvGqxMy47TPEZdV+jXicvTkp9qXd4dwk46c2SI5t+a/Bhi8Nnl3Pdjn4O9b8tYjfpt7mvl7ODj8tqRMWmPpBKY5qVx8Lhm2atbXnURExvTkwU+JkLXtktqPwh2YccUpHTU+a2pIvXUK3laZZXllplezPmTbzUVF4lasMtr1vESDSYRPZMzExuECFZ1MLV+W8qtJjc1mfPuKsaXycPlrMTSsTX02jcVj+0rkp92wUNytHLedUvSZ9JnUrxiv3nHb616gymdkL3rFY3aJiPWYRrzjt5IEJNJiFGmGk3yVrHnL16xERqOzj4DF8s3tHXfR2+aKkBFAAAAAAAAAAAAAAAAAAAAAAAAAAAAAAAAAAAAAAAAAAAAAAAAAAAAAAAAAAAAAAAAAAAAAAAAAAAAAAAAAAAAAAAAAAAAAAAAAAAAAAAAAAAAAAAAAAAAAAAAAAQJQD5z9q+/DT7W/o+cvHSY9n037VV3TBb05v6Pmbe7UZrC3SJj2ly1/v4+rpyTEXj6MsVcduJ1adR7txh2UmJhfRTDWI+WY00ikR3ZaUja0Rb0Xi1I84XjiMdfNMVly5JnpX8kWpf+KPydMcXi/mTXHmzRNse/h+cqjzr15Z6Jr2dWXhrY6TM6mPVzR0mYVFumnX4fjrmzck76w5K93Rw1rYssXr01E7B0ZscxuszHyV/Hv/AKOe951rs65tS+Oefe+8fVxZZncRPlGgUiZrMSvS8TbXkwyX30iU4rxXuDvnl+H09HBlvM3mIjs0tl5ukdnV4fhpfPF8uuXU90XXq+GcPHC8NSZ+1au528zxHxCcme9IiOWJnTo8T8RpTHOPFaZmZ669Hh/Pe0zHmg9LheJjtp6FMm3j4MfLO3dTJFY7iu+toXiXn/vMeUtKcVE95+5B3xJLCmWLanbWLQYJ+WO8nTyJmfKsSiJtHeIFLT0UrC09SoLQsruDmBZCu96TPYFLSpK1pUBasNO1dq1RltFaSI4s9t2RFesK36226OHxc3XUy2yymntKkxqezutjpG+up9HPkr1kHPvUtaWrE9pUmJKzqeqDtx/TTarnxW35umiVqLQiUqyisrsLt7+bntPURQRshRKJNs75IrE9QMl4rEzPZPB4P3rNF7bikT+KvD8Pbi8kTM6pE9dvaw0pgxVrGoiAb4KxjxxWO0R2WtlitdzrXvLiz8fixRMc/wA0eUPOzcRl4qdRMxG99Uw108X4ha8TjpWPr3c+LFFevnK2KkUj3W2opeOjLtaGtpZT9pBae6YRPXWiAWUyRvPw8+9o/L/oupk6ck+k/wBJB0Y69XTM8lJlnijrKvGW1WKwCnCV+LxNbb83v13EPJ8N5a/w7nffT1JtqszMStIpxOb4eOZ83i8RltlyT6zLfj+I57ctd+TPhcfTnmOsiX1bh8HLG576dHkdoVmRVbSzstMqWkFZhSYhaZQBqCYgTEAUiVvNamtInuCFu9FVqd5gHTh4y9ccRbHFojzidNq8Xgv0tun+aYcOOdWmF5t06g6snD8Ln75KTv8AxuXJkr4bEzgtW3tE7/32RMx5xv7lfpAVTF4pbiI+DxlPl7xasa1+JTPE3msdax2lpNYny/HqcsenURaLRLXFSb2isMoq9Dw7FqLXtH0StR2Y6RSkVhYEUSAAAAAAAAAAAAAAAAAAAAAAAAAAAAAAAAAAAAAAAAAAAAAAAAAAAAAAAAAAAAAAAAAAAAAAAAAAAAAAAAAAAAAAAAAAAAAAAAAAAAAAAAAAAAAAAAAAAAAAAAAAACEgPD/aiu+EpPpv9YfJZbah9j+0td+HTPp/rD4rNPyt8WOTnveZsy38+/PyTbur3tqO7bDuw55pijnt9NqX4y8zqOzKuC99bl0V4asRG5TxfWX7xae0r1tazX4VfRatPSDU9VrWdb1t14uJy0ryRaYj0hlHyw1xRvvHUVfJkvbHNbT8sddOaIiZ3p02xcuObb3EsI1z68kCsdekOqMcUrNp3NZnozpMUttrGSdRXy2Kji8nJMVx65fVyTabb3O5a5d2nupGOZ8wc1+kqc+p7ts1dS55jqI6cVt6dVc00rqvRwY5mJ068VZtGxT4c5bbt12vGOKx2bRXlhTJeIjtplUTkinnDp4DhcvGzab82PHHbUd2fh/h1+OybtblpWd/V9Rhw1pWKx2iPRKscNPDOHx0nmxzefWZcfHYuHxW1WsVtr1e1mmK1l8l4hxM34jflpYV0Uvki3y7mG+LiLb5bd3mYOJmLRPX6PSw5seWIm1eX30uMuymWsxvmj8WnNE+cOavh979aWrrurfDlwd61n70adW49SJcccTFek119C3ERPSNmGuubK7mXPTL16tq3m3aDDWldrW7K135ptPRFUlEHmtHQRarHPMcvVaclYYZbzKwY9N9XZw/yzGubX1ctZ+benpcJ8SdarEx6TPRakVvETE9Pv5XJljUzzT+T1ssW+HO7R08q9oeVxMzzT1nuQrLpKlohHWZ7taY5nvKo0wV95ddezPHTXm1iGGkqymVZFZ383Nfu6rMb1Ec0yiLa803rMMLc3oovfJOunVzWvN51K3Je0+n3r14a9vRUrswZ6cPiiKxEzM7Rl4vPm+WkTFfaFMXDamJtPV01rEQi45q8PzTzZJmbT6t64617QuiZAlSUzKtpQJUmuza0AroiGk9lfMEItG4+i2gHbjiIjcuPJM5M2rTMxHo7Y6U6ejzrT/aTOliV7nDUw0p8utnFcRSmOY5o3ryl5leLtWkxWv5qVxZM880zqDF1X++yxrcu7HXkpEKRWmGOnWfopbLuQjabe6kyy5k8yC0ypZOxRkhpNUcoKxK8EV6rbiIBSZmqOfabTtWI6gumJ1KsJBaZ1aNNOksp7bWjegX5YTqFImVoQTpItEAmtZmYj1exjpFKRWI8nFwOLmtN57R2d6NAkAAAAAAAAAAAAAAAAAAAAAAAAAAAAAAAAAAAAAAAAAAAAAAAAAAAAAAAAAAAAAAAAAAAAAAAAAAAAAAAAAAAAAAAAAAAAAAAAAAAAAAAAAAAAAAAAAAAAAAAAAAAAAAB5n7Q134Tmn0iP8A+0PhMs/K++8e6+D8T9I/WHwGX7MtcWeTmmNymmq5qzMRpWZ6qzPV0c3q0msxExHf2TMubDkn4UR6QWy29Gca1vbJ9Ffi7c/PMwvVcTW0W3MO3DExE+cuGsO7gtW1FvcHpWil8FuGrqYmPltPebem3l5MXwr2pePnrOujel5mOeNa3r3Zbm2afTegYzM9k45nfXs3tiieaPP1TPD2pjmZ6THr5gieXliNxtaIjUahxxaZybduOJmAc3EY99deTmjFMz1h61sUWhzXpFUqxhjxRXW4htForGukMcmWK7juwtkm8610ZV1Wz+US6eC4DLxd4nlnk6TvseF+FW4mYvk3Wkx6dZfUYMNcVIpHaINxU4OHphpFaU5Y9vNtJ69ezDPnrSu5nt6yz9X45PE88YuHvO9Ty9Hx2e8zfcvV8T42eIvqsRFYh5OT5rbbkYtVped730deLJOo69XLFWlI7NI+n4DiK5scV380Q7orFo6xEvnvDL64iu/OvV78T5MVuVGTBgtHzUifpDltwVJ3NYn8W/E5vg4ubW0cPm58cTuOveEHm5MGTHbXJOkxkms9p1Hs9f4dMn2o397DieBpbHM4+k+m11Mc+LJzxEx291rS5omcNuWaz084bYsebiJ1jpyx/NaJ0KWvWnW0/h3lpj4Pic3W0RjpPbrqXdwvh+PBbnm05Mk958nXPSNpo8LiOByYoiazFo9eZydZ6OzxbjJreMdY69dy4sP9pMR2aiVrhxza0dOu3tcPhvWsc0Qx4PBFfKZmJd/kzasjHNSJpM8sTOnh8VMfFtHad9ntcbeacPae/R4M2m2SZmPNYVOLHzd4ddKREdlMWojTojRUhEJCUaRKskyrM9QRKs9UygFJrE+Sk4onybIEUjHEeSUiiExO0SiOkAm06Zzb3Lyz2g0iSYVrK4KcqdaSjvIETMnmvWpMdQV0JR6iu2vXHH0cd8UWt8sOvH1xR9CmKKzuZXUxlh4atetob2tFY1Ba0RDnvfYfEXt7qbVmSAaRKVIlcEpQAkDQIlS0rypMAqvVWKpnpALeYrXcraBanWdT2l04OFnLzRW8bjtEz3/JzV6S6+GzRTPWZ7T3BnkwZ8MzOTDM0j+KvVnXJSfOI9p6S9ut4mN0mJifOJcvE8Fgz2m14mL/AM0Sg4unr0WrEzOoVy8Bkw/NS/PHpMdfydHhuG83m2SNa7KPQwY4x44j1aAy0kAAAAAAAAAAAAAAAAAAAAAAAAAAAAAAAAAAAAAAAAAAAAAAAAAAAAAAAAAAAAAAAAAAAAAAAAAAAAAAAAAAAAAAAAAAAAAAAAAAAAAAAAAAAAAAAAAAAAAAAAAAAAAAAHD41G/COK/+nMvz28arbc9X6J4rHN4XxUf+lb9H51knpLXFjk55Vn7UJtPXsie8OjDbDaKz83ZFrbtOp6eSkT0IlZBpDWssay0roG1Z9HZw9pjcxMuGJdeCd1QdWXl5tY+0R2IrMzS0R11HRWeuXl85WteMc6mdzEeaK7OHvjpbJbNEcuo7vPzZ7ZPlmZmsT0VyZpvExvuzr7g0x03PV20mIhyUnq2i0ore14cfEbnemvNM9PNfFw9s9orETP0gT68yMOTLeK1rMzL3PC/B+WK5c1YmevSXZwPhlMUxe1Zm3vD1KUisRGmbW5EY8cUjt08o9Gora2ollpzcXxVOHpzXtqOr5jjfEbcRf7U8sdodvj3EW+XHE9OsvnrXnfduRi1ra20a3KkS0rHVplaK7Wik9l8ddz16NIxz3Bbh7TW247vo8VubHW3rEPn8WPrGvR7+KeXDWO06ZrXFz+K25cER5zP4dHn8JkiJjc66uvxC3xr1pWd9JcFazj667kg9vDmiYnrp0c0z0ePjyza8xE63r7nq4I33nfulWNqY4tqdRHvp0VrER2VpGohdFT2ZZbRWsz26dVrX083xTjK4cMxFom07iY31joQrws9py5LW3PWZ7t+Cj+3rHfcsK9Xd4XSLcXXcb1LbEe/ipFI1HZpMdERCZ7Obo5OO18C2/R4V+l7anpt7nHx/Y23OujxLxG536txipxW5e89HTTLHlufo4o66jbpxUnyKR1VnZKI6QTLLStlJlMypMgTIgBO0IASIBBSZTKsgraVNrSrILRK22cLwCYWrCtWtIBesKX7rz0lS/cVQjumUA6uHtHLppMxHVy4rcs9ZWyZd9I0Bkuwm2ybTKFRCUJgFoXhSF6gtEJ0QsCBKEEImEkgpPRXvK8wiK9VE0r0WN6RsFoX5YtWWcNsfYHRwvBcta5aXmInrNXXWt4n7W4U4K+6TTfbeo9nTqGarPXVpirqN+qJjc6aQCwAoAAAAAAAAAAAAAAAAAAAAAAAAAAAAAAAAAAAAAAAAAAAAAAAAAAAAAAAAAAAAAAAAAAAAAAAAAAAAAAAAAAAAAAAAAAAAAAAAAAAAAAAAAAAAAAAAAAAAAAAAAAAAAAADm8R//LuJ/wDpW/R+aZLdNez9L8R//LuJ/wDpW/R+X2nq3wY5olWVkS6MJjsmFYlOwXq0qyiWlJBrWejowW+aJc8a8mtJ1MJR25rRF4mk9vNjaZtO5V5vdG0VaIWU3KY3sGlZbVibM8eOZ7Rt6nCcBa0xNq/L0KRThODtm6xqI29vh+GriiIiOvqvixVpXVYiI9m0Qxa3IVhYNstImdOfJk7z5Q0vZ53HZuTHPXrO1iV4HieX4uWZjy3DzLb30dfETu23LMbbYRE/m3x9tsIjTbHPRUdFPKXRS2nLWe3q2rPr3B14p1MS9Xh8sZo5db08SLdI5ZdvBZprkj06bSxZXXbhuTNbJvca7ODLE957R5PbnU1mN9LRLy+L1r7PWO3RItYcP82bdfV7mLUaiOzw+GmK33P3vSwcRWuqc5SPTrboi2TTjtxNKxubuHi/EOmsduu2ca10cd4jTDExG5tt4WTJfLebWnvO0XvN7bmes+asdOzWM62rMRG3qeCxvNad/Z/0l43N1iPd7ngEf2d7ec2j9Cke1BPZMdiY6MNvP4/Fe8c1Zj6S8fJWa3mLd9+T6PLj56zE9peLx2Gcd5mKzEba4sWMMVInzddI1DDh6uneoKEypMk2Umdo0TKpMo2IG0AJ2bVSCdoAESpZaVZFUlWVrKCLRK8KRDalQRDSLaRyk16CrxaJUyTG2c7r5q80zAL7IVhMCKZ7TWKzH80Q0nvKmeN4re0TK6oaQkBWUwALQvXuzheorSFoVhYBCZVmUCZV2rMo37gts5ldgLTKsToWikz5AmJaUtqYUistIqo6+Evy56z69HpebycfyxFo7w9KlpvhrO+tojaVY0pHWbT59l0RGo0lFSAAAAAAAAAAAAAAAAAAAAAAAAAAAAAAAAAAAAAAAAAAAAAAAAAAAAAAAAAAAAAAAAAAAAAAAAAAAAAAAAAAAAAAAAAAAAAAAAAAAAAAAAAAAAAAAAAAAAAAAAAAAAAAAAADn47rwHER/wCnb9H5fL9R4yN8Hmj1x2/R+XeW2+DnzVlFuy8x0V1rq6MKxG+sybr7rWpvqpNJBpE+iYtPox6/RpE80akVtXI3pbcuOJms6mW+O0eoOqIWiEU1MuimOLTGkGdKTMt6Yt/V0YeFvaN1pMvQ4fgLVmIvWI6JasjLw3hea1rW3qHs0rqFaY4rWKxGtNIY1uReE7ZzbSnxaz2t3RXRtWbMYyRzRG9ymbxvW0E2l4/iE815j3epe0RG3j8Vki1p12a4pa8jNSYmXNaunbmjfVyW7tMKcvvC9db7qzELRMKNa6aRPRjWY9V4mdqjaLdo06cVunRxczSuXp3Sq9qOMitY+XeocXFZ+fJHlEROnHbJPL3lS2SZ1uUxdbRknm7d2sZZjy1MOOJ672tzTM9wdFs0zGvfbK1t91d/irvqC5M9FObSvNHqC8d30fglZjhevnP9IfNRaOr6/wAPpy8NjjX8MfolWOxIyz5qYMc3vOoj82G05ckY8c3ntDy+Iy24q0xrkpE/irly2zZZyWmeSfs1lSb9NbWM1MRWlYivZWbKTZWbKLTKsyrtEyCZlG0JgEwnSYEECUbgARzQjmBMqynYKyspLeYZ2qIU7uqkdHLWJ26a2iIBaYhS1tK3uym2wWtO4UiOqY3LSK9AUiFjXUAnrW0esaK9aVn2iVlafZ+nRRIkBUToERC8SotArSFlIWBMs7SvKkwgpKPNbSax1BERtpXHMr0iNNY0DKMTStPaWkaUmtpncZJFRypiqZtHnJW0bVGla66u3grbpMecS49xNV+FyRTiKzM/LMTCVY9NKISigAAAAAAAAAAAAAAAAAAAAAAAAAAAAAAAAAAAAAAAAAAAAAAAAAAAAAAAAAAAAAAAAAAAAAAAAAAAAAAAAAAAAAAAAAAAAAAAAAAAAAAAAAAAAAAAAAAAAAAAAAAAAAAAAAMuJjfDZf8AJP6Pyzyfqmf+4yf5Zfls11p04OfNG+iJjcLRCJ676602weSsxMLV6+a011HcGPT+KExyx2lFoUDWlpjfdelo33YNKA9Dh53rfV7fh/CfGmttdPV4PDT80PrvBYj9zrPuzya4uvDw1McRFa+XVrr2aRGoRLnrpinZE31Mb7eqmbJGONzHs4M/ETO430IlrozcTFLa3E+3q5LcTNbU1PSO8y5JzxP1hz3y9W8Z16FuNtWZmJje+h+/35ZtNt+3u8ucqs5ehhr1M3iFrVjUxHVw5M0z13tyWy7UnJMx0MRpkvMufr16J5tpje1GfXa0LTX1VivQE1lpHburEdFoiTQmUxbSYpMtK4J9U1cUmdx0IrM+UuqmHXu2jF7Jq44ox29F64pnyl2RjiF4oaY4owz36onDb3ehFE/DhNXHk3pMd9srRPu9ucMT0ZW4KtvP8l1MePXe33PAzE8NjmJ/hj9HzX/DontfX3O7Hky0xxj+NaYj6/6pVj2eJ4qmCltzE5NdKery8ma+WObNbc/yeUMJvFe29z6qzZF1e2Sf+norNp9VJsjYi2yZU2bUW2jaNgG14lSFoBeJNoRMoJmVZsiZVmQTNiFVoBZKEgExCdAK6iCZlOkTAM5mSOqZhbHXegWrTot0iF+0MbT8wJnuI2mATCKxrce6SO8qJ0GzYCNJAV0mEkAtC0KxC2gNqz1TJAK6TE9UyiO4NKyvE9GcJ2ipnJMHPYrXbTliojP5p66lapNJnJFueY15QtaevTegWieiOutx0lGys+cqPZw358VbesRK7h8OyTM2xT/DG4d0MtJAAAAAAAAAAAAAAAAAAAAAAAAAAAAAAAAAAAAAAAAAAAAAAAAAAAAAAAAAAAAAAAAAAAAAAAAAAAAAAAAAAAAAAAAAAAAAAAAAAAAAAAAAAAAAAAAAAAAAAAAAAAAAAAAABTL1xX/yy/M706dIfpmT7Fo9n5zeurab4scnJNdT2Ty7htakSrMRWJ23rGK1xzy7iu1L0yR3rMR9HVw/FRj6cm18macnlqAeZaJ2pLpy1iGEwopHdeqvmvXuI6+G1NofXeB7/dOvr0/J8lwsfNEPrvB45eFpvzY5fG+L1I7K3trzRN9Q83iuPjntSuo15yxjep43ioj5azHZ42XN1jU/VTPxM3nfTs5LZN9W8c7XRbLM+bOcnuwm6OaZnSjW2Tp0lnN5IrMytFQZxuZWiGtcUy1rgTVxzxX2XrT1dNcOm1cUJq44vh2ntEr14e8/wu+uOIX5ITTHFXhvZrXh4jydMVhMVgXGNcUR5Lxj9mmkgiKJ0kQNJiEbNgsbU2bFX5kc3uptEyIvNlZt7q7QC20I2AkQAkQkAACFtqmwW2iZV2gEzKCSAPNaFYWgFoWVhYAAAQATBE6NoBa1pU7ynYCExKvmmAXg80RKfOFA0tpPL7gro0vyzPlP4JinuDPS0Vaxime0Wn6Q1pwuS86ilo+saQYREJdtfD7zHW9K/ftpHh0fxZJ+6BXm6n0k5Z/3L0rcLwuLrkyxH+a8Qwzcf4Vwu5nNjtMRvVckTv8AMHJ8OZXjBef4Lb/yyzv+1nB1rrBw+fJPpGv9ZVj9puKy6+B4ZeIn+LJaYj9FypsdVeFy638K8/c0rwWbXTHP3zDi/wCL+J36xHA49+UzaZj9GN+P8Qtvn46kR6Uwx/WTKbHqxwWb+WsfWVZ4TLEbtbHH/M8CsRnvMZM2a0/Ssf0I4Hg6W3bBa31vJg9maUraIniOH35R8WGteFyTE2mccV/mizzcFeFr0rj5evabT/qvz8tu3SVxNdea2DHGq3m1o7z5Iw2jLaK1mOrGPm6x3WrW+OsZK1m0ecR3XDfXr8Pwvwr88zuda7upnw9/iYa29Yho5tpAAAAAAAAAAAAAAAAAAAAAAAAAAAAAAAAAAAAAAAAAAAAAAAAAAAAAAAAAAAAAAAAAAAAAAAAAAAAAAAAAAAAAAAAAAAAAAAAAAAAAAAAAAAAAAAAAAAAAAAAAAAAAAAAABW32Z+j4PLgmLdn3luz5LJjjnnosSvKtimPJX4PNM9OutQ9X4FZ8ivC154nWvdrWMcfGeD34fgcPE1mLfE7xEdnmTMxD6nNjyZuGritlmaV7V08bPwXLPSJ1v0XTHlXmZZa9noX4XXlLmvgmPKfwaZc0wtXutNJ9J2VjSo7OE6Wh7XD8d8HFFeaeno8DFfl82s5rz2lFevxHid7xqLz+LzsvETPnLCIyX8paU4a9u/N+B4es7ZJtPTZFbS66cJ6xLenC184lNXHDXDafJtTh7T5O6uCseTSMcR5M6uOSvD68mlcOvJ0xX2TywmrjGuPXkvFPZpqE6RVYrCYhIBCUJBKNo2bBbaEbRsVY2rtGxFtm1NmwW2hGwVO0CBEgAAkEJAAAAAAAADQIkhIAmEJgFoTCITAJBEgiZRtMq6BIaWrXYKp1LWMcLRjgGHLOiIdE0iIU1AM+VetZtasRG5mdaW1GpTFppaL171ncKOuvAZ571iv1lrXw63neuvSI28OfHvGc32OFxYo9Zj/WVZ4nxTL/AH3iNsftjpWP0Mp2j6C2Hg8HXNkpGvK1tf1ZZPFvB+H6fvGHceVfmn8nz2TBN/73iuKz/wCbJratOD4as7+BEz62mbSs4p2e5b9p+AidYaZ80x/Jj0wy/tDxOSv9h4blp6WyXiv6w8+taU+xjx1+lYiV/nt0mba9F6s91M3H+NZv/wBVTDHpE1n9Ic1qcXln+38SzW9q80x+cw7PhTHas/XUqWnFT7WTHX62iGshtc9OE4aI+fh7ZZ9b3mP6yvGCsTvHhxY/+SLT+Mwm3G8BTfNxeKZjvEW3r8GOTxnw/H9nN8SfTUx/Q8T111rk88lte06W+HWe/W3rM7/V5c+OXtOsHh+TJ9Jn/RWfE/FL/Y8Nx4o8pvPb8ZhDK9qMVtR02tGC89on7njYuL8Xy9LZsOL2rjrbX5t44PxPL247i7eeseGa/oauPUjho3u2OJ95nRauLWrZaU/zXiP6uHH4P4lfv/xC0f4s81/0deL9ms1/734lf82Sb/8A3JsaxemHmtFcefHaZ7ct4n+rX4eOvDVtjvSazvmtNoiY9HTw/wCzuLDMT8fJFt7+WZj+suvF4PwmKnLFL3r6XvMpsOrxcdrWvy4aXyTvvWOn4vT4XFxtdWri5J/xWeji4XBhiIxYq116Q1S8tWccY8Lhvhpy2vzf0biWWgAAAAAAAAAAAAAAAAAAAAAAAAAAAAAAAAAAAAAAAAAAAAAAAAAAAAAAAAAAAAAAAAAAAAAAAAAAAAAAAAAAAAAAAAAAAAAAAAAAAAAAAAAAAAAAAAAAAAAAAAAAAAAAAAAET2fMXj53075i/wBpYlREdWkRHRmtEqjaI+VhkxxMrxc6yg5rYKz5M54Ws/8AZ2TVSei6Y4r8BS0a/oynwunr+T0Nhpjz48MpH8X5NKcFSv8A2diF0xhXh618vyXjHENBNMV5YTpIBoNgAI2gk2rs2C20bV2bBbZtXaNgts2rs2C20bQAnaABO0bAU2naEgAAAkDQIBIggEgkRBpICNJAACAQnQAaEmgTC3krCQTtCQFdGkgEL1Uja0AvzaTzqREytGPYpN9qczaMUec/mzmsRPQEbTtWTqqOS/Jj5ue1Y+sTOnLk8U4HFOrZd/THLm4vwHiuN8QvfFWbUmf4Ynp1n1h1YP2MyWrE3rkj/PkiP/6tdmermv49wdd8lM1vwhjf9paV38PhY+trf9H0HDfsbw1Zj41KT/ltM/rD0sH7N+HYYjlxdY9IiP0iDsvV8XTxrjuK6cPw2P16f94VyYvF8n95kjDE9Y/tZ/pt+g08L4Gka/d629rTzfq6MfDYMX93hx1/y1iGey9X5xg/Z/j+Ln/4n4k+kTv9Zh3Yv2IzTO8mS0T6TeI/pL74Oy4+U4f9jsePXNOGdfz05/6Q7qfs3hr0jNyR/wClSKPdE2mPLx+BcLSd2vlyf55if6OrF4fwmLXLw+LcefJG/wBHUJpitaVrHSsR9ITr1SCiUJAAAAAAAAAAAAAAAAAAAAAAAAAAAAAAAAAAAAAAAAAAAAAAAAAAAAAAAAAAAAAAAAAAAAAAAAAAAAAAAAAAAAAAAAAAAAAAAAAAAAAAAAAAAAAAAAAAAAAAAAAAAAAAAAAAAAAAAABD5nJGrzD6Z8zm6ZbQsSqFuyYWiItGpVFce/N0ViPXbjycJHPv4k/RrTlpGoBreYhjaSbbUASgA2IASIAShGwEiNo2Cdkyrs2AbQIqUAAAAAIkQAkQAkAUEmgBICBJoAEgqlOjU+gI0lOiIEQLa9jQK6NLxWfRMxrvqAU0RCZvjr9rJSPrZWeI4eO+an3TtRbSeVlPGcPEfb39IlH79g/lvP3A20aZYuMrlvy4sN7T9zS2TNFtRw1t/wC/YwW0mKzpWP3u3X4PJHrbp/Q1lif7Xi8GL13kr0MNW5Z9J/BPJPpKK8TwGP8Av/E8Fp89X/0XjxTwWk//ABNb/wCWtp/oiq/DTyNY8Y8Ln+7w57/5eHtP9G1PEqW/uvC+Nt//AM8R+siOSKekrRjn1j73oV4rib/Y8Jyx73vSP0mW1LcZeOvB4af5s2//ALRXk8sx5widw9muDiJndstKx6RWJ/o6K4oiPmitp9eUHz8TKtomOs+b6GeHw2nc46/gpfhaa/sq0x2/m5ImTTHg6908r2P+H0tbea85J+sx/VpXgeHr/wCVWfr1/UMcvhMxrJXe4mYl6UdlKY6U3yViv0hdFNGkgIEgIEgIEgIEgAAAAAAAAAAAAAAAAAAAAAAAAAAAAAAAAAAAAAAAAAAAAAAAAAAAAAAAAAAAAAAAAAAAAAAAAAAAAAAAAAAAAAAAAAAAAAAAAAAAAAAAAAAAAAAAAAAAAAAAAAAAAAAAAAAAAAAAAAAAAIfMZ5/trf78n075jiP7+3+/JYlU2c+kK27Ki03mUbn1VrMROpXjU+YISnonUAqL6RbpAKSiZRMq7BbZtXZsE7No2jYLbRsADZo0CBbSNIqEmjQIWE6EQJ0aBGhbSYgFNJ0tpAI0mIRa9afallbi8NfOfwMG2k6cs+IYY9fwV/4nhjytP3Lhrs0acE+K4ojpSzOfFontin8TDXqaNPJnxLLbpXHEfexvxWe3e2vvkw17nQ3WI3Mw8HFXiOJ4iuHHe03t2jm1+bktxFK9LTMT+Jia+nnLjr3vWPvV/esEf+bX8XzmHPiyZK1jnnc9ZiI3+cummHib5LfC4WbU30m1qxuPxDa9e3HcPH8cT97OfEsUfZiZ/H/R5v7pxszM2x4se5/iv2/CG2Pwnj8kbjJh/wCXf9dL4eumfErz9nFE/WUfvnE2+zSK/Su0V/ZjxDJHXLf/AJYj/wDya0/Y7ibfby3/AObJEf0k8PWfxONt1m/LHrOoYZOKmszGTiuvnq8PSx/sbr7V6b9bTzf/AGw68P7KY6a3fD92CN/js2GV85PFcNMzzcTE+vXZ+8cP0+FFsv8AlpP+j62n7O4a6/t71/yRFXRi8F4bH3tkyf8A1Ji39DTHxcZ8n8Ph2a3vMzEfotXPxs/Z8Nw1j1vk/wCsPu6cDwtO3D4v/ZDauOlPsUrX6V0nZcfEYMXik6nH8PDMTveLBFp/WXXHBeL5Y3bi+Ii3+Hh4r/R9d9yYhNXHydfBfEsnTJxPGzXz/tqw6MX7LY7xE8Rmz2nzi2SZ/q+kSaY8PH+y3hlY+bDzz/inf6unF4D4Zi+zwWL76vTEMc1OC4XH9jh8VfpSG0ViOkR+EaXBVfuFgEJAECQECQAAAAAAAAAAAAAAAAAAAAAAAAAAAAAAAAAAAAAAAAAAAAAAAAAAAAAAAAAAAAAAAAAAAAAAAAAAAAAAAAAAAAAAAAAAAAAAAAAAAAAAAAAAAAAAAAAAAAAAAAAAAAAAAAAAAAAAAAAAAAAAAAAAAAAAAAEPmeJ/v7fd+j6Z8zxfTibx9P0WJWUJ1EwrtO+yornwbiJhnWk185/F0d4UnoCI2ttTmVm+gbc+vNne+2Ns0R5KTlme0A26om1Y7yy3e3TWlq4ZnrMgtzx5G5nsvXHEJiAVisp1pfRoFdJ0ibVr3tWPvZ24nFXvePumA1ro05beIYa9omfppnbxOI+zin75MNd2jX1ebPil99MdfvljfxTN58kfcZU17EwjcR3mI+svByeJ5J75afdphbi5vE65rzHlWIlcNfRzmxV75K/ipPGcNX/zqvCrWL4Mkzg4r41ZiK1+F0nt7/VEY88z81K449bzMf0MNe3PiPDR/Hv6QpPimCPWfueRavJG78Vwdf8A91jficdOkcRXJP8A6VIt/wDcYm17f/E6TMRWtvvj/qrPidvKv5f9XkzxVcmKtL2yUrWdxa1YpM/nLnycRwseWfN/ktWf0gyL69m/iOaY+Xlj6qV4jiM1b2pliYx1m1+uoiIjc/lEvHjJiv0pwUdf/mZbf0h0YOH8QtP9hwkRv/5eK9/6nh69HiceXFgjNmtvHbep5t+zii3PPy1t/wC138N+zvjPGRu2WMMb1/aY+T/7ZdtP2Gy5YiOK46sx56pv/Q1ceJaOTDzWmIneuWZ1+O0xOGeCtq+uK3HLG911ud/lp9Pw37D+H4tc+fNfX8sxG/1ehh/ZbwrDO/gXvPrbJP8ASU0x8FHxbTEUvi16dZn8nbh8N43LHy4eIt71w21+Mw/RMHDYuHry4a8sfWZ/VrqN7Ox1fCY/2d43JEawcRHve9Ij/V14f2T4nf8AbWxcvtltt9gJq48HD+ynAUtW963m9Z6Tvt9+nZi8C8Lw6+HweOuvR6WoE0xy14DhK9IwY/vjbSOF4eI1GDFH/JDYFRWlaxqtYj6QkSCBICBIAhICEgCBIAAAAAAAAAAAAAAAAAAAAAAAAAAAAAAAAAAAAAAAAAAAAAAAAAAAAAAAAAAAAAAAAAAAAAAAAAAAAAAAAAAAAAAAAAAAAAAAAAAAAAAAAAAAAAAAAAAAAAAAAAAAAAAAAAAAAAAAAAAAAAAAAAAAAAAAAAAAAAAAAAAAAAACJfMcb04vJH0/R9PL5jxLpx2T7v0WJWGzfVXZtUaTfoz3NpT0mPmnUMsnFYMfT4lZ9tg0tWddGXw5meswwvx8z/dY7ZJ+k/6Mp4jjp+zw01j3j/VcTXdGKsd07xU72rH3vPivH5PtW5fvj/VrTw3iMvW2bJ91Jn+oOm3FYK98kT9GdvEMFe3NP3EeBZrfw8Rb/l1/Rtj/AGdzW1vh8sx/iyf9YPD1x38Up2rH5wxt4ne3Sk6+j3MX7MRr5sda/Xr/AFdWP9mcFes2rv2xwbDK+WnieKydozT9Kq8nF3748v8AzdP1fZ08A4ave+WfviP0htXwfhI70vb63k7Qx8L+68TbvSsf5rwvXw3isna1P+WJn9Ifd18M4Ov/AOmp9/VtXhcFPscPjr9KxB2Or4SngXG5JjrlmPSMUujH+zfEz9rFlt7THL/9z7itYr2rEJ0nar1j5Cn7MZJj5uFx/wDNln+m2sfsrfXSOGx/SvN/R9TpKdquPl8n7M56YMk04ukXiu6xXDEddPgsvH8faYrfic1dd4i0w/ZJjc+zwKfsf4VGS18mPJk5p3qb6iPwWckx+aVrxPEW1/bZd943Ntu/hf2Y8X4rrTgb0rvUzesV/V+mcP4L4bw39zwWGJ9Zrufzd8RER0jXsdjq/PeE/YTjpiLZcmDHPnEzM6/Do9LB+w9ojWbja/StJ1+r7GBNXHg8P+yPhmKIm+GuS8R9qebr923fj8E8Nx/Z4LB/zUi36vQEVjj4fFij+zxUp/lrENNJANGhIIEgAAAAAAAAAAAAAAAAAAAAAAAAAAAAAAAAAAAAAAAAAAAAAAAAAAAAAAAAAAAAAAAAAAAAAAAAAAAAAAAAAAAAAAAAAAAAAAAAAAAAAAAAAAAAAAAAAAAAAAAAAAAAAAAAAAAAAAAAAAAAAAAAAAAAAAAAAAAAAAAAAAAAAAAAAAAAAAAAAAAAAAAAAAIl8v4nFp8RyRWsz2849IfUI1ETM6jc95B8ri8P4zN9jDH1m8Nv+B8ZlrNL3x0i3frO30oupj5zB+zPJ9vPFv8ANXbrp4Bhr/5sx/lrEPYDTHn4/B+Hp3tkv/mmJ/o3pwPDU7Yaf+yHSlNMZ1x0r9nHWPpC/wBwCgkAAAAAAAAAAAABCQAAAAAAAAAAAAAAAAAAAAAAAAAAAAAAAAAAAAAAAAAAAAAAAAAAAAAAAAAAAAAAAAAAAAAAAAAAAAAAAAAAAAAAAAAAAAAAAAAAAAAAAAAAAAAAAAAAAAAAAAAAAAAAAAAAAAAAAAAAAAAAAAAAAAAAAAAAAAAAAAAAAAAAAAAAAAAAAAAAAAAAAAAAAAAAAAAAAAAAAAAABAkBC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Subtitle 16"/>
          <p:cNvSpPr txBox="1">
            <a:spLocks/>
          </p:cNvSpPr>
          <p:nvPr/>
        </p:nvSpPr>
        <p:spPr>
          <a:xfrm>
            <a:off x="715721" y="1803230"/>
            <a:ext cx="8258508" cy="295993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AutoNum type="alphaLcPeriod"/>
            </a:pPr>
            <a:r>
              <a:rPr lang="en-US" sz="2300" smtClean="0">
                <a:latin typeface="Times New Roman" panose="02020603050405020304" pitchFamily="18" charset="0"/>
                <a:cs typeface="Times New Roman" panose="02020603050405020304" pitchFamily="18" charset="0"/>
              </a:rPr>
              <a:t>Sơn sàn tĩnh điện, thảm tĩnh điện, mặt băng chuyền sản xuất: được sử dụng ở tất cả các dây chuyền sản xuất.</a:t>
            </a:r>
          </a:p>
          <a:p>
            <a:pPr marL="342900" indent="-342900" algn="l">
              <a:buFontTx/>
              <a:buChar char="-"/>
            </a:pPr>
            <a:r>
              <a:rPr lang="en-US" sz="2300" smtClean="0">
                <a:latin typeface="Times New Roman" panose="02020603050405020304" pitchFamily="18" charset="0"/>
                <a:cs typeface="Times New Roman" panose="02020603050405020304" pitchFamily="18" charset="0"/>
              </a:rPr>
              <a:t>Yêu cầu: Điện trở bề mặt 1÷1000M</a:t>
            </a:r>
            <a:r>
              <a:rPr lang="el-GR" sz="2300" smtClean="0">
                <a:latin typeface="Times New Roman" panose="02020603050405020304" pitchFamily="18" charset="0"/>
                <a:cs typeface="Times New Roman" panose="02020603050405020304" pitchFamily="18" charset="0"/>
              </a:rPr>
              <a:t>Ω</a:t>
            </a:r>
            <a:r>
              <a:rPr lang="en-US" sz="2300" smtClean="0">
                <a:latin typeface="Times New Roman" panose="02020603050405020304" pitchFamily="18" charset="0"/>
                <a:cs typeface="Times New Roman" panose="02020603050405020304" pitchFamily="18" charset="0"/>
              </a:rPr>
              <a:t>.</a:t>
            </a:r>
          </a:p>
          <a:p>
            <a:pPr marL="342900" indent="-342900" algn="l">
              <a:buFontTx/>
              <a:buChar char="-"/>
            </a:pPr>
            <a:r>
              <a:rPr lang="en-US" sz="2300" smtClean="0">
                <a:latin typeface="Times New Roman" panose="02020603050405020304" pitchFamily="18" charset="0"/>
                <a:cs typeface="Times New Roman" panose="02020603050405020304" pitchFamily="18" charset="0"/>
              </a:rPr>
              <a:t>Thiết bị kiểm tra: </a:t>
            </a:r>
            <a:r>
              <a:rPr lang="en-US" sz="2300">
                <a:latin typeface="Times New Roman" panose="02020603050405020304" pitchFamily="18" charset="0"/>
                <a:cs typeface="Times New Roman" panose="02020603050405020304" pitchFamily="18" charset="0"/>
              </a:rPr>
              <a:t>Analog Surface Resistance </a:t>
            </a:r>
            <a:r>
              <a:rPr lang="en-US" sz="2300" smtClean="0">
                <a:latin typeface="Times New Roman" panose="02020603050405020304" pitchFamily="18" charset="0"/>
                <a:cs typeface="Times New Roman" panose="02020603050405020304" pitchFamily="18" charset="0"/>
              </a:rPr>
              <a:t>Meter-Desco.</a:t>
            </a:r>
          </a:p>
          <a:p>
            <a:pPr marL="342900" indent="-342900" algn="l">
              <a:buFontTx/>
              <a:buChar char="-"/>
            </a:pPr>
            <a:r>
              <a:rPr lang="en-US" sz="2300" smtClean="0">
                <a:latin typeface="Times New Roman" panose="02020603050405020304" pitchFamily="18" charset="0"/>
                <a:cs typeface="Times New Roman" panose="02020603050405020304" pitchFamily="18" charset="0"/>
              </a:rPr>
              <a:t>Tần suất kiểm tra: 3 tháng/lần.</a:t>
            </a:r>
            <a:endParaRPr lang="en-US" sz="2300">
              <a:latin typeface="Times New Roman" panose="02020603050405020304" pitchFamily="18" charset="0"/>
              <a:cs typeface="Times New Roman" panose="02020603050405020304" pitchFamily="18" charset="0"/>
            </a:endParaRPr>
          </a:p>
          <a:p>
            <a:pPr marL="342900" indent="-342900" algn="l">
              <a:buFontTx/>
              <a:buChar char="-"/>
            </a:pPr>
            <a:r>
              <a:rPr lang="en-US" sz="2300" smtClean="0">
                <a:latin typeface="Times New Roman" panose="02020603050405020304" pitchFamily="18" charset="0"/>
                <a:cs typeface="Times New Roman" panose="02020603050405020304" pitchFamily="18" charset="0"/>
              </a:rPr>
              <a:t>Khi kiểm tra không đạt tĩnh điện cần phải vệ sinh, thay mới và sơn lại.</a:t>
            </a:r>
          </a:p>
        </p:txBody>
      </p:sp>
      <p:pic>
        <p:nvPicPr>
          <p:cNvPr id="27" name="Picture 4" descr="Hình ảnh có liên qu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6897" y="4619131"/>
            <a:ext cx="3568875" cy="164138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91836" y="4593038"/>
            <a:ext cx="3313746" cy="166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004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randombar(horizontal)">
                                      <p:cBhvr>
                                        <p:cTn id="17" dur="500"/>
                                        <p:tgtEl>
                                          <p:spTgt spid="27"/>
                                        </p:tgtEl>
                                      </p:cBhvr>
                                    </p:animEffect>
                                  </p:childTnLst>
                                </p:cTn>
                              </p:par>
                              <p:par>
                                <p:cTn id="18" presetID="14" presetClass="entr" presetSubtype="1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randombar(horizontal)">
                                      <p:cBhvr>
                                        <p:cTn id="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p:cNvSpPr/>
          <p:nvPr/>
        </p:nvSpPr>
        <p:spPr>
          <a:xfrm>
            <a:off x="664515" y="108753"/>
            <a:ext cx="656146" cy="1371600"/>
          </a:xfrm>
          <a:custGeom>
            <a:avLst/>
            <a:gdLst>
              <a:gd name="connsiteX0" fmla="*/ 22544 w 2994344"/>
              <a:gd name="connsiteY0" fmla="*/ 0 h 5943600"/>
              <a:gd name="connsiteX1" fmla="*/ 2994344 w 2994344"/>
              <a:gd name="connsiteY1" fmla="*/ 2971800 h 5943600"/>
              <a:gd name="connsiteX2" fmla="*/ 22544 w 2994344"/>
              <a:gd name="connsiteY2" fmla="*/ 5943600 h 5943600"/>
              <a:gd name="connsiteX3" fmla="*/ 0 w 2994344"/>
              <a:gd name="connsiteY3" fmla="*/ 5942462 h 5943600"/>
              <a:gd name="connsiteX4" fmla="*/ 0 w 2994344"/>
              <a:gd name="connsiteY4" fmla="*/ 5746085 h 5943600"/>
              <a:gd name="connsiteX5" fmla="*/ 22544 w 2994344"/>
              <a:gd name="connsiteY5" fmla="*/ 5747223 h 5943600"/>
              <a:gd name="connsiteX6" fmla="*/ 2797967 w 2994344"/>
              <a:gd name="connsiteY6" fmla="*/ 2971800 h 5943600"/>
              <a:gd name="connsiteX7" fmla="*/ 22544 w 2994344"/>
              <a:gd name="connsiteY7" fmla="*/ 196377 h 5943600"/>
              <a:gd name="connsiteX8" fmla="*/ 0 w 2994344"/>
              <a:gd name="connsiteY8" fmla="*/ 197515 h 5943600"/>
              <a:gd name="connsiteX9" fmla="*/ 0 w 2994344"/>
              <a:gd name="connsiteY9" fmla="*/ 1139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4344" h="5943600">
                <a:moveTo>
                  <a:pt x="22544" y="0"/>
                </a:moveTo>
                <a:cubicBezTo>
                  <a:pt x="1663824" y="0"/>
                  <a:pt x="2994344" y="1330520"/>
                  <a:pt x="2994344" y="2971800"/>
                </a:cubicBezTo>
                <a:cubicBezTo>
                  <a:pt x="2994344" y="4613080"/>
                  <a:pt x="1663824" y="5943600"/>
                  <a:pt x="22544" y="5943600"/>
                </a:cubicBezTo>
                <a:lnTo>
                  <a:pt x="0" y="5942462"/>
                </a:lnTo>
                <a:lnTo>
                  <a:pt x="0" y="5746085"/>
                </a:lnTo>
                <a:lnTo>
                  <a:pt x="22544" y="5747223"/>
                </a:lnTo>
                <a:cubicBezTo>
                  <a:pt x="1555368" y="5747223"/>
                  <a:pt x="2797967" y="4504624"/>
                  <a:pt x="2797967" y="2971800"/>
                </a:cubicBezTo>
                <a:cubicBezTo>
                  <a:pt x="2797967" y="1438976"/>
                  <a:pt x="1555368" y="196377"/>
                  <a:pt x="22544" y="196377"/>
                </a:cubicBezTo>
                <a:lnTo>
                  <a:pt x="0" y="197515"/>
                </a:lnTo>
                <a:lnTo>
                  <a:pt x="0" y="1139"/>
                </a:lnTo>
                <a:close/>
              </a:path>
            </a:pathLst>
          </a:custGeom>
          <a:gradFill flip="none" rotWithShape="1">
            <a:gsLst>
              <a:gs pos="0">
                <a:schemeClr val="accent1">
                  <a:lumMod val="5000"/>
                  <a:lumOff val="95000"/>
                </a:schemeClr>
              </a:gs>
              <a:gs pos="10000">
                <a:srgbClr val="FFD966"/>
              </a:gs>
              <a:gs pos="38000">
                <a:srgbClr val="C16FBB"/>
              </a:gs>
              <a:gs pos="21000">
                <a:srgbClr val="FFC000"/>
              </a:gs>
              <a:gs pos="82000">
                <a:srgbClr val="2F5597"/>
              </a:gs>
              <a:gs pos="100000">
                <a:srgbClr val="5B9BD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sp>
        <p:nvSpPr>
          <p:cNvPr id="51" name="Donut 50"/>
          <p:cNvSpPr/>
          <p:nvPr/>
        </p:nvSpPr>
        <p:spPr>
          <a:xfrm>
            <a:off x="122716" y="216869"/>
            <a:ext cx="1093576" cy="1160585"/>
          </a:xfrm>
          <a:prstGeom prst="donut">
            <a:avLst>
              <a:gd name="adj" fmla="val 6519"/>
            </a:avLst>
          </a:prstGeom>
          <a:gradFill flip="none" rotWithShape="1">
            <a:gsLst>
              <a:gs pos="40000">
                <a:schemeClr val="accent3">
                  <a:lumMod val="5000"/>
                  <a:lumOff val="95000"/>
                </a:schemeClr>
              </a:gs>
              <a:gs pos="70000">
                <a:schemeClr val="accent3">
                  <a:lumMod val="45000"/>
                  <a:lumOff val="55000"/>
                </a:schemeClr>
              </a:gs>
              <a:gs pos="83000">
                <a:schemeClr val="accent3">
                  <a:lumMod val="45000"/>
                  <a:lumOff val="55000"/>
                </a:schemeClr>
              </a:gs>
              <a:gs pos="96000">
                <a:schemeClr val="accent3">
                  <a:lumMod val="30000"/>
                  <a:lumOff val="70000"/>
                </a:schemeClr>
              </a:gs>
            </a:gsLst>
            <a:lin ang="2700000" scaled="1"/>
            <a:tileRect/>
          </a:gradFill>
          <a:ln>
            <a:noFill/>
          </a:ln>
          <a:effectLst>
            <a:outerShdw blurRad="508000" dist="177800" dir="48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blipFill>
                <a:blip r:embed="rId2">
                  <a:alphaModFix amt="51000"/>
                </a:blip>
                <a:tile tx="0" ty="0" sx="100000" sy="100000" flip="none" algn="tl"/>
              </a:blipFill>
            </a:endParaRPr>
          </a:p>
        </p:txBody>
      </p:sp>
      <p:sp>
        <p:nvSpPr>
          <p:cNvPr id="52" name="Oval 51"/>
          <p:cNvSpPr/>
          <p:nvPr/>
        </p:nvSpPr>
        <p:spPr>
          <a:xfrm>
            <a:off x="222132" y="315575"/>
            <a:ext cx="894744" cy="949569"/>
          </a:xfrm>
          <a:prstGeom prst="ellipse">
            <a:avLst/>
          </a:prstGeom>
          <a:noFill/>
          <a:ln w="349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3" name="Oval 52"/>
          <p:cNvSpPr/>
          <p:nvPr/>
        </p:nvSpPr>
        <p:spPr>
          <a:xfrm>
            <a:off x="251010" y="345743"/>
            <a:ext cx="835095" cy="886265"/>
          </a:xfrm>
          <a:prstGeom prst="ellipse">
            <a:avLst/>
          </a:prstGeom>
          <a:blipFill dpi="0" rotWithShape="1">
            <a:blip r:embed="rId3">
              <a:alphaModFix amt="89000"/>
            </a:blip>
            <a:srcRect/>
            <a:stretch>
              <a:fillRect/>
            </a:stretch>
          </a:blipFill>
          <a:ln w="25400">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76" name="Picture 75"/>
          <p:cNvPicPr>
            <a:picLocks noChangeAspect="1"/>
          </p:cNvPicPr>
          <p:nvPr/>
        </p:nvPicPr>
        <p:blipFill rotWithShape="1">
          <a:blip r:embed="rId4" cstate="print">
            <a:extLst>
              <a:ext uri="{28A0092B-C50C-407E-A947-70E740481C1C}">
                <a14:useLocalDpi xmlns:a14="http://schemas.microsoft.com/office/drawing/2010/main" val="0"/>
              </a:ext>
            </a:extLst>
          </a:blip>
          <a:srcRect t="28322"/>
          <a:stretch/>
        </p:blipFill>
        <p:spPr>
          <a:xfrm>
            <a:off x="0" y="6066031"/>
            <a:ext cx="9144000" cy="791073"/>
          </a:xfrm>
          <a:prstGeom prst="rect">
            <a:avLst/>
          </a:prstGeom>
        </p:spPr>
      </p:pic>
      <p:sp>
        <p:nvSpPr>
          <p:cNvPr id="15" name="Rounded Rectangle 14"/>
          <p:cNvSpPr/>
          <p:nvPr/>
        </p:nvSpPr>
        <p:spPr>
          <a:xfrm>
            <a:off x="1680559" y="400472"/>
            <a:ext cx="7248288" cy="777747"/>
          </a:xfrm>
          <a:prstGeom prst="roundRect">
            <a:avLst>
              <a:gd name="adj" fmla="val 50000"/>
            </a:avLst>
          </a:prstGeom>
          <a:solidFill>
            <a:schemeClr val="accent1"/>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8" name="Oval 17"/>
          <p:cNvSpPr/>
          <p:nvPr/>
        </p:nvSpPr>
        <p:spPr>
          <a:xfrm>
            <a:off x="1170157" y="692946"/>
            <a:ext cx="182880" cy="182880"/>
          </a:xfrm>
          <a:prstGeom prst="ellipse">
            <a:avLst/>
          </a:prstGeom>
          <a:gradFill flip="none" rotWithShape="1">
            <a:gsLst>
              <a:gs pos="0">
                <a:srgbClr val="5B9BD5"/>
              </a:gs>
              <a:gs pos="100000">
                <a:srgbClr val="5B9BD5"/>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9" name="Straight Connector 18"/>
          <p:cNvCxnSpPr>
            <a:stCxn id="18" idx="6"/>
            <a:endCxn id="15" idx="1"/>
          </p:cNvCxnSpPr>
          <p:nvPr/>
        </p:nvCxnSpPr>
        <p:spPr>
          <a:xfrm>
            <a:off x="1353037" y="784386"/>
            <a:ext cx="327522" cy="496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Title 58"/>
          <p:cNvSpPr txBox="1">
            <a:spLocks/>
          </p:cNvSpPr>
          <p:nvPr/>
        </p:nvSpPr>
        <p:spPr>
          <a:xfrm>
            <a:off x="2381323" y="533301"/>
            <a:ext cx="5928959" cy="50336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smtClean="0">
                <a:solidFill>
                  <a:srgbClr val="F9BB00"/>
                </a:solidFill>
                <a:latin typeface="Times New Roman" panose="02020603050405020304" pitchFamily="18" charset="0"/>
                <a:cs typeface="Times New Roman" panose="02020603050405020304" pitchFamily="18" charset="0"/>
              </a:rPr>
              <a:t>Phòng Chống Tĩnh Điện, ESD</a:t>
            </a:r>
            <a:endParaRPr lang="en-US" sz="3200" b="1">
              <a:solidFill>
                <a:srgbClr val="F9BB00"/>
              </a:solidFill>
              <a:latin typeface="Times New Roman" panose="02020603050405020304" pitchFamily="18" charset="0"/>
              <a:cs typeface="Times New Roman" panose="02020603050405020304" pitchFamily="18" charset="0"/>
            </a:endParaRPr>
          </a:p>
        </p:txBody>
      </p:sp>
      <p:sp>
        <p:nvSpPr>
          <p:cNvPr id="21" name="Oval 20"/>
          <p:cNvSpPr/>
          <p:nvPr/>
        </p:nvSpPr>
        <p:spPr>
          <a:xfrm>
            <a:off x="1733761" y="510066"/>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625" b="1">
              <a:solidFill>
                <a:srgbClr val="5B9BD5"/>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1758091" y="575005"/>
            <a:ext cx="642239" cy="461665"/>
          </a:xfrm>
          <a:prstGeom prst="rect">
            <a:avLst/>
          </a:prstGeom>
          <a:noFill/>
        </p:spPr>
        <p:txBody>
          <a:bodyPr wrap="square" rtlCol="0">
            <a:spAutoFit/>
          </a:bodyPr>
          <a:lstStyle/>
          <a:p>
            <a:r>
              <a:rPr lang="en-US" sz="2400" b="1">
                <a:solidFill>
                  <a:srgbClr val="2F5597"/>
                </a:solidFill>
                <a:latin typeface="Times New Roman" panose="02020603050405020304" pitchFamily="18" charset="0"/>
                <a:cs typeface="Times New Roman" panose="02020603050405020304" pitchFamily="18" charset="0"/>
              </a:rPr>
              <a:t>V</a:t>
            </a:r>
          </a:p>
        </p:txBody>
      </p:sp>
      <p:sp>
        <p:nvSpPr>
          <p:cNvPr id="23" name="Title 15"/>
          <p:cNvSpPr>
            <a:spLocks noGrp="1"/>
          </p:cNvSpPr>
          <p:nvPr>
            <p:ph type="ctrTitle"/>
          </p:nvPr>
        </p:nvSpPr>
        <p:spPr>
          <a:xfrm>
            <a:off x="968189" y="1207473"/>
            <a:ext cx="8006040" cy="558457"/>
          </a:xfrm>
        </p:spPr>
        <p:txBody>
          <a:bodyPr>
            <a:normAutofit/>
          </a:bodyPr>
          <a:lstStyle/>
          <a:p>
            <a:pPr algn="l"/>
            <a:r>
              <a:rPr lang="en-US" sz="2400" b="1">
                <a:solidFill>
                  <a:srgbClr val="5B9BD5"/>
                </a:solidFill>
                <a:latin typeface="Times New Roman" panose="02020603050405020304" pitchFamily="18" charset="0"/>
                <a:cs typeface="Times New Roman" panose="02020603050405020304" pitchFamily="18" charset="0"/>
              </a:rPr>
              <a:t>4</a:t>
            </a:r>
            <a:r>
              <a:rPr lang="en-US" sz="2400" b="1" smtClean="0">
                <a:solidFill>
                  <a:srgbClr val="5B9BD5"/>
                </a:solidFill>
                <a:latin typeface="Times New Roman" panose="02020603050405020304" pitchFamily="18" charset="0"/>
                <a:cs typeface="Times New Roman" panose="02020603050405020304" pitchFamily="18" charset="0"/>
              </a:rPr>
              <a:t>.  Triển Khai Chống Tĩnh Điện Trong Quá Trình Sản Xuất.</a:t>
            </a:r>
            <a:endParaRPr lang="en-US" sz="2400" b="1">
              <a:solidFill>
                <a:srgbClr val="5B9BD5"/>
              </a:solidFill>
              <a:latin typeface="Times New Roman" panose="02020603050405020304" pitchFamily="18" charset="0"/>
              <a:cs typeface="Times New Roman" panose="02020603050405020304" pitchFamily="18" charset="0"/>
            </a:endParaRPr>
          </a:p>
        </p:txBody>
      </p:sp>
      <p:sp>
        <p:nvSpPr>
          <p:cNvPr id="2" name="AutoShape 2" descr="data:image/jpeg;base64,/9j/4AAQSkZJRgABAQEAYABgAAD/2wBDABALDA4MChAODQ4SERATGCgaGBYWGDEjJR0oOjM9PDkzODdASFxOQERXRTc4UG1RV19iZ2hnPk1xeXBkeFxlZ2P/2wBDARESEhgVGC8aGi9jQjhCY2NjY2NjY2NjY2NjY2NjY2NjY2NjY2NjY2NjY2NjY2NjY2NjY2NjY2NjY2NjY2NjY2P/wAARCAReBuQDASIAAhEBAxEB/8QAGwABAAMBAQEBAAAAAAAAAAAAAAECAwQFBgf/xABIEAEAAgIABAQDBQUGBAQEBgMAAQIDEQQSITEFQVFhEyJxMoGRobEGFEJSwSMzYnLR8BWC4fEkQ2OSNFNzwhY1RIOistJUhP/EABcBAQEBAQAAAAAAAAAAAAAAAAABAgP/xAAjEQEBAQADAQACAgIDAAAAAAAAARECEiExAyJBURNxMmGB/9oADAMBAAIRAxEAPwD9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JEJAAAAAAAAAAAAAAAAAAAAAAAAAAAAAAAAAAAAAAAAAAAAAAAAAAAAAAAAAAAAAAAAAAAAAAAAAAAAAAAAAAAAAAAAAAAAAAAAAAAAAAAAAAAAAAAAAAAAAAAAAAAAAAAAAAAAAAAAAAAAAAAAAAAAAAAAAAAAAAAAAAAAAAAAAAAAAAAAAAAAAAAAAAAAAAAAAAAAAAAAAAAAAAAAAAAAAAAAAAAQlEgpky0xxE3tWsT6zpMZKW+zes/SXkeL8XE8mPHHNqZ5t9HnRkrHetq/SVxNfVbHzePiOWYmuW8T77d2Dj8kRHNq8evUw16w5sfGY7167rP0b1tFo3E7RVxACRACQAAAAAAAAAAAAAAAAAAAAAAAAAAAAAAAAAAAAAAAAAAAAAAAAAAAAAAAAAAAAAAAAAAAAAAAAAAAAAAAAAAAAAAAAAAAAAAAAAAAAAAAAAAAAAAAAAAAAAAAAAAAAAAAAAAAAAAAAAAAAAAAAAAAAAAAAAAAAAAAAAAAAAAAAAAAAAAAAAAAAAAAAAAAAAARvroEivNG9bhIJEbASAAISAAAAAAAAAINgiZiOu3jcf4ja1uTBfVY6TMebfxTitVnFTvvrLyJr+SyM2q/n6mk8ut6TEbaRXSeyfJERuQWi0+rSme9Ps3tX6Sz5Tsg78XiOevSbxaPo7MfiWOft7j7niee1otJi6+hpxWG/2ckNYtExuJiXzkXa4+ItTXLKYuvfHlU8RyR3iJdGPxCtu9dfeYa7hhTicdo76+9rFomNxMIqwjZsEiAEiAEiEgAAAAAAAAAAAAAAAAAAAAAAAAAAAAAAAAAAAAAAAAAAAAAAAAAAAAAAAAAAAAAAAAAAAAAAAAAAAAAAAAAAAAAAAAAAAAAAAAAAAAAAAAAAAAAAAAAAAAAAAAAAAAAAAAAAAAAAAAAAAAAAAAAAAAAAAAAAAAAAAAAAAAAAAAAAAAAAAAISgBz8ZnjDhtP8AFrpDbJeKUm8zEREebxeKz3z5Nz0r5QsSs7ZOa02nmraZ3uFqZ8tfs8RP0lnomsf9mmXdh47PX+8r8SPWJiHVTjsdvtVvX6w8f5o7XtH3r/Evr7W/uTF17tctLfZtE/es8KufJXrDWnieSk/PG4TF17A48PiPD5enxKxPvLrraLR0mJ+iYurCAEiAEgAAgBz8XxFeHxc0z1npEQ2yXjHjte09Ijbw+L4i2fLbfWkT8sLErC95vabWnrM7VTpGphpk17ImszMTCd67m9AtzVjvU56eXRSZ6TKm4mesdQaWn0VOwgCDaixtEJBaLLRZmbQbxkn1aRmmPX8XLFpTziu+vFXjtktH1dGPjba+aOf73lRdeLzHaTB7FeNpP2q2j7mleJw27Xj73jRmt6xLSuau+sR9Y6Ji69mLRPadpeZj4iY+zefvlvXi7a6xFjDXYMKcTSe/SW1bVt2tEoqwgBIhIAhIAAAAAAAAAAAAAAAAAAAAAAAAAAAAAAAAAAAAAAAAAAAAAAAAAAAAAAAAAAAAAAAAAAAAAAAAAAAAAAAAAAAAAAAAAAAAAAAAAAAAAAAAAAAAAAAAAAAAAAAAAAAAAAAAAAAAAAAAAAAAAAAAAAAAAAAAAAAAAAAAAAAAAAAAAAICWPEZYw4bWmdTEdAef4jxO8sYoj5YjrPq5IiPKU3vHN809ZV3XvWerTGraQReszqe6ZrzRrzUR3OnqwzRlr9mJYTbJ58wjviY9S0RMPP57estK5Leq4atem5VrOTDbmpe9Zj36L8208sSDpw+L58cRFq1yR6zM7deLxnDbXxKXpP4w82McT3LcPuPlhMi7X0GLiMWaN453H0ax1fKTF8c9NxPs2x+IcTj6RknXv1TqvZ9MPIweMRPTL+jtxcfw+TWskRPpKYuuolWt4t1i0THtLl8Q4iMWC1Yt889IhFcniXFc1rYa9qz1efKlqVtabT0tM7mazpXktWemS2vSerTLUm3ujmmInpG/eF44m1YjVMX1mkCKzv6bVmtrbis9fSUWvbJaZvkvqPKsxprTJgrimvJa1/5pUceTPk4frmwaj+alo7GHi8GeflvO/S1XROSNarH5McvD8Pl3OTDXfrEaEbxPTtGkTLivwk0/wDhs+Sn+GbdFN+I4vKmSPbUqrv2OOvH8vTPiyVn1ijanGcNk6Vy136TOkG8LaUrO+01mPaV5t7T+AIRJsA2hJEIJhOzQCdp5lUA051qZLR2ljtaoOumaYjrDauWs+sOKJWiRXoVy3j7NvxX/fL0+3jiY9Yl50WmPOWlcs9p7Jhr0acdhv8AzRP0b1tW3WOryZ5LR17qatXrS0x9JMNe2PIpxWen8e/r1b4vEJ3rJH/tgxdeglzV4zDbpz6n3bVvW32bRP0lMNWELCgAAAAAAAAAAAAAAAAAAAAAAAAAAAAAAAAAAAAAAAAAAAAAAAAAAAAAAAAAAAAAAAAAAAAAAAAAAAAAAAAAAAAAAAAAAAAAAAAAAAAAAAAAAAAAAAAAAAAAAAAAAAAAAAAAAAAAAAAAAAAAAAAAAAAAAAAAAAAAAAAAAAAIAl4/ivERe3LExqsTt6XFZ68Phm9p6z0j3l8tnzTMzPffXcNSM2otl319k0vPNqJ6R5ue2TU6iZ6+qcdo3HnPo1jDrmdxuZWpnmmSKWmOWe0q5qWpw9bWmK83aPZycRjzzhj5PiV7xNZ3oV6vxfLXU5ol4eHjMuGeWb2msfwy9HDx2HJqLTyW90w11TjpZS2GPJeOsbjsmJDHPNOUiXRau4c16zCjStuzek7cdZ06MVuqK2vii8acWXFOOfZ6EK3pFoCx5cxEnWsdJb5cMxPSHPaLV8pVlfHxmXB9idfcxzcZnyZpy2vHNrXaGeS3Xqp3MXW0cbftekT7w0pxeOekxNfrLkmN+Ss1n1B6cWraOkwmNxLytTHbp9F65slZ6XmfYw16P37J6zue7lrxf89N/RrXicVp+1r6pi61NFZi0dJifvToFUa6781zQImZmNTPRzZeD4fL9rHMT6xaXV9wDhrwHJO8Oeaz6WrErTbjuH8qZYj0rLsmeiIk0xxV8Trzay4b0l1YuIw5ojkvG58pmEzE2jUxE/WN6YTwNL2mbxXr6V1+hpjs1Pl1+hEuCeBz0t/4fiZrH8s7Xrl43F/eYJyxHnWYnZg7Zn2Q5f8AiGGOmSmTHPvVtTNiyx/Z5az95hrVBqfQBC1Ua9GlKz6AmE7TrSsygtsiyko2DaLLRZhtaLCtu/mrbmiOuphSLLRb3Ai9Z6T0+q9d061/FX5bdyKzH2baVMdNOMzV6dLR7w3r4j/Pj19Jcdcl6/arF/v/AOjSM2L+LFav3bRXo4+Jx5Ps2j8Wu3mRbhrd7RH1jTbHFImPh5oj22iu0Z0tOtTPMvFoRVhACRACQAAAAAAAAAAAAAAAAAAAAAAAAAAAAAAAAAAAAAAAAAAAAAAAAAAAAAAAAAAAAAAAAAAAAAAAAAAAAAAAAAAAAAAAAAAAAAAAAAAAAAAAAAAAAAAAAAAAAAAAAAAAAAAAAAAAAAAAAAAAAAAAAAAAAAAAAAAQAjfdLLPmrw+K+W/2aRM/XzEeN43xm8tcNJjVes6n7v6PEtlnc76eXRnkyze9r2nc2nmn6qb67dJ45260i+46xEunga1vnpzR0idz9HJHWerqwzOKJnz66UdXGZIzWtT+GvSsRPkwj4mKm8N+bp1x36x+bLiMfE14ac0cs0tO469YlyU4vNi1zfNH+KTDXp5uDwZqVvEclp76/wBHBl4TLi61ibR6pjjY+1q1PesunHx/NHSsW/KUGPC8dkx25bzM1/xPXrat4iazE/SXlZv3fPOptOK3+Xf6L4+Fz45jJS0XivXUTrZVlerHVlmr0lbntqLTERXXZS9uaZZVh5tsM9WF+lmmGdTueseio7onUQc23PmjLWkXtWIrPbqvS3yopfTGa1npMLZLMotuQVycJS8bjcS4c2K2O0x11D2KR02z4jHFqzKjyaVtPrEK3tFJ1uJb5rckTWIcOS3zKy6Y1Md0csejnpkaxcVbl9ET36x+C1Z21rSPUGdLXj7M2j721c+aI7c2vWEXmI8uj3vBeGrXgovasW55nv6JaseNXio/jrqWtcmO32b1/Fv4v4fOPJbPi1Nba3Xtp5E19Avj09T6Gnm0yXxz0tP5uivGzr58e/pJia6dJirOnE47z0mY9tNYn0FIrCeyNomUCZ846q89o+zv8Uo0orbDTJ1vWsz6TX+rH9xwb3Sb4Z9a2dWkA5ZpxuLrizfFj0tEf6orx+Wk64nBye+pdevRMTMdQxni4vBlmOTLXfvLpi08u47erly8Phz9L467nzrEf6OeOBtiyb4fibUnypbevyB6PPPmczkjJxmKNXw0yxHTdb6n80U8R4W9ppbmpeO8TXZg7No0VrzRultwdYBOko5jaCdnMgFWi69bstLRAjWLymL77wy2nYrb5J76/AiYjt094ljMnODpjPava9v/AHStHFZI/wDMlyb2tCDtrxmXymJ+rowcZGSdX1S36vMm8Vjcs75YvGo6T6mLr3Zy1j7U6+q8TEx0mJ+jyuD46NTTJH0nu6b8LF+uO9sc+tfMw12jhi3FYI7Vy1jvO+pTxLFM6vW1J/FB3DPHmpkiJpO9+zQUShIAhIAAAAAAAAAAAAAAAAAAAAAAAAAAAAAAAAAAAAAAAAAAAAAAAAAAAAAAAAAAAAAAAAAAAAAAAAAAAAAAAAAAAAAAAAAAAAAAAAAAAAAAAAAAAAAAAAAAAAAAAAAAAAAAAAAAAAAAAAAAAAAAAAAACJSiewDwv2jzXvjpgxW67mb/AE1/1ezmyxixze0TqHz2e85str372naxK8S2PJWfmpPXtr0TXHee2PJ/7Jl6d8cS5cvDzH2W9YxlWsV+1S+/eNGTLaJ1y1iPWZ3/AFZWpkidTXr9JZ3j1rMT6Kjv4bPSuOaWy1iJnrWJ6fg0mvDZY6zSfveTvr2NmGvTv4bgt1xTy29rOXL4fxNOtY549e7Kme9J3WXRTxHNT+WfuPRyTObH0tFo+qacRyzvfLPrHR3Tx9ckayYd/SdOfJjw361i1frIL047JExrJuP8UOvHx1Z/va6j1rDy54bUfLZTV6TuPIxNezkyUy1/sL0m3lFp06/CpikXvxVdTX7MR1iXzfx5380dW+HjLY/s21+CWLK+j4vibZ8HLNYid+jGL6iIedj8St/HSLe8dHTj4vDk6TPLPvMJjWxfLPoyrfq6OSLVnUxMezlmYpkiLdNz0ie8orui8VpMypN4vExC+ThuTBObNaa2j7OPzn8VMNY5dz0tMb0I4uJx7mZ087NTUvdzU3EuDPg3PQMeXFZ5vZo1tj5WdujSLxbUd165J9XNNlq2nfRcTXXw82y8Rjx9+a0Q+w4WnwuHx0iNRFYfM+DcPN+Ox2ntW231faGK3xVyUjJSa2jcS+a47gpw5J1TVZnpp9P5OfPirkjVvVmVbNfI2rMT07K9f4oe1xXhmt2pPR5eTDak9Yn8HTWMYdFq3vT7N5j22TWVOvkI6KcXkj7WrR9HRTicVo+aeWfeHnc/XrVeLc0CvTrMWj5ZifvW1p5UfLO46S2pxeWvpb7kV36Rpz042kz89Zr77dNLVvG62iQRoXmPVXUbRVRdOoBSInyRbDTJGslIvHvG2qJUxzfuGCOuKcmKf/TtMKTXxDFP9nfHmr6W7/0dVp33V79J6wJiteLxVrricWbDb+bk3X8Y21xWxZY3izY8n+S39JRWZr2YZuD4fNbnvSeb1rYHVatqzqY/GOpGt+zLH+9Y6cmHia3p/wDLy0jr98dVMnGzity8Vwt6+t8UzNfwn/UHVuvkbZYsuDPETiy1mZ/hmY3H3dWk1ms6A5kxKse8SbBMyiNycsz5LTMYo3MTMoq1Y1G57KZM9adI6yyvfJlnUV1BXh7T3nX3Kilslrd5+5bHW0z2ltXh617zMy1iIiNGmMZxzPXTfhuNyYJ1lmZr5b6m0TET3Qepi4jFljdLRP3r3xUyR81It9YeN8GN7rMxMNacVxGHpOrx6aRXbfgqd8e6T5REs9cbhn5Lc0R231Tg8Rx3tFb0mlp9ZdlbReNxMTvziQctOOvX++rMf8rppxeG/a8R9U2pFo6xtz5OCx267mJ+ovrtid9uv0S86MOXDO6XifuaRxmSv28e/eOiYa7UsMfE0ydpiPaZa7FWEJAAAAAAAAAAAAAAAAAAAAAAAAAAAAAAAAAAAAAAAAAAAAAAAAAAAAAAAAAAAAAAAAAAAAAAAAAAAAAAAAAAAAAAAAAAAAAAAAAAAAAAAAAAAAAAAAAAAAAAAAAAAAAAAAAAAAAAAAAAAAAABAS5uM4j4GLca5umgcHiuaM8xhrMxFZ3MxLz6xav8W492k7ta0zPWZ3tWW2TSOnmibaVnPWPtRGvdEXimK1otus68ts+NwRmrMxhitvWOrXFOG87py79Ilt38ui7hmvnsmC9ZmJj8mU0mPZ9Ffh8WSJ3WNz5uTN4dWetNtTkzjxtTHkjrt15uHnHOrRMfc55iY8lRETMLxM+qm0xEyC85OnopEWtPyxP1a1wxPW0y2rWtY6RCasjLFw//wAyY06cfhlOKtyYJjn1uejK1tRL0v2e3PEZbT25UtWR43FcDxHCXmuSJ1E6ifKXN8XLSfm3Mej7DxzBTJwc7j5omOvm+TtO561iYWXUswrxkVnpzU+kuvD4jbpzWjLET05tbhw/Crf+GfuRbg8v/lxaTw9e7/xLHltzZeaLes9WuPPivaJplrPtvX6vnoxcdjpa3wcnJTraeSZiPqrj42YnrHb+KJ0mLr6m0zaNzDKYifJ5GDxG/SIzfdbq68fH3nXPjraPWspYsrXNg5o6RDhzcPavk9KnEYLzqMkRPpM6Wtii8esIV8/k3Do4Ssa37uji+C1G6xP4OPh8nw8nJbpufNrWcfT+A03bJfXSuv6vZ83n+CY+Tg73n+K3f2eh5bYrpFMuSuPHzWnUerzcfiOPNn5KzMx10x/aDjL48PwqTrcxMz+LyPDck/vVevTUrIza+tp80dmefhceWOtYa441WPoZMlaV3aYiPWUaeNn8Kt1mnLP3vOz8LkxT89Jj7nr5PEL3tMY61iP5lbZbXrvJSmSvnuNKjwprKs0e5fw7BxGKcnDTMTHesTt5ubhsuG0xak6jz0rLj5ZjsbmPdtNfVE0UZ831hMWjylM09leQRtTPlpPy3nTevGx/HWfucWrR2lHNPoD1K8Riv2vEe0toncbidx7PGi0NaZ8lPs5J+k9TF16cyiZcVeNvE/PSLR6w6KcRiv8Axa+qK0NLRET9nVo9k6FV0jU7XQgrqZnv90rV3XtOvomCVFL4OHy/32Cl/fWp/GGE8LmpO+G4y1K/y2iZiI/GXRMo3IisZuIpX+24ab/48Vot+XRMcZw1p1OSMc+mSOWfzWi017Tr6KXxYcvXLgx3n6amPvgG8b71tE/SV4vPnWZ+7blrw9a9cXE5cU+UWnnj8JhE5+NxW1bhq5qed8U8s/hEyDri+51E9fTzTuWOPPwuTUfFjHm86X+WY++dNpx5K15oibV8rd4/EE7FIt23H3wmJie09UUkhOpToCExKDYJmK2jUxEq8tqdcV5r9E7Ng2xcbmxxrJWb++3Tj8R4e32rfDn/ABQ4dqWpSe9YmfwFe1W9bxusxP06kxEz1iPvePS18X93lvH3to43iK9d0yf8uvzTDXoWxVnyj8CKWr9m0w5cfiNZ/vaTT8Z/o6acTgyfZy1+mwa1vMai3VpFollGp7dYT2RWqWUWmFovALiNgJAAEJAAAAAAAAAAAAAAAAAAAAAAAAAAAAAAAAAAAAAAAAAAAAAAAAAAAAAAAAAAAAAAAAAAAAAAAAAAAAAAAAAAAAAAAAAAAAAAAAAAAAAAAAAAAAAAAAAAAAAAAAAAAAAAAAAAAABAlAItaK1mZ7R1eLxmX4ue0x9mOkO7j88VpOOs/NP6PMmN/VYjG08rC2esOq9YtGmWPh8cXn41JmJ7TDTLD94p57WiceaOXcx9yOI8OtMb4bVvbm6vPtfLS2rTMTHrGtKju/dZx2i9LdI8nVizzMfYmde7z8GeOaPiWm0b6vd4TNw9tVxctfaOiVY5vj07zMx9T4+L+b8petWlbddRLSMVP5K/gzrWPCyV+PHLSu/eXk8bw1sGSaW77fa6iseUQ+T8WyVzcbk5J3ET3+5vjWbHmRTq1rGmkY/Y5PZdRG9Im6LRMKW7IFrbl7HgNoickeev6vEmY26uB4ueHvaaz3gsJ49jxjieekYKR829y8ivDR5ta5OaZyWtu095lS/E1r2nqmKnlrSOmvwUrfJny1xYa7m063vWkYOH4njcvJSJ1vrPbo+p8O8Ow8FjiK0/tN7m09fzSkacDwccFwnwJmLx3tMx9rb439o+Fpg8VzclY5bat0jWtvupmKVm06itesvh/wBoc8cR4nlvWdxHy7+hFryYpEx0nU+iY+JjncTr71q47X6R2dOLHXDqZ6z6T1bYxlXjb1j+0rzR7y2x8ZXe4m+Of8M9Hs+FcNwPE4M08VSkzqNeWuv/AGeVTwu3F5Zrw1JtET+SaY7OH8RvaNctcsffE/my4qvDcTlrM2vgyeWo3H5PMz8HxPC5JplrNbb9Va8RmxxEc069JjZhr7bw/jseLgKU63tXfWI15+62bxDLek8mOlY9bTMy+PxcbFdTMWrPrSNOzF4lbpyZ9+106r2d/GYs3FTu01+5jwOGMPE7yWisRE+W2mLj4tEfErufWvX+revEYMnT4lYn0t0/U+K9WfEMOPHubT90PN4zir8XMcu6Uj37kY694pH1iC9dx1hlWNLanTabXmYxUjc293LWf7TXlvq9rgOFtSk5M1dZJn8F0xTg8FuFieadxPWXRM0yxMaj8FeL4nDjras23eY6RHV51bZbW5qxqJnfoDry8DTJ1jp9zkyeFTMfLaG0ZeIr/ErPG8RE6+HWffX/AFNTxx38OzV9Jj6ufJhtT7Ua+j144zNMf3dd/wC/c/eZt9vFjn6/9zTHhzjVmj27YuGyR82Gaz616OXJwFp68PaMkR5b6wupjzZojkdNsV6dLVmJ94RyQDn5ZTES3mkI5Y9FGcTas7i0x97enGZK9LVi0fVTWlLTHog6q8ZjmesTWXRW1bdYl5fSSN17TMfSQ16soefXic1f4t/Xq3x8ZWemSNT7QLroIhWmXFf7N4n2aa9BUaNJ6AiNeZEzE9JJRKDS14vSaZKVvXz5oc37pSuScnD8Rm4afSs/L+Eaa6NA2+Lxk0iL8Ph4isfxY55Lz9eZhTjuDy5PhTktiyR3pkpvX3xtbrHadJtaMkcuatMlfS1dg3vgyYqxedcs9pVm86jm/FjTDhpEzgvm4a3/AKV55Z+sdUUzcdS/9rjw8Vj9aai//wBuwbbifM2rfiuCmeWbZOHvP8PEVmv56X+Dbk5qavH81Lc1VDmNqxEx9qE9J7SgbNp0aFQtESnSQRsmkW8g0Cta3pO8eS1faJdFOM4ikamtbxHvLIQdMeKY+2THak+3V04+LxZYjlt+MPN1E+UKTixzO+Xr7Ka9uJ9FovLw4jl+zfJH/NK0ZMn/AM7J/wC6TF17kXhbbxIz5I/83J+K0cVmjtltP1TDXsjzMXiFqzEZp6fzaddM/wASvNSYvE+hhroSw/eKR9uZpP8AijTSt62+zas/SUVcQAkAAAAAAAAAAAAAAAAAAAAAAAAAAAAAAAAAAAAAAAAAAAAAAAAAAAAAAAAAAAAAAAAAAAAAAAAAAAAAAAAAAAAAAAAAAAAAAAAAAAAAAAAAAAAAAAAAAAAAAAAAAAAAAEAlnkvGPHa0/wAMLvN8Qzc1ox1nprqDmzZJy5bXnz7M0oVlWaRKs47xG6X+6YayRMg5+ef/ADMU9POq2aMXFV1ltudaid6mG0+3RW+Ot461jfquo83P4ZfFHNSeemvJlgvbHeJr5er1Ix2p/d3mqMlYtG8mLmn+aO7Wpjt8N4mcuOsWjq9Hmh4eHPiwzHW1PaYacR4jSuL5LTad+TNmtS4v4x4j8HH8LHqbzPV4dKec957s7Xm2W17zuZ77TGSPVcxndbaVmFJyx6q/Fj1ULwwv2a2yVnzc+S8eSjK89StphWetm2Okz5DKaza3Tb2PCfCvi2+JlmdRrUR0V8M4Cb3i1qxrXm+kxY4pWIiGbW4rw/D0wzM1jv7t5nUdkTMRvbyfFvFcfC4rUrb+0mvlLP1r4w/aDxb4MW4akRM2r1n0fKzM5Lzv17pyXtmyc02mZXrEVhuMVeNUoxm82ujJfc6h08Dwls+XlrG9xsHpeFcDbiZ6zqun0nC8Nj4WkxTfWfVXhMFeHw1pER0jycXjHidOHxxSlvmncdPJn6vx4f7RcRXNxm6x2iY7+8vLxxa0738qb2nLbrOy08sahv4z9b4uBpxE6rMwwz8HOK1oid8rfhc0453EtbXm1uaKzaZnYPOrbJincRMaj0dEeI5YrFctIvX0np+j6PwHw698scXnrHJqdVmHP+0/A4MWSualKxa9vmiPpCb/AAufy8rBx+Kk6rS+OZ7zGpj83qYuMvavy3x5Pbep/q+b5a2mNdJ+jT93zR9ms/dK4mvoqZ8X7ziyXpek0npE9In6vSycblz0tFb0ilu8Vnf5vjsfFcVh/wDMvMekuzF4pi3HxsU80/xVnX6J1Xs9ukRj+zXXu2x5I3qXlYfEcV+3Ed/LJGv9XXTNF69otHrSYlnF123v06M5nox5661zan36LddCp5p8kxufNSNLb9EGlY12L13MWidWjtKtbRre+jO2es3isbkG08VFp5eJpvf8VejWvCYM1eas9/LmY8u4UnDG91+W3rCja/htP5phT/hk9eW35IpPEY/s5p+kt6cXmj7WOLe/N/0NMcWXw7LXt1+5xZeHvT7Vbfg92OOmO+KP/d/0J4ut41bFFvvNMfO8pqXs5cXDZOvL8OZ9Y6Kx4ZF67i9Z94XUx42vU16PVv4Tlj7M1n72N/Ds9d/2e/oamOCar0z5MfaenvDW/DZKfapMfWGfJPoDWnHW7Xpv6OnHnx5O1tfVwcm/JE0n6rhr1deZrby6zkpO6zMfe6MfGXj7dZn3TDXXpOmVeLxWjrM1n3hrW1bRutokVGjlW0tCKz+HFu60V5eywC/xJtjnHfrWe8TDmx8FgwZPicNe/DX33rMXjf0t/q1mVZ7gvlvxlKTfJGHi6R/LE0yfhG4Y4uM4bNk5MnxOGyecZtRH47j9F43E73P3LTebRy3iL19LRzfqI1vhvTrWYvHlavWPxU+JMR81d/Rhfh8Hfhpvwl/5sczMfTW4Xw343HGstcXHR5TF4pb7+n9QbRaLeevrJ1ZX4rhotrNGThJntXPjmIn7421rim8bw2rkj/Bbm/QDfqbV5rR0mDcfSffoC2zauzYJmVZsiZRrYJ5pNbWivr0+qk58dem9z7GGrxUmYrDnvxEzvliYhja9p81xNdU3idxHaTFfJgtzYbREz3iY2wxVmZh1VrqEV0Y/FpiNZsH31lpGbhL9aXmk/WHLqDUecR+Artpxlo+zaLfc0/4haO9In6PMtPurEzHaZj3MNezXxDHP2omv3w3rnx3nUWj8Xg/EtHmvGSP5dfQw178Ts28OuaY+ze1W1OLy1j+85vqmLr1hTFa1scTbvMLoqQAAAAAAAAAAAAAAAAAAAAAAAAAAAAAAAAAAAAAAAAAAAAAAAAAAAAAAAAAAAAAAAAAAAAAAAAAAAAAAAAAAAAAAAAAAAAAAAAAAAAAAAAAAAAAAAAAAAAAAAEBIMuIyxiw2tuN66e7xrWm07mdy34/P8TLqv2Yhy7WM1O9HMpNkcy4NN7TEs+ZMWBfaY6KcydglKINgrfHS3eIn7mGTh6T2q6kaNHjcRi5J83Ja+uj3s+CMtfd5GfhL45ntpqVmxyTa6Jtb1aTVGvZplnu3rKPq1mu+0s+WQWpWPN1YKRNtOOOkujBea22ivq+Cx1pirr0h282oeLwPF0mIrbe9OnNx+PHTc7/BzrcqfEfEI4bH0mvNMTqNvjuO4u/EZZtedzrTbxDi7Z8kz5dXBuYnem5GbWmOOWC95npCkTNmuPHuVRODFz3jcT1fSeC8NXHHPNeuujy+ExxXl29P98jDiiIjslI7+P46OGw7raOaZ6dez5LjOKvnybtbcr8dxVstrdfP1cdZ3O5JFt1pWIiNypeeadGS/bTThsM5LRHuqLYMU2mIiJ3vs+i8L8LpaKZM0T18pV8L8O1aL210s9yLVxU32iIZtakXryYMMRGq0q+P8e8QtxXE2rWYmlLdNebt8b8U55thx7iImOr5+N3tuVkS0pWKxuYdvAcTWMtpy0i1e3Vw5J6LYZmFR2ZceLJaZisRHs7PCfBOH4/4lrzeMddRFqz59e35HBeF5OKmNzy131l9VwvD14bDWmPWqzPl3ZtakfC+K+E5fDuJmkTa2OY3W86jfq5cXEcTg648loiPSdw+j/avPT4mPFHW1az+eng8Nw82yRktPT+VYljTH4vnr/eUx5Pea9Xdw/ivD5IiL2+HPpuZj9GvD4eHtERbFXt6Qx4vwjHkibYpmnX0jQeu+mamT+7yUvHtMfovufOvK+ZycFmxW1HTXpLXBx/F8PPfn9pmf9Uw19FasWpqLTCuPFTHO53afWXmY/HMc9cuDln1q7cHHcPn+xeZmZ7WrKYuuyLxPonmZTWe+vwk35CtJsra0+SNydJBWNz6tIryxuStY9VeImZ1WoHPGTpqJXpGSkfJltX/AA91MOKa9ZbAmOK4mveK2+5b98zeeGks9omdd5BrPEUvGs3D11+P6H7jwmf+6tyz31E/0YzlrWHPly1md1mazvyEdF/CeWfltb74ZT4bkj+F1cHx9pry5Y3HlZ6VclZ9PwPV8eF/w+/8kpjw20+Uvcm0EaNpkeLHhO+vX8GlPCrVnpkvX6PY6ebO2fFT7U617GmOKvAWjvktP3KX4XLX7NZt9Idn7/h/hi1teyP33c9MU/fZNV50xNZ1aJifcelj4vFnv8K9ZifSY3CMvAY7daTyT6RHRUeZJEOu/A5afy2j1ZfCtE6mNGjPlRytLVmkTM9lK3rbtP5ArpMbrO4lfWlZAvMZo1mpTLH/AKlYspjwYqW/scmbhp9ceSZj8J2tJETIIzX4vFeIpTFxtPO0VjHb8Inr+BTiOEyTy5rW4bL5VyxP6zELcuvNrTJaKTS0Rlxz3rl6xIKThty8+P8AtKfzV6x+SnWJ6qZOEwfE+Njvl4S+97x65fwjUuqkcZOKIjFw/F18rbmtp/EGOosW/s67lj++cLGWceS2TDf+W8c0R9Jh1ThtyReuuWe018xHFbJmyT9mYj2hHwrz2p+MOuckx3RzQupjnjh7z36LRwvXrMt4lPMKrXHFey6vNBzwgsiZRzQjYqJlVYBHchJpUWq6OFxfFzRXXRjWHp+H4uWs3n+KOiWkdcRqIiEiWWwAAAAAAAAAAAAAAAAAAAAAAAAAAAAAAAAAAAAAAAAAAAAAAAAAAAAAAAAAAAAAAAAAAAAAAAAAAAAAAAAAAAAAAAAAAAAAAAAAAAAAAAAAAAAAAAAAAAAAAAEOXjs/wccRWfms6ZnUTM9oeHxOac2WbeUdlSspnf1RJsVEaRpJoFU70nSJgDado0iYBeLJ5lISC+07Z7TsF9otWt41aNq7TEg5cvA0t9mNOPJwWSvau4evEk9e66mPnr4rV7xMKcsvfvipaOsfm5snA0mN1mYleyY8usdfmhaYiO0OrJwlqTuJ3r2ZWpPaYkRSuSaztTNmtMdZmWnJMs7452YPPyRuUREx2dOTF1ZTTUqhj94h04ojo546dJXi3RR2fE5fNlmzTMd3POSVLXmUETubSibcsaRNoNbFKRzz2fR+D8FHL8W1em/N4/CY9W3L6jBNcWKIid+aVY7azFK94h5XiviEVrbHS3l10jjOP+WYiI7PC4rNN7Wn1SRbWOfJOS07nfVFekMt9U2s0ymZ57aet4XwFs2Tc0+WNODgsE5skVjz0+14HhowY9RuekJbiybXRhxUxUitY1DLxDjKcJw972tq+p5Ya5csY8VrT5Q+Q8Z463FZ41qIiNRDMmtW45cuW/E55yZZm0+69Z1pjjjVfdeJ6tMu7hbRuOunq1mOXo8Gl9TEw9DFxUVpHNpnF11W3JTh65p5a4q3n012X4bDl4nU1jkrPnMPX4bh6cPSa0317zKNPJzeA4c/C2+Jix14iI+W1Okffp8zn8OvgvNbREW8o5ur7fjuK/dqRFdc9+0PDzV5ss3vPPb1WVmx4mOviOHrj+N08o6w3x+K8VhmI4rFOo7zNP6vXwzMzEb6N74q5cfLeNxK6Y87D4tweXW8nw5159nZS1ckbpat4/wzv8XHn8E4bJaZibUmZ33c1fBs2LJzYOJrEx2m1Tw9exE67p5uvTUvJy+IeJ8FERxWCuak9ItFZjX5L4fGOGyzq9L4Z97RMf0MNer8SfNaMlZ7scdqZI+TJW8f4Z2tOPv16x5IrbVZ7SwyYrc2+s09pOtY3vX1WrltXvHQF8ePhNRz9J89sc9MEdcep6+TaMtbd4XiKz5fmsRx48d5npDeMd4jpaY+9tE67QmZ6Jq45pjLE9Mt/wD3Jjn882TX+eVrSztYF+nnNrfWdo3HlEfgpE7XrX5d+QLRMz2Tq1p5MUc2Tz9l8GG+f7PyU/nmO70cHD0wRqm5nztPmhjPh+Dpi+adzknvMzvTphMQaTWgmlbfarE/cTOtuTieNjDbkpHNeY6dekBpxOHBSs2meXp9nff7nk5sGK0zNd1tM946NOJz25pvf7U+jGt6ZO1o37tM1FZvXpebWrHacc9VL5slf7vJ92Sv+kLW3XvG/c5+nSVRFOJyfxUrb/L/AN2v71SIndMlf+Vjatb94V5OX7NpgHRTLTLbVZ39W8dGHDRbVrWnfVtKUiZlXzTpOoFRa05I5cvLkp6ZIi36s6cJwkbtSMvDX9cF5iPw3/RsievcHLNfE6W/sr8PxePzi+uf+i9uL4eka4nFxHC3/wDUxzFfx6tbRE63DenE8RjpNYmt6+cWjr+QjmxRXNXmwZceaP8A077TaL16WiY9phhk4Lw7Pl+JbBm4fL/NS+/1dNMHFVx8vD+IYOIp/wDKy0iJn76gz1Ez16eqZpH8M7+ssc/FX4e3LxfA5aVjvkxbtX84j9W3D34fiKxbDxGPt9m1oi0fduVD4V/Sdeys1vHeJ26Yy58H2Zn/ANu4Vy8Ta8ayY6/WNoMqRa2+Wszy9ZnSNT3jsrwXF3nDmw6/j7+3ZrqOgKfMj5vVdaIBbhqXyZqV7xM9fo9ylYpStY8o04vDsPT4vX0h3pWoJQlFAAAAAAAAAAAAAAAAAAAAAAAAAAAAAAAAAAAAAAAAAAAAAAAAAAAAAAAAAAAAAAAAAAAAAAAAAAAAAAAAAAAAAAAAAAAAAAAAAAAAAAAAAAAAAAAAAAAAAAEJZ5ckYqTaZj2Bx+JZ+WtaVnrPfTy5Xy5LZLza3WfJSVZqEoSohIAGiITIIRpJoEaEoBAAJEALbRtGwFtm1dm0FtK2xVtHWITtMWUct+E67ppjfh7x3q9LaJiJjr1NTHh5cUxPZzZMcxPbT6DJw2O/k48/BTWdxEzH0a1MePMTE9US7cnDx6Tv0c18cxM9GkYT7KytasxKBFYrtalJ8lo+i1Qb4L8kzt2xxWo+1Lzp3HunmmIRWubNzeblvO5ktKkzIK21CKxzW6HeerbDWN9ge/4Fwk/3lq9NRr8X0dbRWO7yfCb1jhq1iY3ERtvxvFThxb3G5iWL9bnxw+L8fulqVtPaf1fO758m/J0cXmte0zM92GOrTDTsRPVEzpWL9UVvEuvw7H8biojvERMuKsXt9msz9z0vDaW4biOa8aia+fkK+lxRFax0jUGfiKYcfPadekermpxvDxGr5616ecufPm4XPr4vGWmI7VrTp+jLTmta15tkyTM2ntvyc956um2bh5rMUx57z5a3/wD4uWYnziY9pVlphnUw6ono46OnHO4gVa25Raa46812nSI6w4817ZLcvlBBfHly3vb4duSPONbifqvk4Tgc1dZuBrFv56dPy6J4fHyVnom95gR5WfwLFuZwcTOK3lun/VWuDxjhtcueOIxx15eaOv05v6PSiZtPVtWNfU0x53/FvhdOL4PPw/vrp/R0YvEOEz1jkzU5p7RadT+bpy0x5qTGfHTJHpeN/m4cnhPA3tulLYbeuO8xr7p2umOyJraN/nHWPyTXr9mdvOycBx/D13wHFX4j/wBO0RuI+/uwjxTjeFty8Vw3LPbrWamGvbrfrq3Ra9o9XnYPFOEz9Zy1pP8ALbr+bspMXjcTE+9Z3CYupmd9mUxO20UmetY5voxyfEjJWKVmYmUG2HDNpiKxuZ8nocPwNYnnzRF5/l9E8Lhrhw1y5ZiLa3uZ6QvfjcFe1+ef8P8A2FbxGv8AfZPaOvf1cM+I9emGZ/5v+jLJ4lliPl4f8Z2Ya9KbRWN2mIj3YW43h4nrkiZ9urxcnGcRltq+S2v5Y6L0rk1zfA6eu9ria7eI46bxy4Yt189ac2OnJWd9bT3lWuWvbWpVvmrFtTeI+8E5Yi0TEw5L8PWZnpqfV0fFpPTnjf1Vty9+eNT7iOaMeSn2cs/SVuafOOrWY9OrK0eyiOdO9zERPWWczEd23C1i+SLb3FQdlK8tdLI9xBYQCplGkTKvNILxqDopzSc0g07o5In7URb7lOZaLAmN0+zM1+jDPhx5o3kxVyT9Ora/zUnln5vJzTl4jHPz4uavrWP9FHNiriteY4fNbHMd6bnp923q14eZ4e1r73EfLGuu9OHHg4biM03racd57zjnr98PS4jiorrHitFuaPtz5IOLHXkiddvX1X5vWDfoiPcFolrhrz3rWO8yzrWJd/h+Hd4yTvUdikd+GnJirX0hcSy0AAAAAAAAAAAAAAAAAAAAAAAAAAAAAAAAAAAAAAAAAAAAAAAAAAAAAAAAAAAAAAAAAAAAAAAAAAAAAAAAAAAAAAAAAAAAAAAAAAAAAAAAAAAAAAAAAAAAAAISiQHk+IcRz3+HXtWe7u4zP8DDzRPzTPR4tp3MzPWZ7rEqJlCRUEJACA7AtCJgiVgRpGltGgURLTSOUFNIacqOUFdGluVGpBWYNJmJNSConRpANhoDaYsjSdAtFk7hRMbBXLgplj0+55/E8Dau5iYmHpxtbvGpja6mPmcuOYmYnyYTV9FxfB0vE2rWN/V5WXhbVmYim435b21Kljiiqeztp4dxOT+74bNP/JOm1fBeOmN/u80j/HasfrK6mPOrCZmZju9SnguTm3n4jh6+kUtMz+US6a+E8Bjr/bX4i9vaYrX84iU1cfPzXfVnaOvd9NHh/DVjnrw9Jp23M2t1/GXVh8Ki1Yvj4fFET2maxH5GnV8jTHNp1WNu3B4dxV+tcf8A/OH12Lw68ViJmKe1f+zavh9P4r5J+/8A6M9l6vB4Pg+M4ed2rWI1/M04rhs3Ea5r1rER7vcjgeGj+CZ+tpWnh+GpHNOPHER5zHZNXHyceD45tu2eZ+kOjH4ViiIndpj16PUzcfS9+XhYrXHHS1+XX4KTaLd43Pv1XTI5qeHYKbmaRP8AmiP9GkRir8tMWKJ9qtPljyj7oJsgiKWmPKIROoj7UkyQKtGTJEfLEInieJjteK/j/qaRoFbZeLtreefumf8AVzZq3iea9ptM+cuuYZZ67xzqOwjmjpLoxeTli8NsV43HVUdU/ZUrjiJ2vWYmE7RUWnUOe87lreWNgTXu18mVYawCJiZTEREbWiFbRM9AVmPidPT07unHmy4qxW3Lkrrtk6saV5VpUc/GcFwXGR8/Dxit64tRv8nnT4DeLf8AhON1P8uSJr+cbexpHLNulusGjy8uXxPwuv8A4zh8eSnfm59zr67/AKNeH/aXhckRGTFesb8/mh6MZbY41TJeI9Obp+DnzYuH4iZnNw+G8+vJET+MCOjDl4fjKxfDa0RPlHSPw00/drW60ms+Xo8q/g/B3ib4Pi4MvlNL/LH6sfgeOcNb/wANl/eKR2jmi06+k9RXq3xXxz13H3lclo8tvPw+OcRgtrxPh746+tccx199zp1Y/FfD+Iy7+LSKT238tv8AQG/xa36THX6MrRiietdS1n4F+uO8a953+impp13E/fEgmvJ/DWI+kM8tKWnc9/otzbn38ohaeGy2rzWxXiPUGVeWOmo6eek2jnnc1jl7bacNw8ZctaWpvr830aeIzjxzXBiiIikR0gHmXpN7TPaN9E1raP4k23pWJVF+S0x3hvgicddTO5mWeH5pn0hrEg02nbPadorTYrEp2CdHKmEgryo5V0bBSao1LTmjzN1kGW5haMkxPfUrTWJVmgiubFTPO5jlv/NXujlyVrq2slZ8/RbUwRIrGmSYmYyRqPKW9bbgtFbfarFlLY5id4ra9pkG9KzNoiPN7WDHGLHyvM8MxXyW58ldcs9HrpVgkEUAAAAAAAAAAAAAAAAAAAAAAAAAAAAAAAAAAAAAAAAAAAAAAAAAAAAAAAAAAAAAAAAAAAAAAAAAAAAAAAAAAAAAAAAAAAAAAAAAAAAAAAAAAAAAAAAAAAAAARI4vEOJilPh1mebpM69AcHHcR8XNb+WsuSbrWc+SPxaZdFbbhZ53xr0nz0n9/iO+1TXoE7cMeIUmVo46mzDXaierm/faei9M85PsUmfoYa3iNLbY8ue3bHZavD8Vb+GY+orXaJyVjvMR97XF4deZ3ltv2dMcBgjtjhB585qR5nx4/ls9SvB4Y6xjrv6NIxREdIj8Ax4/wAevpJGak+sPZ+FXzrE/cieHxz3pX8E1ceTFqT5x+Kenq9K3BYL98VWU+G4NdMcR+K6mVw6iU8vu6LeF1/hvy/j/qrbwuf4MvX/AH7oMOT3Ryt48M4nX99+TO/A56T83FYqf5pgFOTocq1ceKk/23iGH/l6rxxHh2P7ef4s+1ZBly+5FfePxaW8W4DH/d8Na31iGV/HpiP7HBFPXrH+i+njSuHJaelLT9IbU4DLbvy1+u/9HlZfGeLv2zTX6RH+jmv4hnydL8Tln25pOtTtH0UeH8v28sRH0RfHwWKPn4mszHlzxD5mckT1tuZ9ZMe8ltY6WtP+Gu16nZ7t/EeAw21XFkyTHnExMfqr/wAcrSP7Hh5iPezgw+H8bl1rh7xE+dujsxeBcRad5MlMf5yeHqt/GeJvv+zrX3lhGbieKt0jmn1rV7WDwrhsXW1K5J15w7aVpSNVrFY9o0mxcryMXhOfJETxPEREeUVr1/R2YPCeEw/ZpaZ97S7fp09oNstERFY6dE7QeQJ3tE9ETMRG5ef4j4ri4OvS2771y17n1Pjq4niqcNjm+SYiI8t93h8Xx2Xj4iNfDxR5ednl2zZOIzWy5bTbc7iJns3rknWt9fVrE1vE6tHs7MVt1edFnRhya7yEdiEVmJhZFV0lOiIANJ0RGgV0TXcTHlPRfSJEeBbPyWmlo+aF8XExzQz8dw8nHzesaresTv8AL+jzd2jzbzWNfTYMsXjp6Nud8xi4rJincWn8XpYPFaTGskzCY1r07TtWWNOJxZPs3hrGp7SirQ0hnC8SguAKI2lXYidomyJlSQRM7lNY3O5VhrWAW8iaxbvCfIFX+NkjHGOb7pH8NoeXxHhfA5rzb4Nsdpne6Xn+u3oT2Z8sxO9Kjyv+Dzjnm4XitT6XrEs8vF+I8JaYy1i8T5xSdS9W2bHSdXnl+q9LVtHyWi0ekTv8jUx5OPxzyyYo/wCWdfq9LhOJwcXO63iNd43Eyx42tMf9pHD1vTXzaiNx9zTwfh+F4riKZcVYrOO0TMRX9fwUexw1acPw9skWm3SZ6xro8nicnPmvfp1l6nieavL8Gs/N0317R/vTxslI3OmVUm3SIRtWYntEmKs3vER2iNz7R5tI7MdeTHE+c91kUv8AFiba0tpBCQAhaJVAaRK0SyiVokVptG4QjQLdJOWFeWUdYBaccespinLHeVYstFgNI5VtgKajzXrXfT1HXwVb5LxvrWJ6oO3hsXwsMV85bCUaAAAAAAAAAAAAAAAAAAAAAAAAAAAAAAAAAAAAAAAAAAAAAAAAAAAAAAAAAAAAAAAAAAAAAAAAAAAAAAAAAAAAAAAAAAAAAAAAAAAAAAAAAAAAAAAAAAAAAAEbAFMt4x47XnyjfV4nEZZy5rXme89Po28W4vV5wV8tbeZ8SWpGbWt512c9pnzhb42u8NK3pZUcN9z5bYWik/a6PWtgpkjr0+5XJwkZqxza6ecLqY8i2KO9bSxnmpOpl6OXhb4p+WJn73HetrTqK7XUxnXJaPN28Hxdscx2mPdlg8N4vP8A3OHm69+aI/q7cXgHiMxu1Mdf82Tc/kbDHu8Ny5KVt06x5OqtIhhwXDX4bDWuWa7iNdJWy+IcNg6ZMsR/yTLm26YqnTy7eO8HX7M5LfSrG37QY+vJw95j/FbRlXY9rpB5vn7ftBmmP7PBjrHvMy5snivFZt/Py78qzMf1XqnZ9Tr2UtkpT7WSlfrMQ+RtlyW65Ml7R72ZzkrE9Os+69U7Pq8niHCY468Tjn6df0cmbxvDSdUibx67mP6Pmc2WaR2idsJ4rXf9Tqnavor+PZJn5MFIj1m0yyt43xdu3w6fSu3i4ss5rctIiZehg8Mz5vLm9txC+G2tL+K8ZeOvE317TEfowtxGfLPW+XJ7zaZehi8E4npzVpHvNtuuvhN4tEXzUj2ispsPXh8ma09aa95TGG3nbX0iH0EeE4Yn58t59ojUOjHwPDY4j+zi/wDmiJ/oadXys4oiPtTMppwmbJH9nw+a/wDyy+wrFKdKUrX6Qt1907NdXy+LwbjckxzYvhRvrM6n+rvxfs5w8dc2a9p9KxyvY6pgtpkedj8E4CkdcVr/AOa8y68PCcNg/u+Hx0mPPUb/ABbxWU8ssqiJjXpHsjczPqtrUdZZ34jFT7VvyVVxz/vmKfs80/SNQfvX/pz98oOkcs8X/g//AJf9FL8ZfyiIVHapa+oebk4i1o+a0/cxnLOtRO/qYav4l4pHD7rW1Zv06b7Pncl8vEZJvktzTM76vb3EWmZwYLzPnaiJtGv/AITh/uqqV5FYisaiE82npWitomP3bDHvER/o8+1Os9O3oaEWlrjvph2Wi2gejiydO7ettvOx5OropkMHXC0MqX3DSJRVlU7RMgkREpB5vj2KJ4KMv8VLxH3df9XzvND6zj8U5vD+Ix+c0mY+7r/R8dbdLzWe8dJbjnWu4lOo8mHN1W5mkdNL2p9m8w6sfF5q9sm/q86LtK5ExdevTj77+aIl1Y+LpbziJ+rxK5GsXZxde/S8W7TEr7l4eLNato1LvwcXMxEWr+aY1rsmZQrXLS/rEr8seSCqsrzCswCsNaqRDSASiZRMqzIJ5k80erMAy4MWaPnjr5TDktwebDO+Gy3n1jbr6rRZRwfvOWkzTi8U8luk25Z7ee9OnwyKcBfLlwX58N4jp31Mb8/vbRMzO/RF8fPSYjddxo1MMl/jWtkmdzbz9mN46K8mbh46RGSke+tFc9MvSNxb0Fc+S0xuYK8+PDz1nrmnlj2jtP8ARtkxTk6V+1vtK+DFz8Rbr/Z4tVr766f0VG1KRSsRC2l9I0gpMIX0jQKiZQAmAFWiU7V2AvzQncMyAX1EmvRXa0SCdJRtIEdZ09bg8Xw8XWOsz5uHhMXxMn0erEIqwCKAAAAAAAAAAAAAAAAAAAAAAAAAAAAAAAAAAAAAAAAAAAAAAAAAAAAAAAAAAAAAAAAAAAAAAAAAAAAAAAAAAAAAAAAAAAAAAAAAAAgEiAEiEgCEgAAAACAEiNqzkrWNzaNfUFxz34vFTz39JhjbxGkfwT986B2jzZ8TtP2ccR9ZUnj81u0Vj7jE16sufi+IrhwXtvrro8vLxV9bvnxx7RpwZeMxTOpve30iGpEtaTvNltfJM/NO+releFisc167+rzLZsU2mYx2mfW1v9EfvMx9muOvvMy0y9O/7nP2Y5p9oUnw+Lda5Yxx73082/F5J75ax9NMLXpbW77/AAB7+PHwOKP7bjYmfa//AEXnjPCMf/mWyT9LS+cicXbcr1ritPeUxde5bxbw+nTHw9rfWn+subJ47lj+6w4a+801/VxRiw7j5rfjCf3bBSlbTW3LvvsxNa38a4+//nVrH+GsML+IcZefn4rL9OaY/RrXDgmelNx7zLq4fFHX4cVpr6yDy5vkvO5m1t+szKa4M1vs4L/dSXu0+JHNrLrl6doa/B5vtZLT+Bq48KOC4qf/ACMkfWNfqv8A8P4n+LHWPrkrH9XtfueKetptP3tK8Jw8fwz98nYx4ceHZe/xMFfreJ/Rtj8OiZ+bPXX+CJn+j3KY8Vfs0197aL67QnZerxqeE8LbXNbir+1Y6fo6KeD8H/8A6+ef81tf1elzzJzJtMjhr4PwWvm4Smv8Vpn+ranh3B1iNcJw8f8A7cOncp3M9RUUxUp9mtK/SIhfp5zP4qp3pFNQmIj0Rs2C2o9Dp6MM/E0wY5veYiI8t9XjcT43e9rY8FYiN956rImvby8Riwx/a5K1+/q5reJ4pn+yibe+ngxvJf4mWea0/c6K5FxNenPG5bdopH1P3nNP8dY+kOTHdebTrpKDec+X+LNf7o1/RWctp/jyz9bSwj3k59doBrM1nraN/WdnNWO0Vj6Qwm8om0qN5yz6qTkn1YzMgLzeZ80Tb3VEE7BMQCNImPZfSNCq6efmrNcton129LXSfo83xK3w+Ir/AIqb/Of9RGNmczqe7O2dnbJtpHVGTXZtjyz0286LtK5NBr18OaO23XW23iY8up29DDniYgNdlrRHeWU58e9czLJbmjpLkmJ76MNelW7SJcGG3Tc1tEuylpmOqK1iN9Ldp6S+P8UxfB8S4iutRzzMff1/q+viXzn7SYZrxtc0fZvjiPv6/wCi8U5PHkRPZDowttetmW0xKDorf1lrXJ7uWq9Z0YOuuT3dWHNMTGpedWzalpiYRXt8POPJEc06n1htFM9Z/s92r9XkYMsxd9DwfzYqzryZrUYzXiIjri2ictY+1W0fc9OKxomlbd42y082t6W7Wj719f7hvfgMV7bmLRPtKP8Ah8Vj5cto+6JBzzE+iOV1fueaI+XJW0e8aZZKZcXS+KZ967EZaTypi9JnW9T6St9JiQVivsiYJnJE/ZiYK35p1yzAGkrahGlEfRlkxUydb0i3vrq20a38uvcHDnrfhIi+C9uaZ6Vm29OzBjjFiikR1iPmly0t8XjLTMRy03Efo7IsqLGkbSiqzCJhc0DKYVazCs1EUSiYQKslWJWASAJDzATC0blWHTwmL4mT2gHfweL4ePcxqZdBEahLLQAAAAAAAAAAAAAAAAAAAAAAAAAAAAAAAAAAAAAAAAAAAAAAAAAAAAAAAAAAAAAAAAAAAAAAAAAAAAAAAAAAAAAAAAAAAAAAAAAAAACABjn4imHXNMRv1c8+I08oif8AmB3G3nT4lHpX8VZ8TnyrUxNemPJt4pkiJ6Vc2TxvNEzy1rK4a99G4jvL5y3jfFT25K/cyt4pxNu+bX0heqdn083rHe0R96s8Rijvkr+L5a3HZ7d+IsytnyT3y3n/AJjqnZ9VbjuGrHXNT/3Q58/inCxS2s9NRHXU9XzNr7723PpLO01mJjp19tr1Oz3L+K8D3m+W/tMz/qxyeL8J/Bhn743+rwtx6nNX1MTXr28ZiP7us1j2rEOe/il77+1M+9nnzauu6KzG+64a6/3zNaJ3kmJ8nNfJxM980/hteJrHnBaaa8lxGO8to1bNKkYvW9p++V5tWJ7Ji8IKRijz3P3rRjpr7Mb+qeaPRHP7Cp+HX0j8FuWPKOv0V559IPiT7KjSKxHknTL4kp+JPqg2h04skXpXDln5ebfNP+/ZwxeU889okNetmzYIrGPF9msRG/WWcZ9VjVtS874kx5rVvMzqZF17GHio5rc9ukujFxdbT80vDjLOu7WmeY1290w179MlbRuJ6NYmJeFh4y0dObzdmPj5nHPPMRO0xqV6kSmJ693FXi6ajVon72n7xSZmIvG490xddcWjaeaPVy/Gr25o7bPjR33GvqDr549Tnj1csZo1uJjR8XfmDpm8epF49XJ8X3K5Z1OpMNdU5YjzcfG+I4+Gw2tNt210iHLxXHfCrHJNZnXq8Hi+JvmmYtbf3tTizeSOL43JxXE2vabTEz0iZa4MkRHbycNe+/NrW/KvxI9KMkeq1ckerzozSvXPO+6K9nDaJhvvo8zh+I69Zh3UyRaO6VV7SptMz1QgJEgjRpICDSUgiIWEiiEoBGu31eT4/wBI4e/+aP0eu8v9oab4Kkxv5Mnf7p/0J9SvEnJHqfEj1YblE2l0xjXTF4Xi7ji8x5rRkn1QdkX92+LLqe7z65J85bY8sdOwr2abtSLb6S6MV71iY5Ns/CK04mJre3au4jfu6uL4bPg1NItNZ9I3pBy5su8kRbHav1a4skb7sbzbLMTfJHTvGojbO1ppfpEx6bB6dbb83D49j+J4VNojrjvW33dv6tMObm6bX4qsZ+Az45/ipMffpItfG2jrPojs0yUmlprO/lmY/BnLowja0IiE6UT6LRKm07BrWzaluzmrLfF1tVB6fh2Cc+XUR2h9XgwcmOsa7Q8jwDBHXJMd6voaxqIc7XTjHPkiYVpuXRakWUimvJFTWOixEJ0iqWtqOzK/FY8X2p02vXbzPEMFrVnliZnfksStp4vgeI+XJbHM+lo0wz+G2mOfhb1tHlES8HNW9bzrmifZfh/FuO4SdVvzxHTlt1hrGddsWzYbTXLNqT6WjTWueJjraG3A+JcJ4luvGYsVL17TM93Vk8J4e0bpNqT7TsVxRkie0rxaNMc3B8RgtPLFrV9dM65pjpaqG469seLzRhwTaPt7jSlcszMRXrMz2hnOO3FcbGLvWsddev8AuTEt1TBX4dI6dddW9ckei+XBFJ6RO9sZia+TSfHTWy0WctbzDWt485TFlbRKVImPVaJRUgArNdomi6szIM5pKNTDTm9U9JBSLeqYlM1iUcoJDSYjYLRE67PV4PF8PHue8uHhMXxMvWOkQ9aIiI1CVUpQlFAAAAAAAAAAAAAAAAAAAAAAAAAAAAAAAAAAAAAAAAAAAAAAAAAAAAAAAAAAAAAAAAAAAAAAAAAAAAAAAAAAAAAAAAAAAAAAAAAAAAEJQDzvFY/u5+v9HndHd4zbkx456z37dXiW4i89vybjNdu4jbG+asS4rZMkx1mWVrWm+lxn16vCY543Jy16U85lPiPh8cPT4mOd17Tt6nhnDRw/DVpMddzK3icRPA5d+nRN9XPHzEY57z59lOImIjUNrWiI79nFmyc1p6+bbmmLHOzm3RTm9xWs2VtaWM391LXn1QTN5TF5YWtO+6OefVR0bmVomfZzRefVMX9wdUTKJt6ufnn1Vm/uDom0eqOePVz7tPkRFvRFdHPHrJFo9ZZRFtdkxW30Eac0HNCsY7JjHM+oq3NHoc8R5Hwp9JT8OQIyd40fF9k8kwn4c66wCYv07LVmZnSkUnXbpttSs99ARWdKzaYbR27Mbx8wL0vMLRllz7lOwdMZpaVyTrUd/q4967NqTPn2B1xltuJmZ1Eaa48/LfdZmZ93HzdNR5kWmPl30MHo1z7jc9vRtjvM0mYn5XmRk1Gt9PZNs3TVZ6eiYuuy/FRHSIllXi5rW3u4bZNwpN511kw1GfNNnLbe+q159e7OZme7TKdk3UmYiO7K1/RMVtzrRkcvNPqc3uGu6uaYdmDjddJjzeP8TXm0plSwlfRY+JrZtGSJfP489on7TtwcTPTdksa163Mnbkx54nzbVyR6orbaYZxaFtoJTCu0xILLQiFoFRImZREgjXf6OXxTF8Xw/NH8sTb8pdauWvPw+aut81JiPwIlfETG6zO+ysyvMdI+nVWzowrvRFkdDYLxK9bMoWiQev4XxPwc9Z8p1E/i+1xzF69esS/O8N9RHV9p4Jxf7zg6zua6j8meTUrozeG4cs81Y1MeVYiHnZ/DrWj5K2rMfzzE/o+giNomNs61j5O2DJhmOaPwlrhzzW0bj6w+gzcPTJExau3lcbwMY+a1Kfd/v7mpdZx8p4pTk4/PMfZvbmj231/q49PX8XxxFMd4r1iZi3T/AH6PKmJ7NRms9C2pNNIrKYk1BoFqt8M/PVzxDbFMxaEH1/gFonBMe3+r3Y6vlv2e4iK5LUtOo5ej6ik7iHLlHXjVkaNpRVdGllbTqJn0gHPxfE4+GxTfJM68oiHj5PF4zTMYsUzG+8y87xzjLZeOyUm08lZiNeXRhg4yuOIjcR9zc4sa9O8zkr1xRE+u3Fk4TLubRMfTbopxcWr8s7T8aZnr5h48/Hi/tNTMxue8Pq+Czf2URvm1EPAv8/lHRbFlyY/sTMfQp8fTTeJjt0eR4hWnP8vp6OX954menPKNZMkxudyTwtWrecWC99dNTET7z0/6u7wnDy8POW3W15nX+/ueRxWSZ4inCRPyV1N/80/9Je1weWtcOOlZ+zXS1I6L0jlhwZ8Pu9OsxMIvji8a0xLjdmvEtSYVjo9PLwevs/q4cmG1e8S3rGK1s15teTn3roTaTDW/xYPjx2c8RzS7+F4GMlYtavSSkZRmrK8TE9pdlvC8Ex0iYn6ufL4bnp1w23HpzM+Nes594IrHlLO2PicUby0tHvEbMeWLRHUGpohIIiFogiG/DY+fJ1jpEBHdweL4eOJnvMOlWI1GvRZloAAAAAAAAAAAAAAAAAAAAAAAAAAAAAAAAAAAAAAAAAAAAAAAAAAAAAAAAAAAAAAAAAAAAAAAAAAAAAAAAAAAAAAAAAAAAAAAAAAAAAARM6hKJ7A4PFMc3xUrEzEbmOkbcGPgcdfX8Xq8Zy/DrNo383TrpyRO7SsrNimPgsW96n8VsXheCfh2nm3Sdx17/VvS3qj49eatYnrvsarTJljFSZ10iHheJeKTli+OtdV7bepxlprwuSLzvcdNdXy2WN3t9ezUZ5VXJmmekQ55tuWlqejO1ZbYRNlJlflnzRyaBn3TyTLSIWidIrCcO/VS2LXm6pttWYiY9wckxMGm8wro0xStJ85aRWEGwa15VoirDm914tPqit6xE+a2o7OfmWiwOiNLc0eTm5vVMW9JB0T19lJ0pFp85WjqCYjc69ezqxcJOWZrzaiNddeqOGw2y2iK18+j3cfDTv5pidb7fQtJNefHh0fBiebrzcsf6nE8H8HBzRO53ES9fkitdRHkxy45vSa+qa1jwJjr2Y2idu7Pgtjmdx030lzWpO530aYYcqOXTbliEcoKREz7LRGuqYhEyC3MTbptSZ6I35gvNuqJup96PIRNr9FOborNlZnoKrMq9SbKzYFbx3ZWiV7W3KlgVCUKidrRPVTeolGwdNMmo6t8eT6OCLdWkWiNdevsivUxcRNdOvFxEWeJTLrp1b0y+ks4uverlhpF3i4+ImPN1Y+Jie8mLr0ostW3VxVzRP8AE1pljfdFdsLx2c9MkT5toncd0VMojvplfHaZ3votj6dI2DUjvr1ITHeAfFZact719J0wt0enxuHk4vLHraZj8ZcVqTrs6RzrmQ0mk72jXqCpvSZVmQa47a0+n/ZbNy58lJ/irH6vkonq9bwjivg8XS821G43+MFWfX6HE9EIpO67j7lnJ0Vnsyy1i1dTHTyaTKl5jQPnPG+Eicd9T1m0T/v8XzU10+28Q1OPXTrPeXy+XFFbTGo6S6SudjzpjqTV0XxezK1JjyaZZcqNLzv0O4KxC1e8StFdHLqQd3A5/hZYtrfR9pwmeMuKs+sPgsczFo/N9F4Fxcb+Fa09um2eUa419LCVKT0hdzdBhxNorit/lbz2eR4xxlcWK1N/NavTSyFfL+KRzcXlmPO0uDlmJ7PQtvJkmZ8523pjxx3iHTcc/rk4XLeJ7dNOnHaZnq0nFSe0Q1x44jyTTFsVZmG9KFK6awzVIp1gzXjBw2TN50jpHrPkvDy/GMs3z48FbdK9ba7bnt+kLPS1hhvN72zW+1aZnTu4bPNLeTgr8tIqvW+obrEfQ4OKrfTspfcvlseaYne5h63CcZE6ibfixY3K9jvCl8MXrKMeSLebXfVn419eXn4HUTaLfdpxXxzG+kvodbUvgpePmrEtTkl4vnu31dvD+JWw0itqbiPRvxPh3NWZxRG3BOK+C2stJj310XdZyx6/D+I4s06+xPpMw6txMbjUx9XgxTFk8olMUikdMs19ts41K9i2fFq0TaPeNvC4iMdMvNh7T1nc7MsbjcTEzrv6sNT6NSM2urFn5u8N6ztxY6zDppKVY6KxuYj1elweLkpE+sOPg8c3vE66PUrGoiGa1EpBFAAAAAAAAAAAAAAAAAAAAAAAAAAAAAAAAAAAAAAAAAAAAAAAAAAAAAAAAAAAAAAAAAAAAAAAAAAAAAAAAAAAAAAAAAAAAAAAAAAAAAAEJQDj8SnXDRbfad/lLxq8Vesbt59vd7Xicb4K/tE/pL5W1tztqMV6U8dPat+nntlXiJnLXJuZ1PrOuzije4lrSJ1P1axNdPE8bmy4prExqfKIebeupmZievq7a1md+Sl8W59ZNHBMKWr7O62CZ7aY3wzBpjkmIVlteks5qCiOq+kSooeSTSCswo10jlBnMKzDWYVmBGe58o6EW69y1URXQL7TzKxCdbBPPqUxZXlTHQGtbba1mIlhFdNa+wPV8M5rZ61rE65us+j6GtYir5vwvNGPLq0z8062+hxatWJiZZrcXmIiGN+/fUN5iJhzZoiN809EHn5ctZyTXJETWJ6OPi+WM0zGoiVeM4iLf2UR0rPdyzkmZ3DbNXmYmfYiytKTbep21jhrTHc0xlMxH1Q6I4Of5z9zvPXmg0xz66mu7o/c7x5wj93yx21P3mpjntVWY6Or93yeVY/FE8LmmPs1/FdXHBaNKWdt+Eyx1msfiwycPaO8CY5ZlXba2LU92c45BnKktLVlSYEVlXfotMIkVWTsSgRP6JiZ37KJjoDWJ6rxefVhE+a0So6q5debauTp3cMS0jJpFd9cto7S1pntvu4IyNK3TF162Pivfq6qcT8sdYl4lL9dOzhrb1HdMNen+81183SPUxZq2mYrffs5bRMU7LYrZKzqI6R1iN/79RdejEphzYcvNSu99fN0VmJ6MtPL8R4S1st8ta9I35e7ycmHXq+g8QyWx2pSPs3r2cPw+euqx3blYrxrY/qzmns9fNwlq6jp1YX4a0d11Hl3ppjaNPSyYJiXNkwyDk3MS6cN9TEx6spxzC9ImewP0DwPjo4vhPmvE3pqJ/B6j4Lwjjb8JxOO/esWjmjc9X3WLJXLTmr2c7HSIvOnNmyRET1iGnH5fg8JkyzH2Y7Q+Y4vxOctpinNWJrruYa6+O4qLbpW8d/Lq4pwVy0i9e9u7j57XtvvL0fD4nU0tGt9mvjP1xZOGmv8M6+jlyYvZ9BNInoxycLW5pj569PZSKxHk9nL4fbXSYcWThbUnUwusuaNeSJhr8LqfD0oyjo7OCz2w5YtE+Tn5ZXpXqD7zhr8+KJ3vcRPRu8TwXieXDNMk6mNal18X4rg4WI+1a1u0RHdzsdJXRxnEV4fDa1piNR03L5XiL5eNzTe+4r206OJy5eLyxky/LWOnLE7RuI7dmolYV4aIj3T8Hr5uisxK2oQc9cevKWta6XiFogCq8KxC0fr0AyXjDhvlntSN9XhU582ScmSZm3eXd4rlmbVwV7a3b/f3McNJ+FMz3lvjMYvqkwiZWvGmcyqLRLbFkmvWJc8SvWQe5wnGbrEWmHqY8kT5vmMV9S9HhOM3aKz22xY3K9uJWc+K+4dETuGW0wrfDjyR89a2+sLxCdIOK3hnDz9jnxz/hlycT4XljrjyTePSYjf6vY0LqY+YvizY9Reto+sKb9X1ExFukxE/WHn8T4dFutJiJ+jUrNjy6TDoxRzWisecsb4L4ranu7PDcE2yxaZ6RuIWkenweLkxx0dKKxy1iPRZzbAAAAAAAAAAAAAAAAAAAAAAAAAAAAAAAAAAAAAAAAAAAAAAAAAAAAAAAAAAAAAAAAAAAAAAAAAAAAAAAAAAAAAAAAAAAAAAAAAAAAAAAAAQDDjq83B5Y/wT+j5euCPOH1eeN4MketZ/R89pYzYzrhiPJpSkb7J3pEW1Ko0tWIhlMQ030V7isprHoj4cejbRoHJkwVnycmTBNZ6Q9SYZ3ptUeNaumc7ehnw6nbkmnVUZ1rMy3pw82jsY69XbhiJ0ixyW4bXkynFryepfHEw5r01Kark+FvyPgb8nRXW21IjZpjgtw8+jOcOvJ680iY7uXNXlVHnzXXkhteu5nqymJ3rSohEzrstyzPeUTUExLSjHlmJdGCu7RHuI9Dw7hcmTJS/L8sT12+ow1+TcRER6ObhsVMOKK9Z36J43jq8FXliItkmPlrEsVueN894xUm1piIjzmdPE8S42L/2fD255nUzNY/qjNe3GWi+ee/8MdIgrjrWNVjUKPPpw17Tu9e7evDVjvWHVykwaMq46x2iGtaohesAto5SEgjlj0NaNqzILbg3DLa0Sg06Si2Olv4YIXgHLk4HHf8AgiJcObw+0bmsfm9omsSumPmMvD2rvmpLnti9n1GXh62ie7z+I4LW5ifNZUx4M45jyUmHo5cM1nr6ua+LfaWtZcswhramlJgFDfVMmhEG5JJ7KLRMrRLNOxW0T+C0WllWdLRPuI6KXl6Hh2aKcTjme2+ry4nTfhcmstZn1RX3WHBiy46WmlZiY32V4jgcM4p1SZmffov4faL8FhtHnSHVaNxrenN0j5e+HLgyTqk9/Tyb4Msz05o/6Paz4K5K9ZmPd4nE4JwZNR9V+onjazkrSY8ocfz49a3H3uvHk568s+SLY4tPXuqMsOaImOeNx66dlZ4XJj+aKxv1c0cN6TJ+6Vn7W5BObhOGt1pakzvzs4MvAdZ1ETG/K0PQjg8fv+KJ4HDvrE/iaY8XJwUx/DKlODtadVrO3vfuWH0t+KI4LFE7jm/FeyY8fFw1q26xrb6DB4pg4Pg5pzc143qNbc/7li/xfin91xV7V/NNWPI4nj/EONyWre9vh2jXL2hXDwl9RzR9Xr2xRExPoRT852mrjjx8NrydOHHNLxPaG0VW5ehpi5pNewgiYZ2x1t3rEtLdGc2BlbhMU/wM7cDiny/NvzI2pjmngMfr+aI4CkT9qPxdW5RuTUxnXhqV/it90rVxUrMzWvWe8p2mAJqytSWsJ7isK7iWkSmamgTC0KwtALQTata2tbyghz8XO+Wn3ysS1yTSc+WJnc2tqIepfguXFqI61PC+F+Jm+JP8EvVyY4mNeS2pI+X4ikxe0ac1oez4hws1ta0bl5WSkxtYl8Yr1lSei1eu1RrFt93Tw0TN66nzZ4MFsltQ9rhuAjHG5mZlm1qRvhvqvd1YskW83ncbb4VPl76cWHjr0vHZnNa3H0sdk7cfBcZXPSOmrOua83aWcxrTYpET2nssCVLSTLO9piNxG5EZZ6VvHvp0cJhjHSOmnNimcuWPlmI29GsajSiUgigAAAAAAAAAAAAAAAAAAAAAAAAAAAAAAAAAAAAAAAAAAAAAAAAAAAAAAAAAAAAAAAAAAAAAAAAAAAAAAAAAAAAAAAAAAAAAAAAAAAAAAAAAKZI3itHrWXzkvpLfZmPZ83bvKxKrMqTbSZZ3norLes9O60MMd21Z2CwQIppHKtCQYZMcW8nDmw67Q9KznyRuFHmzE1b4MkRMRMozY+jCJ5LA9amrVjUufPSY8jhc24iNx2dVqxaqDx8u6svjXjzejn4eJ8nHfh9T9lpFIzXnzleLzaNd0RhnfaWlcIKck284hWcM+u3RFJjuvGPZo4rYp10jaPhvRjDHomOGr6GmPM+HM9oa4seTypPs9GOHr/LC8Y6xHY0xOPNxdqxE5bUj2UyYopHr7y0jv7LZI3TaKxxzqIbRLKsNYQXhWyUSCq8SppaATtO1NmwWmVZk2iQQtCqYBrVpDKrSAWSiEip10UtSJjsuA4c/Dc0doebn4S0doe/Nd+TDJhi3kupj5q+GfOGN8M+UPc4jhInrES4MmGazO4lZWcebNfXory6dd8UejG1Jie3RpGM6Rrzns0mqlo6ewik9iJNSaUTtPMpvREg2i3Vritq0ObfVpS0xMSD7r9nM8X4GtZmZmkzGv9/V7Hk+S/ZfiLfvVccz8tqzOvd9c58nTipMuPi8VL01NY6RMx9XXeYhwcXxEUrO5SLXlVjlzamNdfN2cryv3ibcREzO45vf193rX+XotZiszpXmUtbqiLIrTZzKbTsVbmRNkbRILcyOZVOgPtSnlWpVeagpEJiFtGgVjuSmY0i3YRle3dlva+SGO9KNBSLe6Yn3BZGpStEAitNr8iar7Qc9rRTummXHb+KN+ky0vSLR1hzzw9Obepj3iVG8xGvImFKxNY1Ez9625BGkoSBMxSszM6jXRwY8k3tM23MzLbjrz8uOJ15yywU+beujcYr6Dw+K04eKxMc0zO9Ov2eJi4icfa2nRTxG8T82pYs1qcsd2bFF6TEx3eTxfA8szMRGnp4OLrljrNY+9relMtdTqfoS4tmvkcuGYmZ102rixWtPSHvcR4Zvc49zueynD+HzW+7U7ezXZnq6eA4eKYYi0Rvo74rqJhTDWIjq310YrccPGYfiVmNddPDy8NettRD6a9Ylz34ek9Zqs5YljwcVsvD2i8bjT6Dw7jK8Thjr88d4nu83xH93x45jURbtrbh4fNm4e3xcFtbas1ncfWRMSTDj4LiLZMdbX6TMdXXFnNtEwwzUnlmYnUujbO3zTy+oHB4prTc9Z26UVryxqEiiQAAAAAAAAAAAAAAAAAAAAAAAAAAAAAAAAAAAAAAAAAAAAAAAAAAAAAAAAAAAAAAAAAAAAAAAAAAAAAAAAAAAAAAAAAAAAAAAAAAAAAAAAARKUSA+byR80/V9I+dyxrLaPeViVjZhl3EdHVMbZ3xxaJ6b6Kjzb5pr27q/Hyev5vSx8LhmPmp19pVv4fhnfLFo+9rxMcFeJvv7U/jK/wC95Inpb9W//D6RPTf4rRwVIntv7zYmVXFxFrTq0Oyt50xphrTtDTsy0m1mc9VplCClqxaHNlwb3p1mgedGO9LdP1duC9uXVvT1acsehEaBMxtSccS0RsVl8I+G2NCM+Q5NNAFYhaDQKlEpQIQtP2JViOq89KgyiOrSFI7rQCyEwkVGkSsi0CM07RJAJ2ISCCESQDWstasatag0SiEiiYCAETCwDG9Nw5M3DxMS9CYUtXYPBzcNNesac18c9d6e/lw1nvDiz8PHXUNMvGvinv6MZp16vSyYZrM7hhfH7Kjh5VZq65xde3RnbH7Ky5phXTe1PZSaAotWUTCaU3Kj0vCuKjhuIpkmJ1ET+j9Bx3jJireva8bh+aY45bdZ6Pr/AArxzh6cJixcRkms1rrmmGOUa43HR4h4hXhM2rU3Gu09dz0fOZ+JtktNZiZmOs7nsr4vx0cRxdpx25scWnlt6uKm7SshbtdVbxE7e/a+6xL52kT209nh7TbhaTM9Y3v8UqxeZ2RKkz1TtlprEp2yi3utFgXSrze6YmATpMQrtaJBpSGmlKNIBTRpZEgpMdFN7asZ6SIraNwwvR0KzCjktuFfiadN8e99HPkwz11ALRlhpXJEuG9bV8pU+NaveZVHrVttpDysXGRHez0MGeuWPltEpitvJnK9pUBCNJkBEJi0V3a3aCGPF21jrSJ626ysSuaZnJebT5z0d2DBqm584c3DYviXiIjo9TXpC2pIwjDEd1bYfR0qyzq45eW1f+6+PiMmKek/mvbSsV35KY3p4jeOlqb+9rHieL+LHMfRyTTy0rNJMhr0K+KYZ7Re31R+/Wn7OL8bOOtYr10WvrvKYuuq3FZ5jtWsfWVYz5/5q/hP+rljNj87dWtb1tHy2MGPFYZ4mZm9+vtDD9zvSuq2iXf3NLLiZquHjPgxFclO0d4l018TxdOlmHLE+SJxVnyhFdc+IU1usTLs4atprz37+TzMPDVvkiIq9qsaiISrEpBFAAAAAAAAAAAAAAAAAAAAAAAAAAAAAAAAAAAAAAAAAAAAAAAAAAAAAAAAAAAAAAAAAAAAAAAAAAAAAAAAAAAAAAAAAAAAAAAAAAAAAAAAAAEJQA8DiI1xF4/xT+r33hcbGuIv9Z/USsFZ7SsiWkKeq21ITIEomRWQTtGxWZAECCRACRABMkhIJhKISAQAJJQAjZrZpeATSNIyT5J2rPUFVoRpMAtCUQnYBZKNAzsq0tHVWYBU2TCAEwqmAaVa1Y1lrUGsLK1WgVJAAkABEwkBS0Mb44mJdEwrMdBHn5cG9uTLw3u9e9dw58mOfVdR5FscwztjejkwbYWwzHZrUx59sTO2P3ej8C89oT+6Xnto1MeTanVNaa83rf8AD7z3iEx4bPno0x5cfRaee/y16fc9WvARX0/Bf4VccfZj8DsuPIrw1t9XTTBMO+ccWiNRCYxeyaY56Y/N3cNH/h5hnGN08NX5bx6pWnPa2lfiNs+Od9nHkiYmUGvxUxlcdraTW6jurk20izhrdpFwdnMvW25cfxPdemaInug9GvWpua+W2OHPXp1b/ErqbTMRAJi2/JLGOIpadV39ddF+bYJlll6WiWks8vWsCqCuxUWRMRIAztii3q5svBc3aXciQeJm4O9e3X7mNLZ+Htusb/5X0EyrNYnyj8DUxw4PEL5NRbHqdu2uTcI+HG+0EU0KvvYiISCdxEbns8+95vltee0y6OLvNcURWetp7KcJh+Lk1MfLENRm+uzg8U46Tae9nUiI1qPRLNaiJUtbS1mVt+gI3tPZFYlpFRFdpiJX5Yg3AqOVjkx80d2+zuDy8uC9Z33+5GLLfHaN0mXpzpTUTK6mIxZZvWJmNNolSI0tHZFXTCIaUpNpiIgHZwOPUTaXYrSvLWIjyXZaAAAAAAAAAAAAAAAAAAAAAAAAAAAAAAAAAAAAAAAAAAAAAAAAAAAAAAAAAAAAAAAAAAAAAAAAAAAAAAAAAAAAAAAAAAAAAAAAAAAAAAAAAAAAEJAHh+IdOJn3/wBXuPF8VjXEx713+crErj3+pKNo2qJ2iZRs2BMomSZQBtAjaCfJAAJQAJQkEolIBCQ2AACJ6pDYCdo2QCdiYgBVMCQEwqtAJSRBoVGtyiYX0THQRjMKS1tDOY6gqCAaVlrVhWWtZBvVpDOq8CrBCQQkAAAETCQGcwzvWNN5Z2r0ByZKsvhb7xLrtRnOoVFK46x5LxWI8leZMSC2oT0RtG0FtQpbHWfJbaYjcgy5OnRPJ0dPJEVZzCjLla4I1fXqjS2Ppev1BbJTbiz4u/R6d6sMuPcSg8fLjjbPld2fH1lxXtyzKi0dFos55yQpbMI6pyQr8br3hyWyaU+NG1w16ePiNT3ddM9skRSupmXi0yRPV7PgURl4jl89Tr8hNa5IvhrERau58tQiM1q65txuO0vbvwvPWKzMR7vP47g9xHLO5j27o1jGuXe+sLbi0TG3n2icVoiZ67b0y7gTWkEFVuVFQbTyo0CdpV1J1AmCE7QAJg0ojSdfgnTn4zJyY+WJ621/v8lhXLe85M1p8vJ6nCYYxY4n+KY6uHgcXxMnXtEdXqwtZgCGGhGvZbQCuvZMzpKtgUm07RvZPc3ChtO0RNfVbpII8kL8sHKCsLwjSYgFqxudO7gcW93tDkpSbTqO71sVOTHWseiaq4kRQAAAAAAAAAAAAAAAAAAAAAAAAAAAAAAAAAAAAAAAAAAAAAAAAAAAAAAAAAAAAAAAAAAAAAAAAAAAAAAAAAAAAAAAAAAAAAAAAAAAAAAAAAAAAEAl43jHTiMf+X+r2HkeNdMuKfWJgiV5u0TKNolpFtm1dgJ2jYgDaTRCAJQAbRsA2mEJgEpRC2gQAAJNAhKdAqExBEJETEISAqamVoSCK0aahXZzAtKpsFWglESsIpaGVobz1UtAMJVaWhnIJhrVlEtKyDoo1hjRtAq0AAAAAAAAhEwsiQZXjUOTJPV2ZY+V5+buIc0eq0Xcs30fFUdvMRLljKvXIDphrjc0XbY7xHcHRPZSYWiYntMKygpJXv8AeSiJUdk91LRuFon5YEVyZ8W99HjcTSazPTzfRWrtxcVwsZKzr1VHzszKk2307uzNw9qXnfqx+D1mVjNYzG2V/Z1TXXRz5Y00itLzHnL2/wBnc2vEMcTPSYmHgRHV6XhmT4PEYskR2t5osfoFezPNWNRPRTg83xsFLa71iWnEWimKZtOojzYdHgeM0rjmk0iI3PWXBhvuZ6o43j7cVMR01HQwV1G2mXdw87tqXTyaceKdZKy7pjqgpynKWmYhjfiLUn7INuQ5I9GOPiuaYj4ctqZYvaY5ZjXqCJp7K8vs1lEoM9Gl9I0Cs6iJme0d3mZ7fF4i1o6xvUR7Ozj8sUwckfav+n+4YcDg+JeJmfljbc+M138LijFhr0+aY6t0JZaAEEoABEpAUmu2d8Uz2/Vts2o5Jw3r23+JX4kT1dMyqBW3qtEq6WgErQqvSu51CK7OBxbvzzHTXR3s8FOTHWPZoipAAAAAAAAAAAAAAAAAAAAAAAAAAAAAAAAAAAAAAAAAAAAAAAAAAAAAAAAAAAAAAAAAAAAAAAAAAAAAAAAAAAAAAAAAAAAAAAAAAAAAAAAAAAAAAQlAJeR453wz9XrvJ8dj5cM+8kSvImeyJlH+iJaRMLR2UjW1pmASbhWZIQW2ABtAAhKQEaWhCYBKUJFCBIAAGxACdo2hMQIlbyIgnsCEkQnQITEGgEgmIBELwaIFT5KTC6JgGN4YzDptG2NqiMmlFFqyDpxt4c+KXRUVYAAAAAAAAAFLxuHBxNZ9HozHRz5ccSI8XLM1Y/EdnE4oie0uGa6aRrXI2pkccTpaMk77g9GttxGpUyTaZ5Z3EerDDm1Mbno9PD8O9YmYrM6BwYuemWJi1orD1OaOk77wrbBS3WK6+itrVjURMTqPVFXmURbrLObR6kW6wDvxTvHCzLhp5sX3tkVCJrErIBz5OHreJiYiXBm8OnpyRES9aYRNdmpjwLcPes6tVz5eGme0Q+jtgpbvWGF+Bxz221KmPmZ4e0WiJjzer4XwfPkpN4jk31dU+HxvcT+MNsWPLjryVvWtevWKGpI7eI8Qw+H8PGusxqIrD57N4nxnE2vvNetZ7Rvs9HNwcZp3ly2v7ac3/DcdZ3E2n2RpxYcU2tM++/q9DHTULRgivlppFYg0REadlJ5qRLm10a4rajSDborMV84RzEzuAVmtJnfJEprqO0aj6IjutEAnYaNKoTMRG57R1lP6+Tk8Rzzixxir9rJHf0giVxZ7TxHGWtXrEzy1+j1OGx/CwVrr5u8uDw/BzXjJPau9fV6cLWYsI2llpIjadgBsAlWZTKsgjZs0aUJVW0jQJiFoRCYBMO3gsXNMWmOjkpXmtEer1uGpFMNdQhGqUeaUaAAAAAAAAAAAAAAAAAAAAAAAAAAAAAAAAAAAAAAAAAAAAAAAAAAAAAAAAAAAAAAAAAAAAAAAAAAAAAAAAAAAAAAAAAAAAAAAAAAAAAAAAAAAAAAAAHleOx/Y45/xS9V5fjsb4Sk/4/6SJXhzKNkz1lWZaQieq29st9V4kGkJUiVolBYRsBJo2AJ0aTEAjSdJRsEm1ZkgVeE+SsLTIIQkBBpOkxAI0tFVohMR1AiqeVeIRIK61CNpmeioITBELRAEQvEEQsCFV5RIINJAUtDG0N7MrQDntGlYnq2vVjrqo6cUuqvZx4u8d9OyOlUEo2pa/XWyLbBolSJW2Cdm1dyjYLJV2mASlABKlqroBw8Rh5oeXnxTV79678nFxPD7idR5KjwrzplN3VxGGa73WezgyxNZnSsr/F1Pm1x8bak/Lv8AFx9Zne14q1ia9ngeKrnz1rntatJ6bjr5t+N4nFk5Z4esxy9LRPTrHm8KMk07S1xc9qxzeqYuvUx5uZtW/WPq48UTGnVRFelwc7paPSXQ5OCnrMerrZUAFQHmAgkAUlSzSZZ2mAZWtpWMtYnq0nU91JpSfKATk1aImqsQtWu+0JiugV0tTpKCPtQDTllPLK8duyJBXSTSdAJQn69gOmp329fR4ubJPG8XzVjUTqId/iOeMWCce9XyRqNejLw7ByY/iWrq0z09mozfXVgpGLFSnpG5a7V6m0VbZzKTJtBbmTtQgGmzakLQC20ABoRtE2kFhVMAnSYgWrG7agHRweKbZYt5Q9OOzDhMfJhjcdZbosSAKAAAAAAAAAAAAAAAAAAAAAAAAAAAAAAAAAAAAAAAAAAAAAAAAAAAAAAAAAAAAAAAAAAAAAAAAAAAAAAAAAAAAAAAAAAAAAAAAAAAAAAAAAAAAAAISgBweMxvgvpO/wApd7j8UjfB39tz+Ug+alS0rSzt1lplXfVbm11ZXx838WkVxRXvO0HRF4Tzs61r5L60C/OmLbZpiRWu1oljtMWBunbKLp5gXmVZlXasyC214ljErxMCNYSziVuYEphXa0AtpMQQtECnZeIUtMUpa97RWtY3Mz6M+H4v95pGTh+GvOOZ1FrarzfTr7rg6YjpvyVmdscfE/Gz3w/AyUvjiJtN9R33219ETxGS/E3w4eGnJWmonJOTVdzG/qSVF5nc6IjrqZhwW8Syf8Q/cq4KfE5uWbc+4jpv0axk4yvH48V61nBaJmZrO4jv7ey3hYa6o8/ZrEfgytlpw9PiZImYidctY3Mz7R+Li8F4+/GTxFc0zNo+asW8o3Pb6dIJxtmmvUiP02mK21EzW0b9nLx9OIy8LNOGyTjyTbU3jpqNT/0cPjEYeD4HlrbL8e/SL/EtvpMb8/dePHtcNexqZ18sxv1V663MTrenl+FcLGbwj/xMXtlyTb57XncR2j9HRhwxwnhVqZ+W3w62tbz9fOUvHLhrsmaxG7XrEe8o3vt19Neb53wXFXN4pkz/AA4mlYtaNx79P1d/jnF34fhseLDeaZckzPNXpyxH/eG7+P8AbqmuzieJw4NVtkra8/wVmJtH1jbky+KYsVebJw/E1jynk6fqnwrhK8NwlcvT4uWsWtaO/r3+915sdcuO+O8fLeJid9WbkuKjXNSlu0XrFoifKHm/vs5s/wALhsfNr7V56xH4fRbx3PfBw2LFS01nLOp1/Lr/AKr+F8N8Dw+szHzZdX7dukNTjnHam+4wzcXxfCaybx3jfWvLPX8/d6WDiv3/AIOubDXk5p5ZrPXTyfGMsVx0xRM7v11Ed+sf6PU8E4bJw3h8VzV5b2vNpr6eX9CydNJfcbY8No62n8m0VmGnkiXJpXsbJVmQTMoREkSC0LwpC0AsAAACJZ3rtoiQcPEcNGSJ79nk8VwExNtbl9DMM71iYXUx8pPC2rbtP4LfAvP/AGfRXxVme0MrYojyhezOPIpw1a/amXRjxViN9XXOKPSCKTEGrjOlWtYVrHVpEIro4SdZa/V3+rzsE6yVn0l6P+iEABUAAgkRIK2YXnq3lleuwU2TNa9bSjkt5M7cJNpmbW6A6cOWl98vl7omerGMcY9RVefIEoE+2gdXDcLbiMM3rlrWYnWphlxGPiOGmZtWL1jzrEsLcTk4SsZ6zMxE6tWPOHVg8Xw5q7tPw5mOsT5iOfHxPxLcvLpttyZ8tbcTe+Kekz5N6W+WNqNU+np+ilZc3iOa+PFXFTfPm6dP5f8AcoOX/wCO42Lx0x01EPS9mPC4P3fDyajczudNvJqpBAIqBJoBMACUqmwWFdnMCdyg2noAmBIJh0cJj58sejCI29ThMXJTcx1RW8RqIj0SJRQAAAAAAAAAAAAAAAAAAAAAAAAAAAAAAAAAAAAAAAAAAAAAAAAAAAAAAAAAAAAAAAAAAAAAAAAAAAAAAAAAAAAAAAAAAAAAAAAAAAAAAAAAAAAAAABCQEOfj43wmT/LP6OljxUb4bLH+Cf0B8jaVJaWj9WcqyrKu0yqC8SvtnVbUxO9gsmFdr0mJATELajujYJiAiUioEoBE7TEISItEp2rtILRK9WcL1BrVeFa9mlYFZ8Tw8cTw2TDNrU5qzqY8+mv6vCw8bx3g+sPE4ObFv5ebpqI6biY+j2eLz5cHEcP8PHOSszPPETEdN19Z+qufjuFnBevzZOes6py6669+jpwueVmteFz4eKrOfD1m3y2nz6ev4tLzXBjy5YjUVrN51GtzEef4ODwTgsvA4MsZ4it8s9KVncREf8Ad1eIUz5uEy4OHx803jXNNorX8O5ZNxXjeFRPE+M5uIt1r89t6856fpL3dTzRFaxa2txtw+FcFn4HBambHX5rdb0v2jUdO3s247Dn4rhrYMF6UrbW7TM76T7fSF52WpFMPEWy8TkvOK1sGKdYJjHMxffSbT06+31ePw+aeA8avFYmtJvyzW0a1WZiev3PoaRNcdaW5ImK66R06ODi/CI47POW/EWrM6+WlO3TXeZ9l4c5N1MerPy7jXR4H7R3+NxuDBXyrqdfzTOv6Q9vHS1cXJ8WbTHTn1qf1cNvBuHtmnNfNntkmdxM3jp136e7PCyVa9GmKuLHGOvSsdnJ41f4fhWae031SPx/0268VPh1iIte0f4p2zz8Lhz35suOt4jymsaTZ20zx5/7P4or4fOWI63vMb9ukf0U8f4TJlrizYq3vy7iYrG5jt/o9PHhw4v7rFSn+Wumuu69/wBtMcHBcdwmTgsUW4jHTJWkVtS061rp5/Re2e2XJSOFp8SvNHPe3SIj28p/6Oue+/Oe6NTMs2xXD4twFuPxV5LayY5nk949Ov0gxZs1eCpTPwuTHkx1isViJmLaiPPT0YiFMkbr3O/mUx4mLBbiuKrxHF0itqzHLij7MR/vq9+kzNY3rfs82a6u7uHnca6776OXK0jbyUtYy25aTaY7e7htxHNaderJrr5tmmNLtIsC0QmFeY3EgvC0KRK0CrwIggFkACESlEgrPZWYXlSQZ2hlkhvZleNwI5Zmebu0ti76nyY5a2jrDo71peJ8uqjnqvCNamYW0C+OdWj6w9Gs7rWfZ5lekvQwzvDUGiUCKSjZKsyBtBtGwSrJtWZAmdKzZFpREbAmNpmOi9KLWrqAZaNJAUvSL47UtG4lz14em+kadanLq0+4ilMNYbRHQiF/JRNIcvDz+95r58lflp8uP09d/o24i81x/DpG75vlj/Dvz/OG1cda1rWvaIBGvXujS+tmgU0aX0aBTRpbRoEaRpbRoFJhGmmkTqO4KaNE5cdfOfwRGfHM6jampiE6XiYk0giFoNJiAbcPj58lY1029WIiI1Dm4LFy49z326kVIhKKAAAAAAAAAAAAAAAAAAAAAAAAAAAAAAAAAAAAAAAAAAAAAAAAAAAAAAAAAAAAAAAAAAAAAAAAAAAAAAAAAAAAAAAAAAAAAAAAAAAAAAAAAAAAAAAAISiY3AI/V5PjHHzi5cGC8c9t8/tHZ2cfxleD4eckxubdIj7nyVsk5M3NbvNtyJa3vHVnaG1usqTCoxlSZiO+l8lJns5suDJbcb/IGk5ax5wmM9fVx/u1qz1tv7lvhyo6/jU11lWM8b6SxrTfTa1eHis/alB1Vy7jutz+7GKTHmvFQaRZbalarxAqYkkhIISgESQEAvVrWGdWtVGlIaQpVdFW3MdpJtbe+ad/VG09fKN/QREQSmImekdZ9kTNY1FslImfWx6InspK/NSekZcc/Sys1mO8SYKR1lopGon1+jQ+iYNELaFUveuLFbLkty0r1mfRnHE4L8N+80vOTDP8dKzb9I9mPiuSZ4WvD1jc571rG+3S0d/xY8HF+E4/P4dbDFcV6TkrakzNY3ERrc/SW5xmI68XF4s1JvipnvWPSmt66dN+Zw/GYuK4i+LHjz1tSdXm8REV/P2V8Li2Lh70mJrNM9+Xcd45pnbHg8GTF4vx+S1NUyzW0T16z/uZMg0w8ZPETPwsVorFpra1tRrUz5b9vRnTxPHPH8Rwl+Wl8f8AdTPa8+m9+e4Y4eAti4rPknhqZJtktalpvaNRMz5RHu2t4X8XjuLy5r1+FxERNNT1paI1vt7y1+unqf3jjMvh1OK4eMO4xfEvFon03qEZcvFU8Hy8TfJjtk+FXJWax0r5+jXguDtw3h9uGy2raZiaxasdomIj+i88NMeHfud7zMTi+HzxHbprbOxHmcXe2TxPhOHpktXFlrbc1nUzPXt+CKZcv/DeOwXyXnJhib1tNvmiNVnv98ujivD62nDaMloyYN8t6+8+7XhuExUpkx2m1py7i97ecaj0+jXaYPMw8TkyYeAw5rW+La0TW++lqTFo6z5zufyepXh+S3WO0/i1ycNgpw2LHWs8uG3NTU9u8/h1lH7xWennCcrvwUivL3nX0Wi8eUzKJlE2YVpEzPaVomWPNryWi0yDeJheJhlWdwvWNorSEwrCYBIAIRKUAhEwlEgpZldrZnYHNk6GG0cs1lbJTcOfltW2/wCio3t3RpFZmYWjsCIjrDv4b+5+9xRDs4X+7mAbwibaRM9GV7oqbX91Jt7qTZGxGnMbUhYE7RIArMLUjqEToGvSIZ2t17q2upvYq0iFoATMdpE/wgRC2t9lYkyVvasVp9q86r93X+gjOvxr5rZq45mkfLWdeXff6NPjRHSdx9YepWlaUrjjtWIiPdnk4amXvvf1UcUZaT2leJiVM3A2rO6TuI9nPN7451MfkI6xz1z77w1rkiRdXERZOwNGkomUCZ0yvy36b/NXPMzWYhz45pE/2nNHvDUiNfgWrO6W6JjBO92nc+qnxIrkj4drWr7xH9G9cnNroCaxpaJRuNm0VeJbYMc3yRGum3PD1ODxclebruSq6axFY1EJEsqAAAAAAAAAAAAAAAAAAAAAAAAAAAAAAAAAAAAAAAAAAAAAAAAAAAAAAAAAAAAAAAAAAAAAAAAAAAAAAAAAAAAAAAAAAAAAAAAAAAAAAAAAAAAAAAAAAhXJkrjpNrzFax3mVnieNcbM74bHaOlvnmJB5XiXFW4vibX3M0iZ5Y/39HDEzGSv1b2jsymvzV+rTLulGlp7oRVLVlFq7hoa3AOfk15J+HHo1mpoGPw/aExX1hpo1AKxWPRPKsAjSdJAQkSCBKBA0L1gCkTttWOiKV7NYgE1hfXb3ViFo7x671AqdxWtrWtEViNzM9oc9suXPX/w1Ph1j/zcsa39I1O/XyUi1eOy5a7tHDYp5ZittfEt13Ez6a10/wATs6RERGtRHaI1EL8GFOEryT+93vxV/wCa1prWP+XepcXiPE8J4dbHT91xTkt1mIx13Eb+n1ene8YsWTLk6Ux15rej43jOLy8bxFs2aI5piI9qxDr+Lh3Z5XH1GCOE4zBXNTDitS0RuJpHSfOEW4TDPXDFsHvjtOvwiXgeFcdl4biKY4mb4bW+bHEb5d/xQ+lraLVi0TOpjceSfknWnG658c8Tw9Z+NviaR2tjnV4+sef4y6sOSmWkXx3i1fbpr6x5Ed/ee7k4il+DmeI4Wk2rNv7enly95tEeUx17erH1p3J2ieupidxMbrMeceSYZETbkrzXnVY7z5QjJlpirfnvFa445rbnt/vaOKx2y8Hnx1nVrV6THr5ObiODvly8Rj55nDnrXdpnr3rvX3RLU/7RvPE4OTHecscuSN07/NGpnp+El+Jx1ikxz2i8TNYrSZ6RqP6w558MxzwmPhbZbcmK0zS/8Va6nz9pmW+PhbY8WDHXP1xVtWLTTc3iZievX2hch6nFnxZs1sdLbtFYtM+WpiJj9YRw/E04iZikTXUzE7mN9J12RTg64bxfHktW0UjHPSPmiIiI3+C+Lhq4LzNZmIm0zqax5zv02nissniFMeXlnFea1yVx2tvtM77R6dJYY/Fsd+JnhpxTTL8a2LUz0trzjo6svCYMl+fJFq23Fpjm1E2jep/OVP3XhK5+f4eP4nxJvFpv83NOusdfYnVHF+95cnA04qvL8sWnJji0bnq6cnPw/BWta28tazO6zvU+WkTg4bDW9IitI5d2rNukR/vbTNbFSt/iW+WuomNb3M66fmv+kefGbicnh14zXyxmrMZK21rmrMx06e0z+Dq4XBb4dLWtMzNdzMzK2XPw37vXJzR8O3yREV6xqJ6dvZe3FcNw/CYstrzNcld1j11MdI6e/wCS3bBPLPqiYmPNtMb8p+9nerCqbj1XrNWNp15IrafJUdUTG14lzVmfOW1Z90VrErM4laNoq4iOwAhO1dgSiSZVkFbSytbq0vLnvM7BbaNbZWvMdo2pGXJM+io3mukIi0zHVIDp4a2pmPZztMM6v9yDe9mNrLXllMim1oVhaBFko2bBIgBMqymZVkFZXrCsQ0rALaRpeIToVTSYWiE6BSImZ1Hdv4fFr8RfNMf2eOOXHv1nv+jny3nFWbVj5p6Q9LFjjBw2PFEdaxHNPrIitrx2lNcjmy5NWUrn94XDXfF4llmxUyRM8sbZY8sz2bxbcd0X68zPw80mZiOjDc1nT1eIjcTPl9HnZMfzTLUrFmIjLrzW+Pr1ZxjmZ1D0OF8PpMRbJEz07SpHJ8a3lW34Hx584t+D2q8LhrGoxVJ4TBPfFVnY1leJ8au+u163xzHeHp38O4e3/l6+kubN4XFf7qLT777GxMrDmry6jSs6lhlrlwXtSYnUT3mEVzT5rhrojXktDKt9tInaLrq4XFOXJ26Q9eOkacvBYopj3rrLqZaEgAAAAAAAAAAAAAAAAAAAAAAAAAAAAAAAAAAAAAAAAAAAAAAAAAAAAAAAAAAAAAAAAAAAAAAAAAAAAAAAAAAAAAAAAAAAAAAAAAAAAAAAAAAAAAAAACARMxETMzrXUGHG8VXhME5Jjc7iIh8tktN72tPeZ3Lv8T4ic3E2iLbpXpEeThnTUZrKzO3l9W0wztAOmZ6m0TPb6I2Cy0dmfNCebaCbSrs6mhQDQEd0yRBIgI0nQCTSRTREJ0tFQRFWlKJrX2XjUAmK6T2Rs7gttGTJ8LBmya3yY7Xj7oEZqTk4XPjr1tfFasR9xPqHDY64OEw447xSOafWdd2u/RnhvGbhsOTHMTFqR+n/AFhjxvGY+C4e2W24tMaxRPXdtdGs25Dceb+0XG/PXgse+kbv79p1+X5rcB4Xg4bDGTjorOWZ3yzWLViOzxuGyzPG4cueeafiVm026+fn9z6ficlqZ7Vpkpz23WN2r51iI1v3mZl35y8eORiZfrpx1pGOIwUrWkx8vLGnFxninD8DxEYs/wASba6zHaGHFeJ04DhZwYclcnFR9q0fNFbT1l8/lyZM2W2bLaL5Lz1t6pw/F2/5Lbj7ON6jXWJj5feFojcantbpP0fP+DeJTit+78Rk/sdaxzb+H73v1nXeekd58oj1cufC8a1Lrn8KvN+Fmlp3OG849/SIdunD4TjmvC2yWrNfjZJyxv0mIdzN+jnzcTfDxsYbUpTHbUVtMbmfw92fEZ+Iw4uLm/w5th1ERFZ6zMV1vr/idNsOK2b4044m+4nfvHZPw6TabTWs2nvOu/8AvULsVw4OIycRwmDNa8Y7fFriy1rE6/X3hnxefJjtxuOMlojHOOYmPKJj6+8PTmI/ljrO56f79GeXicOC8Vvz8947Vruemv8AWDdqK8LeuThYjDmy3rWZiL2+1PWev5PP4Kb14Xi6463tM49Vnm6TOp8vL8ZepTNFuJjBFMnNqZ3Nfl1Hv98OeviOPPhyZcVcl/gxzZKz0mvfr39lm/0OT9x4ucHC4MkRPwM3Lz2tzc1NRG/r0/N1W4a88bHEUi3w+SsTyTFY7z3j71snEWxxM2pPNGCcutb7d+0sL8ZxOLh89suKnxaUrfHEdYmszPv7Sv7UYeKcHfiM2OaW1y/LaPWJ/wBycPw3wuGjHn4rJ8WMsZJtrdYiPbe/Ja/GXyxkth+WMd61+aOW0ROvKfPrPf2acFNuKx1zXtW3WYmaRqPwN5SeovPDYs2CtKzF/wC0nJbNNdc0zExrXWfNTL4dF+Hw4rZZn4U2mJ16zt2V3E6ienkz4q0xXv5p2q41xTNcVK2tzTWsRMz3lW87hxRmmJ7r/GmfPozgm+1YlE3me5EtM1pW0R7ta283PE66+a8X69UV01nctIc1b+ktqTuEVqEdhFRKqZVmQJlWZJlWZBFmdqr2lnMiI5YRNYTtaI2DPl1BptNejPSiIhavS20E9pBpaWdu60daR6qygmOyVYTsFkwqmAWSiCANI0t0TEbFRFV61TFJaRER9qYj7wIgmFo16o9txIK6NLaRoF+Hx1yZ6c/aN/o6eIvrr5zLkrPLaJacRebRv3EcmW/NLmmZiWt4nfVSKTadNstuGtP5uyluzmwY5p3h0V6M1Y01zdFZ4eJlasxppWYRWFeF1bcS6qZa16TKYiJcfG44iu4jz8j6Y9CuWs9pXi0S+ai+SJ1FrR97eubjKa5bzMe87XDXv9JRMw8eviPFV1uKz9YdfDcbXPG7UtHXvromLq/F4q2x23HXTxMuPVp16veyXrNZ6vK4mkTaZa4s1x1md6eh4fhnPk3PaHFFeuojq+h4HBGHBXp80x1LTi6I6dISDDaQAAAAAAAAAAAAAAAAAAAAAAAAAAAAAAAAAAAAAAAAAAAAAAAAAAAAAAAAAAAAAAAAAAAAAAAAAAAAAAAAAAAAAAAAAAAAAAAAAAAAAAAAAAAAAAAEJRIDz/FuJjDw1qR9q/T6f706uI4inD4LZbzqI/N8xxfEfvHE3yTM6mekT5R5LIlqkzKJlG1ZaZTMq21MSids7zMIrome30V2rzdIRMoLTZNbMplNZBtFltsoleAXEAqwiEgJQkEhCdAmF6oiF6wC1VphELArrSUgIXpMxb6KStE+gOTBWvAcTPD3tPw8+74r+UTuI5fzj83meLU4vj+JiKcNeuPHutdxPWd9+30e9elMkRF6ReIncRMdpTqf13O9N8efW7Ga+Wr4Nxl/4a1+u/8ARvg8A4vHat6ZsNJr2nrOvy930ExHTfTfbfmraaxG5tWI1vrMQ3fzctTq8b/8PZb23fiqbmdzMU3G/wAVv/w7ET83FzM/4cf/AFetTLjmkXjJWaTbki3NuJt6fUtlxTmnFzx8SJ1NdeffX111P8vNcjyv/wAPYJ+1nzWjz+WHdfh8kcHXhsOTcTHJe1468uteXmvbi8UYqZIm163nVeWu99N/0bVyVtWJiJiZjvLF5cr9X40rERWIjtWIrH0TNtdlOeJ+6GN80RMa3r1ZNdHT0TtzRn30L8RTHTmvbpvW9bTDXT3c/HcN++YqUnLyxXtE13/VWONxTeKRf55jcVmNSpHHY5zWxUm1sle/lENSWGun4Vfi0yTed0pNN+vbv+DmwcDw/DVvGOLTGTF8K27d41Eb+qmPi75Im9cWW0T1jp0mPYvx3w8OLLbFasZ51Xm1Gvr1XKjo5azaJ5Z3GKcXWe9Z1/oxw8JhpW1OWZraIrO58mf75bJTH8LHzc9Jvq1ojpGvz6wrm4y0fB5MU1x3rFptM9IifXp0Mo682DHnnLF4j+11z9e/++i+PFXDWYr2ny25bZsuDPkpe1eSlPiR6z0n29nNi8Qy5+ByVjPycTSeaK1ruZruO3SPUvGj1ojpE+W3LxW75Ph1rbcezOL8bM2ilM074WLxaY1MzuN699bbcNxE4KXyRw/E88xSLXzROpnXXXNvz/RMxXHes1nUqxMtMl7XtzTO5nruWfVWVtymJ0p3WgFomUxbXVWJ0dwb0v1iHTjmZhxY7dYh24o3DNWNo7EyKWlGiZUmUTKuxFplCqQVszs1mFZqCkLxOiIT0BM23DOe55mgDS2hRGPt9JkRWOt49/6QmUEAAlMITALQmEQvWNgVjbWtClWeW9slow4Ot576INsVcmbLOPDMRrveY3Dqr4Vg75Ztkt9dR+Tp4fFXDiilaxXtvXnLXm9xXHPhPBz2xzE+1pc/EeFRipbLw+SYmsbmt+u3bm4zDhj5rRNvKsd5cGfNk4jJEXma086b7gzxZPiUi2tbWmUT0n/fRXYLTLopWt8cTMuXaIx2y25ayqN8lcUd7fmpzYK/xS6MPC8sfNqW/wAKv8tfwNMefbiMUdp6M78biien6w9P4NZ/hr+Cs8PGvs1/9po8z/iOKJ1qfxhMeKY46cs/i7L4I1Py1/8AbDy+O/s76iI/BZ6jtw+KYZtqdx98O+s4uJp36d3yk5vf8nteEcRGT5J6zEF44Tk67+F0tO65Zj6wj/huWPs58c/Wr0Kx07J8mdax5GXgOK1qJpMT6bVxcNl4emp+utPZ+7as/U1OryrXtEdYYXtudPVzY4mJnXV52aJruOWN78molX8Pw/Fyzae0Q9vWnPweH4WGvSImY6uhmtSCQRQAAAAAAAAAAAAAAAAAAAAAAAAAAAAAAAAAAAAAAAAAAAAAAAAAAAAAAAAAAAAAAAAAAAAAAAAAAAAAAAAAAAAAAAAAAAAAAAAAAAAAAAAAAAAAAAEItMREzM9uqZeV4xxk46Tw9I+a8dZ9AeZ4v4jbiMs4sdo+DGp6ecvN55XtTUaZzDcYXi/uc/uxlWZB0c6Z5Z76cd7THaXHxHF5eHrMxTmj6oPX8kbUpfeOlta3WJNoq0pr2Z2t0TjtINqtIYxLSAabFYSKtCdojskASAQtCsWhbYLxK8SyiVqyDWJWhWFoBMJIhIKyVJlGwXm2nJx8Zrzw9cE2iJyRF9b6V8+2nTHWVM05Iy1xYsdJmcc5Jm9tRqNeke6xHBw8cVOXhLZoy2isTF51bXeZ7eXeCnC8XatceTHaYpjvWd5OltxOuu/WXTl4vLXPfWLFNK3jHMbncTMR17f4vycvDeNZc+LJvFXHlpTmiO8Wnr7+0Ok1CnCcXbBj4e1a4Mdb/FraJi0xaI6dp69YdGHh7RxNcuS9JvFotMz3meTl7b+9hXxe1s3DYrxX56xbLqutbmY6deuujHis+S2aLYq1y1+as0npuOadT+GibR2fu0TgxYp4nHWMUxyctdeUx5T17tZtXHWvz1tHaJiO7i4ficmbiJxWyTMWx0mkddzM1iZ8zg8XEzkv+8ZcurUpak/E3111/VLMHXbLaelY1uO+tbUvS9eWLRMRMdImDd62iJ1aZjUbdt+HnFhibRWZ0yPPmJrPXanEV+Lj5Kz80zE99a1Mf6Nctt2VmJ3rfdUUpwszfFlm9a5aRy9Y3uOvv7tsPB0pxd88ZabvrdZpMx2+qk0ntFpmfZTjYvThqcuXlmbamNz83ST6rpwYo4eYiM9r0puIprtE+6k4MF8WDFebWrgtFqxM73Mdol5+W8RThrWyWil6zuZnU7jXptjkniJ4r5Ji2OOIpbpOpiOv5N9b/aa9SeGxVrWtPizaszPS3Ly718vbrHRvPA4rUrGSb8taRXl5piJj0nr+bzuFwXjiOJxVpa/PF43aY3Xcx+TojhdzwGW1KTbFHz9O3SPx82b/ALV05KYcmTdppNrRNftd48/1UjHwdbROGMf7zNP7OlY3No36em4lhbgMt+GvGLUZqWmcczPeJiIn9JX4XhJnjcM/Ex82OmoreszuNzO9/ef+q97hpmvC0nPFYycuusRGo9HPx81zcPFImkamJ6OLiM14zWre24iNdJ6fcpiy/PGq/jLOGue1IrPXqzno7LavM9FP3e1/sxCsueNEezo/c8ut6jp7onhssRvUa+oMEpms17wiJ300DTFG7Q78deWrDhcPa0t73isaZrUL215srX91LX2rtBabG1dpBOzaAE7RMm0SBzI3JpaKgVrtaa6aUqm1QZaRpeYRoGHNriJr613/AEXUyV5eJx39Ymv6yvMgiUbSgEphVpWATWG9KqUq2mYpSbSCmbJ8LHuNNPCcE888RkrO7R03Dkx4r8bnmK9Kw93Fj+FirX0jQRf7/eXFxfHRijVZrt0Z7xTHNpfPZL895mfUkLWlZtnzxe0zPX8HRfmid7mTBXVey2XstSK2tuu1eZG/lmFdir7bcPflyxLniUxIj2Yna0PPw8RPLrTrpli3dGpW2oNR6IiYTEoqt6Rrs8bxXBMxN6xPk9uZjXVS9IvHssSvirxMT2l08Fxd+Gy80S9bi/Bpvu9LamZ7S823h+XHO51+LpuueY+n4Tia8Rji1Zjeo3ES37Pm+EyTwNt5JnU+j2+G4ynERuu+jFjpK6JlEpmY0paejKss15rWXNw2L944rdt8sfgni796x3mdOzgcXwuGrvvPWVR0xqOwR3EVIAAAAAAAAAAAAAAAAAAAAAAAAAAAAAAAAAAAAAAAAAAAAAAAAAAAAAAAAAAAAAAAAAAAAAAAAAAAAAAAAAAAAAAAAAAAAAAAAAAAAAAAAAAAAAAACEqzOomZjsDHi89cGK1pn5tdHzuW1slpveZm093RxXGfvWWdxy8vyxHqwtGukrGa57V9mN6d+jrtX/syvHSWkcV6zDK1td3ZaIljkxRaOsg5bTE9mN6TeJiYiY9JaZ+GyR1x2ifuefmvnxz1r6+Qj1sPTFWJ8ohfbLh7c2Ckz31G/wAFplGlcl5ritaJ7RtPDZpvhrefPfl7q5I3WY8pjSOCtE4eSY+ze0b+8HVF9taTMs4mN9F6yg1iJXiFIleJBMQnUkSsCNGjZMgaRMnNClra8gW5tLUv7seaZ8lq1nzmBXVGSIjrJXiK82o3P3MqaiNT1W1Na7gR1VncLSwwXmdRLaZ8xVLSiJjy12680x0LrVrNsdqxPW9ZiCDP97wVrMxetojvNZ3+LmyZsWesWzRW1IiY5tzHTzjcT27K/wDDrZaUvalcd6VpERzT80xv294Xx+HTHC8RhyXrE5ZvOo8txpuSIrbPSbxmyY8c5KzGrREz1+nmrXicEXxVrSv9pExjiMXePPy95a8L4bHCUvXFmj7dcmOLdesTEzv8E4vDq4acNE5YmcE3mJiOk83/AGW4mKxxXDYMnJlpMW1uZrTpEb/1Xrx3DXtamGbRavXmrEa8vLv5+jPNwmLLktkjJau6zS0RETuNr8Pws4pmceXJFJiI5ZiN9IiPT2PBz28Q1w85pnJMRMRNY7x90f0UyeI5a8T8DdonnjHMW8pn728+G4fh5qc87za55m8b6Tv0Xtw+O18l713zzvpb0N4mKcJe+S+T4nwZtyzOOLzMdtdO/frH5rx4lfiq2tFKUpNpjHFY1PL7xvvpTFhxYslsmHFFLX3vrMrajHTkrWIr6R/1S2URPzJrj3PTqtjpzdol0Uxcs73KaSIx4axG5jq05YmJi1YmJ8pja3ka6Mq5uJ43h8Gsd4t0jcxFJmI7f6q047gfjzipjyTkjW9V11nt3Rl4H42TnjNFImsxqa76bifX2Vr4Tjpm+JXNPasTEx6REevs3M/lPW2Lj8WWt+Wt55Mdr3iY+zEa6d/cyZ8l8v8AZ1rasVre3NOtRMz7+kSYuAw4MvEZcc23xETW8TPTrvt+LHJwOPJOOLWvrHStIjfeI7b6H6qtjz55txGqUicUW5N1trfJvrM9PTzc2LiM3FZYpe+PniOaIjpMx7ervjhMNuItntWZyW1ud9+mlcPAcNwuTnw0ms6/mmf1NgwnFbe7xudb7o1MT6O21Yncz3c2WNT0hJUsZ0tMW7va4LFFsfNaPTu8vhcM5MsRudd+nV9Djpy1iI9Eqw5KxH2Y/BlxFInFbcRrTocXiOf4OC0cszMwzGr8eHnmPidJ6ey2DHFrROpmGVYm14jq9HBTlrDdYi0RFMeojTmy26unJPRx5J6stK7TtlvqmLCNNp2z2nmBdKm0xILGiJSBpeIU2vANaptBWFrdhWUwrK8qSDn4yeTBW/bltvf3a/qlXjqTk4TJSO86/WEY78+Klv5qxIiwjaQTDWsKVjq2pArWkac/FXm1vh1no3zXjHSd+jl4WvxeKiZ5tTPosZer4dijHgiYrqZiOrsmYjvLLHWK0iI/MyTNKzPPSPqjTi8RzxqIrZ5XnEesuni8vNbpO0cLh5pm1vJph04o5a9VMlk5L67MJtuUaI7naU0jZeNdQQlWJSI1xameretq17RLjmZiOis5rz/2Ud1uLmvaWVuNz3nVLa99OTdrd2+KOWoNN5L9cmW0+0W0cset/wD3Spa/XqmtolFaxa9fs5bx9bTKZy55jU3rP1iP9FITAObiMOTiNfEtHTscN8XhZ3WNw6dI1BpjWPEpiPmpaPuMniE2j+zide8MpjaPhzrpIetODrPEcZE33MRPN1e1EajTl4DD8PBFpnc26uuOyVYJBFAAAAAAAAAAAAAAAAAAAAAAAAAAAAAAAAAAAAAAAAAAAAAAAAAAAAAAAAAAAAAAAAAAAAAAAAAAAAAAAAAAAAAAAAAAAAAAAAAAAAAAAAAAAAAAAAEaSAxy8NhzRrJirb7nn5vCJid8Pl5K6+xO9T971STR89k4LicVZm2KZj1r1j/Vw590meas113mY7fXzh9dMbjXk583A8Nni3xMNdz3mI1tdTHyFom0c1azaJ7Wr1iWcRljrFd/V9Dn8ArG7cJnyY/8HSYePxPC+IcLMzk4W16xP2qxvf4ba1nGHSY+aNSztSLd4iUTxePcxeJrbzjr/oyvxuCvfJEfWEF6xFYmPdWZUx565a89ZjSdlUvMcsy5uAyRz5q7n+8tOm15jlmJcXB3iOMyV9bSD1q2hpWWNJiejWEG1Za1mJc22uOdz3BvEbRMzBCZiJgFeYnU+ZMQr0+8Fo0TPRXZM76AyyX5fVj+8a8pb2pFvNz34eY6xM6VG2PiN2iOzsjLERG5eXW/J5RM+6Z4i/TYa9fHeN92sWj1eNTirxrcurDxHN/FH4i67pTzRWO8Qyi2/NpqnL8/b3lFP3ms9KxMz33C0WtbUcuoiPVWPgUmNRWN9vdpzUjpMTE/SYERNfPUeyt62t7evut8bF/PXXvLOeKwzOoy1n06qIms9vP9E1xTrc2iPeeiKcRhnJyfErN58t9Wk2ia/Ym302DP4ca3z4/rMprhpqNWpM+yImvLqMFvvmVqdv7nlj6oLctN94K44jy2ncfyLx9ATGojpBvYgVOlMlorCbW1Dly5Nz3VGlcm7e3pttTmnvMseHpudzDq6RAKW794Ui2OLxSclIt6TPVN7dukT98OCceW2XPEYeeck15MszqafNPZZIPR+JipN4tkrFqRE2jvMR9FJ4zhLVraMu4t21S3X8vq4px8RbjJ4jJWuOuSeW9eXccuor16+XWWnD+HYP3fh64+KrlzY5ndLW5Ynv6TE+fquSDrvn4bFjrkvkiK27dJ3232Z/vPA5skYq5qzaYiekTPeN/o7MvhOPPw2ONRS8RqY62rMTWYnz9/XyY4f2dwYbzOPNqba5pmu5jUeU76JOplc/CcZjwZ6RirfJbLE8lZjk541vcTPSfxe5w3EY+JpN8c9p5bRMdaz5w4f+DY+eb88RascuLpbWOPb5unSNdNOrguEpwOG9K5Jtz2m9pn1n/scuv8LJjoveKVmbdofPcfxMcRn3HNyRGtTLq8Q8SmbTjxRWY1MTMS87Hjm9uu+/okiWt+HpvrrXV1xGoUx0isdl57JSM8nm5rw6LsLgwmFWloV0CEwjSQSmEQkFoWhWEWyVxxzWnUA0RbNjx/atH0VxYOK4j5orOOk9ra7x971OH8MwVr81ee3nN42quPDmjJ0pS9vpWWuW1seufFkrE+cwji+Jp4ZalopWYnr6OHiPF54+9eXVaRHWN95/3oHVNolSZY0yzaOsr8yC0dZ16uPhJ/8Ljj0+X8On9HVFtTtw8LaYvnx/yXnUffIjqWiFYaVgF6R1dEarXc+SmOqvE35aaie8KMuvFZ61rPT3exgwVxYqxbvru8rgZrS8WtPL17vRy58NsNqxxURbXSNrSK8TxWLFGpyRM77RLzM+fnjp2306s8sTOSefr17z5qa6rIza2wYpyW3PaHbMctdQrgpFar2ZtakcuWZ2ym3VvkiGfLHmCK5dLTeLQry1REfN0QT5pNJhUT3q2rWsx2hlWO8LY5nUqNOWPSCa7joiJlMSyrm4jHflmauG18lJ6zMPY6TGp0xycNjv5NI48XE23qbS6cd55us9+zC/BTE/LMtsWO3Tn7x2B01tuEq1jSyKR08m3DYpyZqxrpvqyh6XAY4jHN5jraUV01rFaxER0hKRFAAAAAAAAAAAAAAAAAAAAAAAAAAAAAAAAAAAAAAAAAAAAAAAAAAAAAAAAAAAAAAAAAAAAAAAAAAAAAAAAAAAAAAAAAAAAAAAAAAAAAAAAAAAAAAAAAAAAAAAAQADm4ngeH4qusuKk+/LG3z3G/shTJ14bippM7+W9en5PqhdTH59k8M4jwutcXE8k2nrE0npLF9F+1cf23Dz/ht/R8/MRpfqfGOSfkn6PNwZvhcZadb6y9DJvktHs86K64ncxvUwsR7GPJFoida3DppO3HitusdNdG8XmOzKumq8Whzc/umL+4Orn0tGVyxaZ81LzPeZUd/N6aVmHn1yzHaWnx+nfqYN7Wmvfsj41Y6ua15nvMqa35dFxNdVuI10rCk2yX8/uZ1pPWeV148VI5ZyX1E+W+6o56YpvfljXaZnf+/Zllrqe7qy2x88Vxb1DLl3EzMA55nULYrW30W+HNp7dGla1pHVFx2Ycmojbr4fh8nHTPLMRSNfg4fD8ccZxU47b+HSN3mOn0ex4jkjBw9ceKvLXt29kivPxcV8LDx3DUz2+J8TJ8OLTMbjtHaOjjrw9uIxZr4azbHEfLF5jv1/6PS4a2q6ie/dvzb7yu4Y5+J4Sc+KPhxFeW1d6iOnzQrl4PLzZaxT4vxcUU+JeY+Sd27/jDs3vqtHoTnTHFj4PNS/DzqsVxRETNbarb5Z8tb31dcxMROp0vBPZLdVnzT/MtG/qdfJKCOUJ6QpE9QXTpELApenNEwy/d43vboNArWOSFbWWsyt3BWZ3LTHCkR1a1jUKiMuSK1n0edlvFraiIh0cXbrrfk5oifvWRLXZwHF5MPLWNTX3l6kcdqkTaltfXo8Klpr2Wtkma6nuYmvVy+L1r9jF+bz8/H5uJnUdI9Ny5J3MtKRHqZF1fFg5p+aezsx0isMqa8urevZKLolMdkWRplfswu2uxuIzlWVpVkECdIAhMTrqhXJetK9ZBOTNFI33mfJ3eHcDNrRxGfUzMbivfW3P4dwX7xb42WvyddR/0e9SsVjpGuhpiYrHovuIjp3Um0RHd5vF+I/D+XDMWv9NmauuL9o8tclqYqx1iJ/X/AKPI4XhppaJ35u+2OZmb5Z5rT5yrWkc0Ki1OnRtE9GcxEWWhBbvGnFgjl8U4mJ7WiJ/3+LtYTXl8Qrb+es/frSjavVvjhlSHVijogvGqxMy47TPEZdV+jXicvTkp9qXd4dwk46c2SI5t+a/Bhi8Nnl3Pdjn4O9b8tYjfpt7mvl7ODj8tqRMWmPpBKY5qVx8Lhm2atbXnURExvTkwU+JkLXtktqPwh2YccUpHTU+a2pIvXUK3laZZXllplezPmTbzUVF4lasMtr1vESDSYRPZMzExuECFZ1MLV+W8qtJjc1mfPuKsaXycPlrMTSsTX02jcVj+0rkp92wUNytHLedUvSZ9JnUrxiv3nHb616gymdkL3rFY3aJiPWYRrzjt5IEJNJiFGmGk3yVrHnL16xERqOzj4DF8s3tHXfR2+aKkBFAAAAAAAAAAAAAAAAAAAAAAAAAAAAAAAAAAAAAAAAAAAAAAAAAAAAAAAAAAAAAAAAAAAAAAAAAAAAAAAAAAAAAAAAAAAAAAAAAAAAAAAAAAAAAAAAAAAAAAAAAAQJQD5z9q+/DT7W/o+cvHSY9n037VV3TBb05v6Pmbe7UZrC3SJj2ly1/v4+rpyTEXj6MsVcduJ1adR7txh2UmJhfRTDWI+WY00ikR3ZaUja0Rb0Xi1I84XjiMdfNMVly5JnpX8kWpf+KPydMcXi/mTXHmzRNse/h+cqjzr15Z6Jr2dWXhrY6TM6mPVzR0mYVFumnX4fjrmzck76w5K93Rw1rYssXr01E7B0ZscxuszHyV/Hv/AKOe951rs65tS+Oefe+8fVxZZncRPlGgUiZrMSvS8TbXkwyX30iU4rxXuDvnl+H09HBlvM3mIjs0tl5ukdnV4fhpfPF8uuXU90XXq+GcPHC8NSZ+1au528zxHxCcme9IiOWJnTo8T8RpTHOPFaZmZ669Hh/Pe0zHmg9LheJjtp6FMm3j4MfLO3dTJFY7iu+toXiXn/vMeUtKcVE95+5B3xJLCmWLanbWLQYJ+WO8nTyJmfKsSiJtHeIFLT0UrC09SoLQsruDmBZCu96TPYFLSpK1pUBasNO1dq1RltFaSI4s9t2RFesK36226OHxc3XUy2yymntKkxqezutjpG+up9HPkr1kHPvUtaWrE9pUmJKzqeqDtx/TTarnxW35umiVqLQiUqyisrsLt7+bntPURQRshRKJNs75IrE9QMl4rEzPZPB4P3rNF7bikT+KvD8Pbi8kTM6pE9dvaw0pgxVrGoiAb4KxjxxWO0R2WtlitdzrXvLiz8fixRMc/wA0eUPOzcRl4qdRMxG99Uw108X4ha8TjpWPr3c+LFFevnK2KkUj3W2opeOjLtaGtpZT9pBae6YRPXWiAWUyRvPw8+9o/L/oupk6ck+k/wBJB0Y69XTM8lJlnijrKvGW1WKwCnCV+LxNbb83v13EPJ8N5a/w7nffT1JtqszMStIpxOb4eOZ83i8RltlyT6zLfj+I57ctd+TPhcfTnmOsiX1bh8HLG576dHkdoVmRVbSzstMqWkFZhSYhaZQBqCYgTEAUiVvNamtInuCFu9FVqd5gHTh4y9ccRbHFojzidNq8Xgv0tun+aYcOOdWmF5t06g6snD8Ln75KTv8AxuXJkr4bEzgtW3tE7/32RMx5xv7lfpAVTF4pbiI+DxlPl7xasa1+JTPE3msdax2lpNYny/HqcsenURaLRLXFSb2isMoq9Dw7FqLXtH0StR2Y6RSkVhYEUSAAAAAAAAAAAAAAAAAAAAAAAAAAAAAAAAAAAAAAAAAAAAAAAAAAAAAAAAAAAAAAAAAAAAAAAAAAAAAAAAAAAAAAAAAAAAAAAAAAAAAAAAAAAAAAAAAAAAAAAAAAACEgPD/aiu+EpPpv9YfJZbah9j+0td+HTPp/rD4rNPyt8WOTnveZsy38+/PyTbur3tqO7bDuw55pijnt9NqX4y8zqOzKuC99bl0V4asRG5TxfWX7xae0r1tazX4VfRatPSDU9VrWdb1t14uJy0ryRaYj0hlHyw1xRvvHUVfJkvbHNbT8sddOaIiZ3p02xcuObb3EsI1z68kCsdekOqMcUrNp3NZnozpMUttrGSdRXy2Kji8nJMVx65fVyTabb3O5a5d2nupGOZ8wc1+kqc+p7ts1dS55jqI6cVt6dVc00rqvRwY5mJ068VZtGxT4c5bbt12vGOKx2bRXlhTJeIjtplUTkinnDp4DhcvGzab82PHHbUd2fh/h1+OybtblpWd/V9Rhw1pWKx2iPRKscNPDOHx0nmxzefWZcfHYuHxW1WsVtr1e1mmK1l8l4hxM34jflpYV0Uvki3y7mG+LiLb5bd3mYOJmLRPX6PSw5seWIm1eX30uMuymWsxvmj8WnNE+cOavh979aWrrurfDlwd61n70adW49SJcccTFek119C3ERPSNmGuubK7mXPTL16tq3m3aDDWldrW7K135ptPRFUlEHmtHQRarHPMcvVaclYYZbzKwY9N9XZw/yzGubX1ctZ+benpcJ8SdarEx6TPRakVvETE9Pv5XJljUzzT+T1ssW+HO7R08q9oeVxMzzT1nuQrLpKlohHWZ7taY5nvKo0wV95ddezPHTXm1iGGkqymVZFZ383Nfu6rMb1Ec0yiLa803rMMLc3oovfJOunVzWvN51K3Je0+n3r14a9vRUrswZ6cPiiKxEzM7Rl4vPm+WkTFfaFMXDamJtPV01rEQi45q8PzTzZJmbT6t64617QuiZAlSUzKtpQJUmuza0AroiGk9lfMEItG4+i2gHbjiIjcuPJM5M2rTMxHo7Y6U6ejzrT/aTOliV7nDUw0p8utnFcRSmOY5o3ryl5leLtWkxWv5qVxZM880zqDF1X++yxrcu7HXkpEKRWmGOnWfopbLuQjabe6kyy5k8yC0ypZOxRkhpNUcoKxK8EV6rbiIBSZmqOfabTtWI6gumJ1KsJBaZ1aNNOksp7bWjegX5YTqFImVoQTpItEAmtZmYj1exjpFKRWI8nFwOLmtN57R2d6NAkAAAAAAAAAAAAAAAAAAAAAAAAAAAAAAAAAAAAAAAAAAAAAAAAAAAAAAAAAAAAAAAAAAAAAAAAAAAAAAAAAAAAAAAAAAAAAAAAAAAAAAAAAAAAAAAAAAAAAAAAAAAAAAB5n7Q134Tmn0iP8A+0PhMs/K++8e6+D8T9I/WHwGX7MtcWeTmmNymmq5qzMRpWZ6qzPV0c3q0msxExHf2TMubDkn4UR6QWy29Gca1vbJ9Ffi7c/PMwvVcTW0W3MO3DExE+cuGsO7gtW1FvcHpWil8FuGrqYmPltPebem3l5MXwr2pePnrOujel5mOeNa3r3Zbm2afTegYzM9k45nfXs3tiieaPP1TPD2pjmZ6THr5gieXliNxtaIjUahxxaZybduOJmAc3EY99deTmjFMz1h61sUWhzXpFUqxhjxRXW4htForGukMcmWK7juwtkm8610ZV1Wz+US6eC4DLxd4nlnk6TvseF+FW4mYvk3Wkx6dZfUYMNcVIpHaINxU4OHphpFaU5Y9vNtJ69ezDPnrSu5nt6yz9X45PE88YuHvO9Ty9Hx2e8zfcvV8T42eIvqsRFYh5OT5rbbkYtVped730deLJOo69XLFWlI7NI+n4DiK5scV380Q7orFo6xEvnvDL64iu/OvV78T5MVuVGTBgtHzUifpDltwVJ3NYn8W/E5vg4ubW0cPm58cTuOveEHm5MGTHbXJOkxkms9p1Hs9f4dMn2o397DieBpbHM4+k+m11Mc+LJzxEx291rS5omcNuWaz084bYsebiJ1jpyx/NaJ0KWvWnW0/h3lpj4Pic3W0RjpPbrqXdwvh+PBbnm05Mk958nXPSNpo8LiOByYoiazFo9eZydZ6OzxbjJreMdY69dy4sP9pMR2aiVrhxza0dOu3tcPhvWsc0Qx4PBFfKZmJd/kzasjHNSJpM8sTOnh8VMfFtHad9ntcbeacPae/R4M2m2SZmPNYVOLHzd4ddKREdlMWojTojRUhEJCUaRKskyrM9QRKs9UygFJrE+Sk4onybIEUjHEeSUiiExO0SiOkAm06Zzb3Lyz2g0iSYVrK4KcqdaSjvIETMnmvWpMdQV0JR6iu2vXHH0cd8UWt8sOvH1xR9CmKKzuZXUxlh4atetob2tFY1Ba0RDnvfYfEXt7qbVmSAaRKVIlcEpQAkDQIlS0rypMAqvVWKpnpALeYrXcraBanWdT2l04OFnLzRW8bjtEz3/JzV6S6+GzRTPWZ7T3BnkwZ8MzOTDM0j+KvVnXJSfOI9p6S9ut4mN0mJifOJcvE8Fgz2m14mL/AM0Sg4unr0WrEzOoVy8Bkw/NS/PHpMdfydHhuG83m2SNa7KPQwY4x44j1aAy0kAAAAAAAAAAAAAAAAAAAAAAAAAAAAAAAAAAAAAAAAAAAAAAAAAAAAAAAAAAAAAAAAAAAAAAAAAAAAAAAAAAAAAAAAAAAAAAAAAAAAAAAAAAAAAAAAAAAAAAAAAAAAAAAHD41G/COK/+nMvz28arbc9X6J4rHN4XxUf+lb9H51knpLXFjk55Vn7UJtPXsie8OjDbDaKz83ZFrbtOp6eSkT0IlZBpDWssay0roG1Z9HZw9pjcxMuGJdeCd1QdWXl5tY+0R2IrMzS0R11HRWeuXl85WteMc6mdzEeaK7OHvjpbJbNEcuo7vPzZ7ZPlmZmsT0VyZpvExvuzr7g0x03PV20mIhyUnq2i0ore14cfEbnemvNM9PNfFw9s9orETP0gT68yMOTLeK1rMzL3PC/B+WK5c1YmevSXZwPhlMUxe1Zm3vD1KUisRGmbW5EY8cUjt08o9Gora2ollpzcXxVOHpzXtqOr5jjfEbcRf7U8sdodvj3EW+XHE9OsvnrXnfduRi1ra20a3KkS0rHVplaK7Wik9l8ddz16NIxz3Bbh7TW247vo8VubHW3rEPn8WPrGvR7+KeXDWO06ZrXFz+K25cER5zP4dHn8JkiJjc66uvxC3xr1pWd9JcFazj667kg9vDmiYnrp0c0z0ePjyza8xE63r7nq4I33nfulWNqY4tqdRHvp0VrER2VpGohdFT2ZZbRWsz26dVrX083xTjK4cMxFom07iY31joQrws9py5LW3PWZ7t+Cj+3rHfcsK9Xd4XSLcXXcb1LbEe/ipFI1HZpMdERCZ7Obo5OO18C2/R4V+l7anpt7nHx/Y23OujxLxG536txipxW5e89HTTLHlufo4o66jbpxUnyKR1VnZKI6QTLLStlJlMypMgTIgBO0IASIBBSZTKsgraVNrSrILRK22cLwCYWrCtWtIBesKX7rz0lS/cVQjumUA6uHtHLppMxHVy4rcs9ZWyZd9I0Bkuwm2ybTKFRCUJgFoXhSF6gtEJ0QsCBKEEImEkgpPRXvK8wiK9VE0r0WN6RsFoX5YtWWcNsfYHRwvBcta5aXmInrNXXWt4n7W4U4K+6TTfbeo9nTqGarPXVpirqN+qJjc6aQCwAoAAAAAAAAAAAAAAAAAAAAAAAAAAAAAAAAAAAAAAAAAAAAAAAAAAAAAAAAAAAAAAAAAAAAAAAAAAAAAAAAAAAAAAAAAAAAAAAAAAAAAAAAAAAAAAAAAAAAAAAAAAAAAAADm8R//LuJ/wDpW/R+aZLdNez9L8R//LuJ/wDpW/R+X2nq3wY5olWVkS6MJjsmFYlOwXq0qyiWlJBrWejowW+aJc8a8mtJ1MJR25rRF4mk9vNjaZtO5V5vdG0VaIWU3KY3sGlZbVibM8eOZ7Rt6nCcBa0xNq/L0KRThODtm6xqI29vh+GriiIiOvqvixVpXVYiI9m0Qxa3IVhYNstImdOfJk7z5Q0vZ53HZuTHPXrO1iV4HieX4uWZjy3DzLb30dfETu23LMbbYRE/m3x9tsIjTbHPRUdFPKXRS2nLWe3q2rPr3B14p1MS9Xh8sZo5db08SLdI5ZdvBZprkj06bSxZXXbhuTNbJvca7ODLE957R5PbnU1mN9LRLy+L1r7PWO3RItYcP82bdfV7mLUaiOzw+GmK33P3vSwcRWuqc5SPTrboi2TTjtxNKxubuHi/EOmsduu2ca10cd4jTDExG5tt4WTJfLebWnvO0XvN7bmes+asdOzWM62rMRG3qeCxvNad/Z/0l43N1iPd7ngEf2d7ec2j9Cke1BPZMdiY6MNvP4/Fe8c1Zj6S8fJWa3mLd9+T6PLj56zE9peLx2Gcd5mKzEba4sWMMVInzddI1DDh6uneoKEypMk2Umdo0TKpMo2IG0AJ2bVSCdoAESpZaVZFUlWVrKCLRK8KRDalQRDSLaRyk16CrxaJUyTG2c7r5q80zAL7IVhMCKZ7TWKzH80Q0nvKmeN4re0TK6oaQkBWUwALQvXuzheorSFoVhYBCZVmUCZV2rMo37gts5ldgLTKsToWikz5AmJaUtqYUistIqo6+Evy56z69HpebycfyxFo7w9KlpvhrO+tojaVY0pHWbT59l0RGo0lFSAAAAAAAAAAAAAAAAAAAAAAAAAAAAAAAAAAAAAAAAAAAAAAAAAAAAAAAAAAAAAAAAAAAAAAAAAAAAAAAAAAAAAAAAAAAAAAAAAAAAAAAAAAAAAAAAAAAAAAAAAAAAAAAAADn47rwHER/wCnb9H5fL9R4yN8Hmj1x2/R+XeW2+DnzVlFuy8x0V1rq6MKxG+sybr7rWpvqpNJBpE+iYtPox6/RpE80akVtXI3pbcuOJms6mW+O0eoOqIWiEU1MuimOLTGkGdKTMt6Yt/V0YeFvaN1pMvQ4fgLVmIvWI6JasjLw3hea1rW3qHs0rqFaY4rWKxGtNIY1uReE7ZzbSnxaz2t3RXRtWbMYyRzRG9ymbxvW0E2l4/iE815j3epe0RG3j8Vki1p12a4pa8jNSYmXNaunbmjfVyW7tMKcvvC9db7qzELRMKNa6aRPRjWY9V4mdqjaLdo06cVunRxczSuXp3Sq9qOMitY+XeocXFZ+fJHlEROnHbJPL3lS2SZ1uUxdbRknm7d2sZZjy1MOOJ672tzTM9wdFs0zGvfbK1t91d/irvqC5M9FObSvNHqC8d30fglZjhevnP9IfNRaOr6/wAPpy8NjjX8MfolWOxIyz5qYMc3vOoj82G05ckY8c3ntDy+Iy24q0xrkpE/irly2zZZyWmeSfs1lSb9NbWM1MRWlYivZWbKTZWbKLTKsyrtEyCZlG0JgEwnSYEECUbgARzQjmBMqynYKyspLeYZ2qIU7uqkdHLWJ26a2iIBaYhS1tK3uym2wWtO4UiOqY3LSK9AUiFjXUAnrW0esaK9aVn2iVlafZ+nRRIkBUToERC8SotArSFlIWBMs7SvKkwgpKPNbSax1BERtpXHMr0iNNY0DKMTStPaWkaUmtpncZJFRypiqZtHnJW0bVGla66u3grbpMecS49xNV+FyRTiKzM/LMTCVY9NKISigAAAAAAAAAAAAAAAAAAAAAAAAAAAAAAAAAAAAAAAAAAAAAAAAAAAAAAAAAAAAAAAAAAAAAAAAAAAAAAAAAAAAAAAAAAAAAAAAAAAAAAAAAAAAAAAAAAAAAAAAAAAAAAAAAMuJjfDZf8AJP6Pyzyfqmf+4yf5Zfls11p04OfNG+iJjcLRCJ676602weSsxMLV6+a011HcGPT+KExyx2lFoUDWlpjfdelo33YNKA9Dh53rfV7fh/CfGmttdPV4PDT80PrvBYj9zrPuzya4uvDw1McRFa+XVrr2aRGoRLnrpinZE31Mb7eqmbJGONzHs4M/ETO430IlrozcTFLa3E+3q5LcTNbU1PSO8y5JzxP1hz3y9W8Z16FuNtWZmJje+h+/35ZtNt+3u8ucqs5ehhr1M3iFrVjUxHVw5M0z13tyWy7UnJMx0MRpkvMufr16J5tpje1GfXa0LTX1VivQE1lpHburEdFoiTQmUxbSYpMtK4J9U1cUmdx0IrM+UuqmHXu2jF7Jq44ox29F64pnyl2RjiF4oaY4owz36onDb3ehFE/DhNXHk3pMd9srRPu9ucMT0ZW4KtvP8l1MePXe33PAzE8NjmJ/hj9HzX/DontfX3O7Hky0xxj+NaYj6/6pVj2eJ4qmCltzE5NdKery8ma+WObNbc/yeUMJvFe29z6qzZF1e2Sf+norNp9VJsjYi2yZU2bUW2jaNgG14lSFoBeJNoRMoJmVZsiZVmQTNiFVoBZKEgExCdAK6iCZlOkTAM5mSOqZhbHXegWrTot0iF+0MbT8wJnuI2mATCKxrce6SO8qJ0GzYCNJAV0mEkAtC0KxC2gNqz1TJAK6TE9UyiO4NKyvE9GcJ2ipnJMHPYrXbTliojP5p66lapNJnJFueY15QtaevTegWieiOutx0lGys+cqPZw358VbesRK7h8OyTM2xT/DG4d0MtJAAAAAAAAAAAAAAAAAAAAAAAAAAAAAAAAAAAAAAAAAAAAAAAAAAAAAAAAAAAAAAAAAAAAAAAAAAAAAAAAAAAAAAAAAAAAAAAAAAAAAAAAAAAAAAAAAAAAAAAAAAAAAAAAABTL1xX/yy/M706dIfpmT7Fo9n5zeurab4scnJNdT2Ty7htakSrMRWJ23rGK1xzy7iu1L0yR3rMR9HVw/FRj6cm18macnlqAeZaJ2pLpy1iGEwopHdeqvmvXuI6+G1NofXeB7/dOvr0/J8lwsfNEPrvB45eFpvzY5fG+L1I7K3trzRN9Q83iuPjntSuo15yxjep43ioj5azHZ42XN1jU/VTPxM3nfTs5LZN9W8c7XRbLM+bOcnuwm6OaZnSjW2Tp0lnN5IrMytFQZxuZWiGtcUy1rgTVxzxX2XrT1dNcOm1cUJq44vh2ntEr14e8/wu+uOIX5ITTHFXhvZrXh4jydMVhMVgXGNcUR5Lxj9mmkgiKJ0kQNJiEbNgsbU2bFX5kc3uptEyIvNlZt7q7QC20I2AkQAkQkAACFtqmwW2iZV2gEzKCSAPNaFYWgFoWVhYAAAQATBE6NoBa1pU7ynYCExKvmmAXg80RKfOFA0tpPL7gro0vyzPlP4JinuDPS0Vaxime0Wn6Q1pwuS86ilo+saQYREJdtfD7zHW9K/ftpHh0fxZJ+6BXm6n0k5Z/3L0rcLwuLrkyxH+a8Qwzcf4Vwu5nNjtMRvVckTv8AMHJ8OZXjBef4Lb/yyzv+1nB1rrBw+fJPpGv9ZVj9puKy6+B4ZeIn+LJaYj9FypsdVeFy638K8/c0rwWbXTHP3zDi/wCL+J36xHA49+UzaZj9GN+P8Qtvn46kR6Uwx/WTKbHqxwWb+WsfWVZ4TLEbtbHH/M8CsRnvMZM2a0/Ssf0I4Hg6W3bBa31vJg9maUraIniOH35R8WGteFyTE2mccV/mizzcFeFr0rj5evabT/qvz8tu3SVxNdea2DHGq3m1o7z5Iw2jLaK1mOrGPm6x3WrW+OsZK1m0ecR3XDfXr8Pwvwr88zuda7upnw9/iYa29Yho5tpAAAAAAAAAAAAAAAAAAAAAAAAAAAAAAAAAAAAAAAAAAAAAAAAAAAAAAAAAAAAAAAAAAAAAAAAAAAAAAAAAAAAAAAAAAAAAAAAAAAAAAAAAAAAAAAAAAAAAAAAAAAAAAAAABW32Z+j4PLgmLdn3luz5LJjjnnosSvKtimPJX4PNM9OutQ9X4FZ8ivC154nWvdrWMcfGeD34fgcPE1mLfE7xEdnmTMxD6nNjyZuGritlmaV7V08bPwXLPSJ1v0XTHlXmZZa9noX4XXlLmvgmPKfwaZc0wtXutNJ9J2VjSo7OE6Wh7XD8d8HFFeaeno8DFfl82s5rz2lFevxHid7xqLz+LzsvETPnLCIyX8paU4a9u/N+B4es7ZJtPTZFbS66cJ6xLenC184lNXHDXDafJtTh7T5O6uCseTSMcR5M6uOSvD68mlcOvJ0xX2TywmrjGuPXkvFPZpqE6RVYrCYhIBCUJBKNo2bBbaEbRsVY2rtGxFtm1NmwW2hGwVO0CBEgAAkEJAAAAAAAADQIkhIAmEJgFoTCITAJBEgiZRtMq6BIaWrXYKp1LWMcLRjgGHLOiIdE0iIU1AM+VetZtasRG5mdaW1GpTFppaL171ncKOuvAZ571iv1lrXw63neuvSI28OfHvGc32OFxYo9Zj/WVZ4nxTL/AH3iNsftjpWP0Mp2j6C2Hg8HXNkpGvK1tf1ZZPFvB+H6fvGHceVfmn8nz2TBN/73iuKz/wCbJratOD4as7+BEz62mbSs4p2e5b9p+AidYaZ80x/Jj0wy/tDxOSv9h4blp6WyXiv6w8+taU+xjx1+lYiV/nt0mba9F6s91M3H+NZv/wBVTDHpE1n9Ic1qcXln+38SzW9q80x+cw7PhTHas/XUqWnFT7WTHX62iGshtc9OE4aI+fh7ZZ9b3mP6yvGCsTvHhxY/+SLT+Mwm3G8BTfNxeKZjvEW3r8GOTxnw/H9nN8SfTUx/Q8T111rk88lte06W+HWe/W3rM7/V5c+OXtOsHh+TJ9Jn/RWfE/FL/Y8Nx4o8pvPb8ZhDK9qMVtR02tGC89on7njYuL8Xy9LZsOL2rjrbX5t44PxPL247i7eeseGa/oauPUjho3u2OJ95nRauLWrZaU/zXiP6uHH4P4lfv/xC0f4s81/0deL9ms1/734lf82Sb/8A3JsaxemHmtFcefHaZ7ct4n+rX4eOvDVtjvSazvmtNoiY9HTw/wCzuLDMT8fJFt7+WZj+suvF4PwmKnLFL3r6XvMpsOrxcdrWvy4aXyTvvWOn4vT4XFxtdWri5J/xWeji4XBhiIxYq116Q1S8tWccY8Lhvhpy2vzf0biWWgAAAAAAAAAAAAAAAAAAAAAAAAAAAAAAAAAAAAAAAAAAAAAAAAAAAAAAAAAAAAAAAAAAAAAAAAAAAAAAAAAAAAAAAAAAAAAAAAAAAAAAAAAAAAAAAAAAAAAAAAAAAAAAAAAET2fMXj53075i/wBpYlREdWkRHRmtEqjaI+VhkxxMrxc6yg5rYKz5M54Ws/8AZ2TVSei6Y4r8BS0a/oynwunr+T0Nhpjz48MpH8X5NKcFSv8A2diF0xhXh618vyXjHENBNMV5YTpIBoNgAI2gk2rs2C20bV2bBbZtXaNgts2rs2C20bQAnaABO0bAU2naEgAAAkDQIBIggEgkRBpICNJAACAQnQAaEmgTC3krCQTtCQFdGkgEL1Uja0AvzaTzqREytGPYpN9qczaMUec/mzmsRPQEbTtWTqqOS/Jj5ue1Y+sTOnLk8U4HFOrZd/THLm4vwHiuN8QvfFWbUmf4Ynp1n1h1YP2MyWrE3rkj/PkiP/6tdmermv49wdd8lM1vwhjf9paV38PhY+trf9H0HDfsbw1Zj41KT/ltM/rD0sH7N+HYYjlxdY9IiP0iDsvV8XTxrjuK6cPw2P16f94VyYvF8n95kjDE9Y/tZ/pt+g08L4Gka/d629rTzfq6MfDYMX93hx1/y1iGey9X5xg/Z/j+Ln/4n4k+kTv9Zh3Yv2IzTO8mS0T6TeI/pL74Oy4+U4f9jsePXNOGdfz05/6Q7qfs3hr0jNyR/wClSKPdE2mPLx+BcLSd2vlyf55if6OrF4fwmLXLw+LcefJG/wBHUJpitaVrHSsR9ITr1SCiUJAAAAAAAAAAAAAAAAAAAAAAAAAAAAAAAAAAAAAAAAAAAAAAAAAAAAAAAAAAAAAAAAAAAAAAAAAAAAAAAAAAAAAAAAAAAAAAAAAAAAAAAAAAAAAAAAAAAAAAAAAAAAAAAAAAAAAAAABD5nJGrzD6Z8zm6ZbQsSqFuyYWiItGpVFce/N0ViPXbjycJHPv4k/RrTlpGoBreYhjaSbbUASgA2IASIAShGwEiNo2Cdkyrs2AbQIqUAAAAAIkQAkQAkAUEmgBICBJoAEgqlOjU+gI0lOiIEQLa9jQK6NLxWfRMxrvqAU0RCZvjr9rJSPrZWeI4eO+an3TtRbSeVlPGcPEfb39IlH79g/lvP3A20aZYuMrlvy4sN7T9zS2TNFtRw1t/wC/YwW0mKzpWP3u3X4PJHrbp/Q1lif7Xi8GL13kr0MNW5Z9J/BPJPpKK8TwGP8Av/E8Fp89X/0XjxTwWk//ABNb/wCWtp/oiq/DTyNY8Y8Ln+7w57/5eHtP9G1PEqW/uvC+Nt//AM8R+siOSKekrRjn1j73oV4rib/Y8Jyx73vSP0mW1LcZeOvB4af5s2//ALRXk8sx5widw9muDiJndstKx6RWJ/o6K4oiPmitp9eUHz8TKtomOs+b6GeHw2nc46/gpfhaa/sq0x2/m5ImTTHg6908r2P+H0tbea85J+sx/VpXgeHr/wCVWfr1/UMcvhMxrJXe4mYl6UdlKY6U3yViv0hdFNGkgIEgIEgIEgIEgAAAAAAAAAAAAAAAAAAAAAAAAAAAAAAAAAAAAAAAAAAAAAAAAAAAAAAAAAAAAAAAAAAAAAAAAAAAAAAAAAAAAAAAAAAAAAAAAAAAAAAAAAAAAAAAAAAAAAAAAAAAAAAAAAAAAAAAAAAAAIfMZ5/trf78n075jiP7+3+/JYlU2c+kK27Ki03mUbn1VrMROpXjU+YISnonUAqL6RbpAKSiZRMq7BbZtXZsE7No2jYLbRsADZo0CBbSNIqEmjQIWE6EQJ0aBGhbSYgFNJ0tpAI0mIRa9afallbi8NfOfwMG2k6cs+IYY9fwV/4nhjytP3Lhrs0acE+K4ojpSzOfFontin8TDXqaNPJnxLLbpXHEfexvxWe3e2vvkw17nQ3WI3Mw8HFXiOJ4iuHHe03t2jm1+bktxFK9LTMT+Jia+nnLjr3vWPvV/esEf+bX8XzmHPiyZK1jnnc9ZiI3+cummHib5LfC4WbU30m1qxuPxDa9e3HcPH8cT97OfEsUfZiZ/H/R5v7pxszM2x4se5/iv2/CG2Pwnj8kbjJh/wCXf9dL4eumfErz9nFE/WUfvnE2+zSK/Su0V/ZjxDJHXLf/AJYj/wDya0/Y7ibfby3/AObJEf0k8PWfxONt1m/LHrOoYZOKmszGTiuvnq8PSx/sbr7V6b9bTzf/AGw68P7KY6a3fD92CN/js2GV85PFcNMzzcTE+vXZ+8cP0+FFsv8AlpP+j62n7O4a6/t71/yRFXRi8F4bH3tkyf8A1Ji39DTHxcZ8n8Ph2a3vMzEfotXPxs/Z8Nw1j1vk/wCsPu6cDwtO3D4v/ZDauOlPsUrX6V0nZcfEYMXik6nH8PDMTveLBFp/WXXHBeL5Y3bi+Ii3+Hh4r/R9d9yYhNXHydfBfEsnTJxPGzXz/tqw6MX7LY7xE8Rmz2nzi2SZ/q+kSaY8PH+y3hlY+bDzz/inf6unF4D4Zi+zwWL76vTEMc1OC4XH9jh8VfpSG0ViOkR+EaXBVfuFgEJAECQECQAAAAAAAAAAAAAAAAAAAAAAAAAAAAAAAAAAAAAAAAAAAAAAAAAAAAAAAAAAAAAAAAAAAAAAAAAAAAAAAAAAAAAAAAAAAAAAAAAAAAAAAAAAAAAAAAAAAAAAAAAAAAAAAAAAAAAAAAAAAAAAAAAAAAAAAAEPmeJ/v7fd+j6Z8zxfTibx9P0WJWUJ1EwrtO+yornwbiJhnWk185/F0d4UnoCI2ttTmVm+gbc+vNne+2Ns0R5KTlme0A26om1Y7yy3e3TWlq4ZnrMgtzx5G5nsvXHEJiAVisp1pfRoFdJ0ibVr3tWPvZ24nFXvePumA1ro05beIYa9omfppnbxOI+zin75MNd2jX1ebPil99MdfvljfxTN58kfcZU17EwjcR3mI+svByeJ5J75afdphbi5vE65rzHlWIlcNfRzmxV75K/ipPGcNX/zqvCrWL4Mkzg4r41ZiK1+F0nt7/VEY88z81K449bzMf0MNe3PiPDR/Hv6QpPimCPWfueRavJG78Vwdf8A91jficdOkcRXJP8A6VIt/wDcYm17f/E6TMRWtvvj/qrPidvKv5f9XkzxVcmKtL2yUrWdxa1YpM/nLnycRwseWfN/ktWf0gyL69m/iOaY+Xlj6qV4jiM1b2pliYx1m1+uoiIjc/lEvHjJiv0pwUdf/mZbf0h0YOH8QtP9hwkRv/5eK9/6nh69HiceXFgjNmtvHbep5t+zii3PPy1t/wC138N+zvjPGRu2WMMb1/aY+T/7ZdtP2Gy5YiOK46sx56pv/Q1ceJaOTDzWmIneuWZ1+O0xOGeCtq+uK3HLG911ud/lp9Pw37D+H4tc+fNfX8sxG/1ehh/ZbwrDO/gXvPrbJP8ASU0x8FHxbTEUvi16dZn8nbh8N43LHy4eIt71w21+Mw/RMHDYuHry4a8sfWZ/VrqN7Ox1fCY/2d43JEawcRHve9Ij/V14f2T4nf8AbWxcvtltt9gJq48HD+ynAUtW963m9Z6Tvt9+nZi8C8Lw6+HweOuvR6WoE0xy14DhK9IwY/vjbSOF4eI1GDFH/JDYFRWlaxqtYj6QkSCBICBIAhICEgCBIAAAAAAAAAAAAAAAAAAAAAAAAAAAAAAAAAAAAAAAAAAAAAAAAAAAAAAAAAAAAAAAAAAAAAAAAAAAAAAAAAAAAAAAAAAAAAAAAAAAAAAAAAAAAAAAAAAAAAAAAAAAAAAAAAAAAAAAAAAAAAAAAAAAAAAAAAAAAAAAAAAAAAACJfMcb04vJH0/R9PL5jxLpx2T7v0WJWGzfVXZtUaTfoz3NpT0mPmnUMsnFYMfT4lZ9tg0tWddGXw5meswwvx8z/dY7ZJ+k/6Mp4jjp+zw01j3j/VcTXdGKsd07xU72rH3vPivH5PtW5fvj/VrTw3iMvW2bJ91Jn+oOm3FYK98kT9GdvEMFe3NP3EeBZrfw8Rb/l1/Rtj/AGdzW1vh8sx/iyf9YPD1x38Up2rH5wxt4ne3Sk6+j3MX7MRr5sda/Xr/AFdWP9mcFes2rv2xwbDK+WnieKydozT9Kq8nF3748v8AzdP1fZ08A4ave+WfviP0htXwfhI70vb63k7Qx8L+68TbvSsf5rwvXw3isna1P+WJn9Ifd18M4Ov/AOmp9/VtXhcFPscPjr9KxB2Or4SngXG5JjrlmPSMUujH+zfEz9rFlt7THL/9z7itYr2rEJ0nar1j5Cn7MZJj5uFx/wDNln+m2sfsrfXSOGx/SvN/R9TpKdquPl8n7M56YMk04ukXiu6xXDEddPgsvH8faYrfic1dd4i0w/ZJjc+zwKfsf4VGS18mPJk5p3qb6iPwWckx+aVrxPEW1/bZd943Ntu/hf2Y8X4rrTgb0rvUzesV/V+mcP4L4bw39zwWGJ9Zrufzd8RER0jXsdjq/PeE/YTjpiLZcmDHPnEzM6/Do9LB+w9ojWbja/StJ1+r7GBNXHg8P+yPhmKIm+GuS8R9qebr923fj8E8Nx/Z4LB/zUi36vQEVjj4fFij+zxUp/lrENNJANGhIIEgAAAAAAAAAAAAAAAAAAAAAAAAAAAAAAAAAAAAAAAAAAAAAAAAAAAAAAAAAAAAAAAAAAAAAAAAAAAAAAAAAAAAAAAAAAAAAAAAAAAAAAAAAAAAAAAAAAAAAAAAAAAAAAAAAAAAAAAAAAAAAAAAAAAAAAAAAAAAAAAAAAAAAAAAAAAAAAAAAAAAAAAAAAIl8v4nFp8RyRWsz2849IfUI1ETM6jc95B8ri8P4zN9jDH1m8Nv+B8ZlrNL3x0i3frO30oupj5zB+zPJ9vPFv8ANXbrp4Bhr/5sx/lrEPYDTHn4/B+Hp3tkv/mmJ/o3pwPDU7Yaf+yHSlNMZ1x0r9nHWPpC/wBwCgkAAAAAAAAAAAABCQAAAAAAAAAAAAAAAAAAAAAAAAAAAAAAAAAAAAAAAAAAAAAAAAAAAAAAAAAAAAAAAAAAAAAAAAAAAAAAAAAAAAAAAAAAAAAAAAAAAAAAAAAAAAAAAAAAAAAAAAAAAAAAAAAAAAAAAAAAAAAAAAAAAAAAAAAAAAAAAAAAAAAAAAAAAAAAAAAAAAAAAAAAAAAAAAAAAAAAAAAABAkBC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Subtitle 16"/>
          <p:cNvSpPr txBox="1">
            <a:spLocks/>
          </p:cNvSpPr>
          <p:nvPr/>
        </p:nvSpPr>
        <p:spPr>
          <a:xfrm>
            <a:off x="715721" y="1803230"/>
            <a:ext cx="8258508" cy="295993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mj-lt"/>
              <a:buAutoNum type="alphaLcPeriod" startAt="2"/>
            </a:pPr>
            <a:r>
              <a:rPr lang="en-US" sz="2300" smtClean="0">
                <a:latin typeface="Times New Roman" panose="02020603050405020304" pitchFamily="18" charset="0"/>
                <a:cs typeface="Times New Roman" panose="02020603050405020304" pitchFamily="18" charset="0"/>
              </a:rPr>
              <a:t>Kiểm tra vòng đeo tay ESD được trang bị cho tất cả công nhân sản xuất.</a:t>
            </a:r>
          </a:p>
          <a:p>
            <a:pPr marL="342900" indent="-342900" algn="l">
              <a:buFontTx/>
              <a:buChar char="-"/>
            </a:pPr>
            <a:r>
              <a:rPr lang="en-US" sz="2300" smtClean="0">
                <a:latin typeface="Times New Roman" panose="02020603050405020304" pitchFamily="18" charset="0"/>
                <a:cs typeface="Times New Roman" panose="02020603050405020304" pitchFamily="18" charset="0"/>
              </a:rPr>
              <a:t>Yêu cầu: Pass</a:t>
            </a:r>
          </a:p>
          <a:p>
            <a:pPr marL="342900" indent="-342900" algn="l">
              <a:buFontTx/>
              <a:buChar char="-"/>
            </a:pPr>
            <a:r>
              <a:rPr lang="en-US" sz="2300" smtClean="0">
                <a:latin typeface="Times New Roman" panose="02020603050405020304" pitchFamily="18" charset="0"/>
                <a:cs typeface="Times New Roman" panose="02020603050405020304" pitchFamily="18" charset="0"/>
              </a:rPr>
              <a:t>Thiết bị kiểm tra: Combo Tester X3-Desco.</a:t>
            </a:r>
          </a:p>
          <a:p>
            <a:pPr marL="342900" indent="-342900" algn="l">
              <a:buFontTx/>
              <a:buChar char="-"/>
            </a:pPr>
            <a:r>
              <a:rPr lang="en-US" sz="2300" smtClean="0">
                <a:latin typeface="Times New Roman" panose="02020603050405020304" pitchFamily="18" charset="0"/>
                <a:cs typeface="Times New Roman" panose="02020603050405020304" pitchFamily="18" charset="0"/>
              </a:rPr>
              <a:t>Tần suất kiểm tra: đầu ca trước khi vào sản xuất.</a:t>
            </a:r>
          </a:p>
          <a:p>
            <a:pPr marL="342900" indent="-342900" algn="l">
              <a:buFontTx/>
              <a:buChar char="-"/>
            </a:pPr>
            <a:r>
              <a:rPr lang="en-US" sz="2300" smtClean="0">
                <a:latin typeface="Times New Roman" panose="02020603050405020304" pitchFamily="18" charset="0"/>
                <a:cs typeface="Times New Roman" panose="02020603050405020304" pitchFamily="18" charset="0"/>
              </a:rPr>
              <a:t>Thực hiện kiểm tra: CNLĐ/ Tổ phó</a:t>
            </a:r>
          </a:p>
          <a:p>
            <a:pPr marL="342900" indent="-342900" algn="l">
              <a:buFontTx/>
              <a:buChar char="-"/>
            </a:pPr>
            <a:r>
              <a:rPr lang="en-US" sz="2300" smtClean="0">
                <a:latin typeface="Times New Roman" panose="02020603050405020304" pitchFamily="18" charset="0"/>
                <a:cs typeface="Times New Roman" panose="02020603050405020304" pitchFamily="18" charset="0"/>
              </a:rPr>
              <a:t>Khi không đạt cần phải thay mới.</a:t>
            </a:r>
          </a:p>
          <a:p>
            <a:pPr algn="l"/>
            <a:endParaRPr lang="en-US" sz="2300" smtClean="0">
              <a:latin typeface="Times New Roman" panose="02020603050405020304" pitchFamily="18" charset="0"/>
              <a:cs typeface="Times New Roman" panose="02020603050405020304" pitchFamily="18" charset="0"/>
            </a:endParaRPr>
          </a:p>
        </p:txBody>
      </p:sp>
      <p:pic>
        <p:nvPicPr>
          <p:cNvPr id="25" name="Picture 8"/>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3073991" y="4800469"/>
            <a:ext cx="2189013" cy="137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38788" y="4048146"/>
            <a:ext cx="1728787"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9571" y="4048146"/>
            <a:ext cx="1671990"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678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randombar(horizontal)">
                                      <p:cBhvr>
                                        <p:cTn id="17" dur="500"/>
                                        <p:tgtEl>
                                          <p:spTgt spid="25"/>
                                        </p:tgtEl>
                                      </p:cBhvr>
                                    </p:animEffect>
                                  </p:childTnLst>
                                </p:cTn>
                              </p:par>
                              <p:par>
                                <p:cTn id="18" presetID="14" presetClass="entr" presetSubtype="1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randombar(horizontal)">
                                      <p:cBhvr>
                                        <p:cTn id="20" dur="500"/>
                                        <p:tgtEl>
                                          <p:spTgt spid="26"/>
                                        </p:tgtEl>
                                      </p:cBhvr>
                                    </p:animEffect>
                                  </p:childTnLst>
                                </p:cTn>
                              </p:par>
                              <p:par>
                                <p:cTn id="21" presetID="14" presetClass="entr" presetSubtype="1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randombar(horizontal)">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p:cNvSpPr/>
          <p:nvPr/>
        </p:nvSpPr>
        <p:spPr>
          <a:xfrm>
            <a:off x="664515" y="108753"/>
            <a:ext cx="656146" cy="1371600"/>
          </a:xfrm>
          <a:custGeom>
            <a:avLst/>
            <a:gdLst>
              <a:gd name="connsiteX0" fmla="*/ 22544 w 2994344"/>
              <a:gd name="connsiteY0" fmla="*/ 0 h 5943600"/>
              <a:gd name="connsiteX1" fmla="*/ 2994344 w 2994344"/>
              <a:gd name="connsiteY1" fmla="*/ 2971800 h 5943600"/>
              <a:gd name="connsiteX2" fmla="*/ 22544 w 2994344"/>
              <a:gd name="connsiteY2" fmla="*/ 5943600 h 5943600"/>
              <a:gd name="connsiteX3" fmla="*/ 0 w 2994344"/>
              <a:gd name="connsiteY3" fmla="*/ 5942462 h 5943600"/>
              <a:gd name="connsiteX4" fmla="*/ 0 w 2994344"/>
              <a:gd name="connsiteY4" fmla="*/ 5746085 h 5943600"/>
              <a:gd name="connsiteX5" fmla="*/ 22544 w 2994344"/>
              <a:gd name="connsiteY5" fmla="*/ 5747223 h 5943600"/>
              <a:gd name="connsiteX6" fmla="*/ 2797967 w 2994344"/>
              <a:gd name="connsiteY6" fmla="*/ 2971800 h 5943600"/>
              <a:gd name="connsiteX7" fmla="*/ 22544 w 2994344"/>
              <a:gd name="connsiteY7" fmla="*/ 196377 h 5943600"/>
              <a:gd name="connsiteX8" fmla="*/ 0 w 2994344"/>
              <a:gd name="connsiteY8" fmla="*/ 197515 h 5943600"/>
              <a:gd name="connsiteX9" fmla="*/ 0 w 2994344"/>
              <a:gd name="connsiteY9" fmla="*/ 1139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4344" h="5943600">
                <a:moveTo>
                  <a:pt x="22544" y="0"/>
                </a:moveTo>
                <a:cubicBezTo>
                  <a:pt x="1663824" y="0"/>
                  <a:pt x="2994344" y="1330520"/>
                  <a:pt x="2994344" y="2971800"/>
                </a:cubicBezTo>
                <a:cubicBezTo>
                  <a:pt x="2994344" y="4613080"/>
                  <a:pt x="1663824" y="5943600"/>
                  <a:pt x="22544" y="5943600"/>
                </a:cubicBezTo>
                <a:lnTo>
                  <a:pt x="0" y="5942462"/>
                </a:lnTo>
                <a:lnTo>
                  <a:pt x="0" y="5746085"/>
                </a:lnTo>
                <a:lnTo>
                  <a:pt x="22544" y="5747223"/>
                </a:lnTo>
                <a:cubicBezTo>
                  <a:pt x="1555368" y="5747223"/>
                  <a:pt x="2797967" y="4504624"/>
                  <a:pt x="2797967" y="2971800"/>
                </a:cubicBezTo>
                <a:cubicBezTo>
                  <a:pt x="2797967" y="1438976"/>
                  <a:pt x="1555368" y="196377"/>
                  <a:pt x="22544" y="196377"/>
                </a:cubicBezTo>
                <a:lnTo>
                  <a:pt x="0" y="197515"/>
                </a:lnTo>
                <a:lnTo>
                  <a:pt x="0" y="1139"/>
                </a:lnTo>
                <a:close/>
              </a:path>
            </a:pathLst>
          </a:custGeom>
          <a:gradFill flip="none" rotWithShape="1">
            <a:gsLst>
              <a:gs pos="0">
                <a:schemeClr val="accent1">
                  <a:lumMod val="5000"/>
                  <a:lumOff val="95000"/>
                </a:schemeClr>
              </a:gs>
              <a:gs pos="10000">
                <a:srgbClr val="FFD966"/>
              </a:gs>
              <a:gs pos="38000">
                <a:srgbClr val="C16FBB"/>
              </a:gs>
              <a:gs pos="21000">
                <a:srgbClr val="FFC000"/>
              </a:gs>
              <a:gs pos="82000">
                <a:srgbClr val="2F5597"/>
              </a:gs>
              <a:gs pos="100000">
                <a:srgbClr val="5B9BD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sp>
        <p:nvSpPr>
          <p:cNvPr id="51" name="Donut 50"/>
          <p:cNvSpPr/>
          <p:nvPr/>
        </p:nvSpPr>
        <p:spPr>
          <a:xfrm>
            <a:off x="122716" y="216869"/>
            <a:ext cx="1093576" cy="1160585"/>
          </a:xfrm>
          <a:prstGeom prst="donut">
            <a:avLst>
              <a:gd name="adj" fmla="val 6519"/>
            </a:avLst>
          </a:prstGeom>
          <a:gradFill flip="none" rotWithShape="1">
            <a:gsLst>
              <a:gs pos="40000">
                <a:schemeClr val="accent3">
                  <a:lumMod val="5000"/>
                  <a:lumOff val="95000"/>
                </a:schemeClr>
              </a:gs>
              <a:gs pos="70000">
                <a:schemeClr val="accent3">
                  <a:lumMod val="45000"/>
                  <a:lumOff val="55000"/>
                </a:schemeClr>
              </a:gs>
              <a:gs pos="83000">
                <a:schemeClr val="accent3">
                  <a:lumMod val="45000"/>
                  <a:lumOff val="55000"/>
                </a:schemeClr>
              </a:gs>
              <a:gs pos="96000">
                <a:schemeClr val="accent3">
                  <a:lumMod val="30000"/>
                  <a:lumOff val="70000"/>
                </a:schemeClr>
              </a:gs>
            </a:gsLst>
            <a:lin ang="2700000" scaled="1"/>
            <a:tileRect/>
          </a:gradFill>
          <a:ln>
            <a:noFill/>
          </a:ln>
          <a:effectLst>
            <a:outerShdw blurRad="508000" dist="177800" dir="48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blipFill>
                <a:blip r:embed="rId2">
                  <a:alphaModFix amt="51000"/>
                </a:blip>
                <a:tile tx="0" ty="0" sx="100000" sy="100000" flip="none" algn="tl"/>
              </a:blipFill>
            </a:endParaRPr>
          </a:p>
        </p:txBody>
      </p:sp>
      <p:sp>
        <p:nvSpPr>
          <p:cNvPr id="52" name="Oval 51"/>
          <p:cNvSpPr/>
          <p:nvPr/>
        </p:nvSpPr>
        <p:spPr>
          <a:xfrm>
            <a:off x="222132" y="315575"/>
            <a:ext cx="894744" cy="949569"/>
          </a:xfrm>
          <a:prstGeom prst="ellipse">
            <a:avLst/>
          </a:prstGeom>
          <a:noFill/>
          <a:ln w="349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3" name="Oval 52"/>
          <p:cNvSpPr/>
          <p:nvPr/>
        </p:nvSpPr>
        <p:spPr>
          <a:xfrm>
            <a:off x="251010" y="345743"/>
            <a:ext cx="835095" cy="886265"/>
          </a:xfrm>
          <a:prstGeom prst="ellipse">
            <a:avLst/>
          </a:prstGeom>
          <a:blipFill dpi="0" rotWithShape="1">
            <a:blip r:embed="rId3">
              <a:alphaModFix amt="89000"/>
            </a:blip>
            <a:srcRect/>
            <a:stretch>
              <a:fillRect/>
            </a:stretch>
          </a:blipFill>
          <a:ln w="25400">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76" name="Picture 75"/>
          <p:cNvPicPr>
            <a:picLocks noChangeAspect="1"/>
          </p:cNvPicPr>
          <p:nvPr/>
        </p:nvPicPr>
        <p:blipFill rotWithShape="1">
          <a:blip r:embed="rId4" cstate="print">
            <a:extLst>
              <a:ext uri="{28A0092B-C50C-407E-A947-70E740481C1C}">
                <a14:useLocalDpi xmlns:a14="http://schemas.microsoft.com/office/drawing/2010/main" val="0"/>
              </a:ext>
            </a:extLst>
          </a:blip>
          <a:srcRect t="28322"/>
          <a:stretch/>
        </p:blipFill>
        <p:spPr>
          <a:xfrm>
            <a:off x="0" y="6066031"/>
            <a:ext cx="9144000" cy="791073"/>
          </a:xfrm>
          <a:prstGeom prst="rect">
            <a:avLst/>
          </a:prstGeom>
        </p:spPr>
      </p:pic>
      <p:sp>
        <p:nvSpPr>
          <p:cNvPr id="15" name="Rounded Rectangle 14"/>
          <p:cNvSpPr/>
          <p:nvPr/>
        </p:nvSpPr>
        <p:spPr>
          <a:xfrm>
            <a:off x="1680559" y="400472"/>
            <a:ext cx="7248288" cy="777747"/>
          </a:xfrm>
          <a:prstGeom prst="roundRect">
            <a:avLst>
              <a:gd name="adj" fmla="val 50000"/>
            </a:avLst>
          </a:prstGeom>
          <a:solidFill>
            <a:schemeClr val="accent1"/>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8" name="Oval 17"/>
          <p:cNvSpPr/>
          <p:nvPr/>
        </p:nvSpPr>
        <p:spPr>
          <a:xfrm>
            <a:off x="1170157" y="692946"/>
            <a:ext cx="182880" cy="182880"/>
          </a:xfrm>
          <a:prstGeom prst="ellipse">
            <a:avLst/>
          </a:prstGeom>
          <a:gradFill flip="none" rotWithShape="1">
            <a:gsLst>
              <a:gs pos="0">
                <a:srgbClr val="5B9BD5"/>
              </a:gs>
              <a:gs pos="100000">
                <a:srgbClr val="5B9BD5"/>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9" name="Straight Connector 18"/>
          <p:cNvCxnSpPr>
            <a:stCxn id="18" idx="6"/>
            <a:endCxn id="15" idx="1"/>
          </p:cNvCxnSpPr>
          <p:nvPr/>
        </p:nvCxnSpPr>
        <p:spPr>
          <a:xfrm>
            <a:off x="1353037" y="784386"/>
            <a:ext cx="327522" cy="496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Title 58"/>
          <p:cNvSpPr txBox="1">
            <a:spLocks/>
          </p:cNvSpPr>
          <p:nvPr/>
        </p:nvSpPr>
        <p:spPr>
          <a:xfrm>
            <a:off x="2381323" y="533301"/>
            <a:ext cx="5928959" cy="50336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smtClean="0">
                <a:solidFill>
                  <a:srgbClr val="F9BB00"/>
                </a:solidFill>
                <a:latin typeface="Times New Roman" panose="02020603050405020304" pitchFamily="18" charset="0"/>
                <a:cs typeface="Times New Roman" panose="02020603050405020304" pitchFamily="18" charset="0"/>
              </a:rPr>
              <a:t>Phòng Chống Tĩnh Điện, ESD</a:t>
            </a:r>
            <a:endParaRPr lang="en-US" sz="3200" b="1">
              <a:solidFill>
                <a:srgbClr val="F9BB00"/>
              </a:solidFill>
              <a:latin typeface="Times New Roman" panose="02020603050405020304" pitchFamily="18" charset="0"/>
              <a:cs typeface="Times New Roman" panose="02020603050405020304" pitchFamily="18" charset="0"/>
            </a:endParaRPr>
          </a:p>
        </p:txBody>
      </p:sp>
      <p:sp>
        <p:nvSpPr>
          <p:cNvPr id="21" name="Oval 20"/>
          <p:cNvSpPr/>
          <p:nvPr/>
        </p:nvSpPr>
        <p:spPr>
          <a:xfrm>
            <a:off x="1733761" y="510066"/>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625" b="1">
              <a:solidFill>
                <a:srgbClr val="5B9BD5"/>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1758091" y="575005"/>
            <a:ext cx="642239" cy="461665"/>
          </a:xfrm>
          <a:prstGeom prst="rect">
            <a:avLst/>
          </a:prstGeom>
          <a:noFill/>
        </p:spPr>
        <p:txBody>
          <a:bodyPr wrap="square" rtlCol="0">
            <a:spAutoFit/>
          </a:bodyPr>
          <a:lstStyle/>
          <a:p>
            <a:r>
              <a:rPr lang="en-US" sz="2400" b="1">
                <a:solidFill>
                  <a:srgbClr val="2F5597"/>
                </a:solidFill>
                <a:latin typeface="Times New Roman" panose="02020603050405020304" pitchFamily="18" charset="0"/>
                <a:cs typeface="Times New Roman" panose="02020603050405020304" pitchFamily="18" charset="0"/>
              </a:rPr>
              <a:t>V</a:t>
            </a:r>
          </a:p>
        </p:txBody>
      </p:sp>
      <p:sp>
        <p:nvSpPr>
          <p:cNvPr id="23" name="Title 15"/>
          <p:cNvSpPr>
            <a:spLocks noGrp="1"/>
          </p:cNvSpPr>
          <p:nvPr>
            <p:ph type="ctrTitle"/>
          </p:nvPr>
        </p:nvSpPr>
        <p:spPr>
          <a:xfrm>
            <a:off x="968189" y="1207473"/>
            <a:ext cx="8006040" cy="558457"/>
          </a:xfrm>
        </p:spPr>
        <p:txBody>
          <a:bodyPr>
            <a:normAutofit/>
          </a:bodyPr>
          <a:lstStyle/>
          <a:p>
            <a:pPr algn="l"/>
            <a:r>
              <a:rPr lang="en-US" sz="2400" b="1">
                <a:solidFill>
                  <a:srgbClr val="5B9BD5"/>
                </a:solidFill>
                <a:latin typeface="Times New Roman" panose="02020603050405020304" pitchFamily="18" charset="0"/>
                <a:cs typeface="Times New Roman" panose="02020603050405020304" pitchFamily="18" charset="0"/>
              </a:rPr>
              <a:t>4</a:t>
            </a:r>
            <a:r>
              <a:rPr lang="en-US" sz="2400" b="1" smtClean="0">
                <a:solidFill>
                  <a:srgbClr val="5B9BD5"/>
                </a:solidFill>
                <a:latin typeface="Times New Roman" panose="02020603050405020304" pitchFamily="18" charset="0"/>
                <a:cs typeface="Times New Roman" panose="02020603050405020304" pitchFamily="18" charset="0"/>
              </a:rPr>
              <a:t>.  Triển Khai Chống Tĩnh Điện Trong Quá Trình Sản Xuất.</a:t>
            </a:r>
            <a:endParaRPr lang="en-US" sz="2400" b="1">
              <a:solidFill>
                <a:srgbClr val="5B9BD5"/>
              </a:solidFill>
              <a:latin typeface="Times New Roman" panose="02020603050405020304" pitchFamily="18" charset="0"/>
              <a:cs typeface="Times New Roman" panose="02020603050405020304" pitchFamily="18" charset="0"/>
            </a:endParaRPr>
          </a:p>
        </p:txBody>
      </p:sp>
      <p:sp>
        <p:nvSpPr>
          <p:cNvPr id="2" name="AutoShape 2" descr="data:image/jpeg;base64,/9j/4AAQSkZJRgABAQEAYABgAAD/2wBDABALDA4MChAODQ4SERATGCgaGBYWGDEjJR0oOjM9PDkzODdASFxOQERXRTc4UG1RV19iZ2hnPk1xeXBkeFxlZ2P/2wBDARESEhgVGC8aGi9jQjhCY2NjY2NjY2NjY2NjY2NjY2NjY2NjY2NjY2NjY2NjY2NjY2NjY2NjY2NjY2NjY2NjY2P/wAARCAReBuQDASIAAhEBAxEB/8QAGwABAAMBAQEBAAAAAAAAAAAAAAECAwQFBgf/xABIEAEAAgIABAQDBQUGBAQEBgMAAQIDEQQSITEFQVFhEyJxMoGRobEGFEJSwSMzYnLR8BWC4fEkQ2OSNFNzwhY1RIOistJUhP/EABcBAQEBAQAAAAAAAAAAAAAAAAABAgP/xAAjEQEBAQADAQACAgIDAAAAAAAAARECEiExAyJBURNxMmGB/9oADAMBAAIRAxEAPwD9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JEJAAAAAAAAAAAAAAAAAAAAAAAAAAAAAAAAAAAAAAAAAAAAAAAAAAAAAAAAAAAAAAAAAAAAAAAAAAAAAAAAAAAAAAAAAAAAAAAAAAAAAAAAAAAAAAAAAAAAAAAAAAAAAAAAAAAAAAAAAAAAAAAAAAAAAAAAAAAAAAAAAAAAAAAAAAAAAAAAAAAAAAAAAAAAAAAAAAAAAAAAAAAAAAAAAAAAAAAAAAAQlEgpky0xxE3tWsT6zpMZKW+zes/SXkeL8XE8mPHHNqZ5t9HnRkrHetq/SVxNfVbHzePiOWYmuW8T77d2Dj8kRHNq8evUw16w5sfGY7167rP0b1tFo3E7RVxACRACQAAAAAAAAAAAAAAAAAAAAAAAAAAAAAAAAAAAAAAAAAAAAAAAAAAAAAAAAAAAAAAAAAAAAAAAAAAAAAAAAAAAAAAAAAAAAAAAAAAAAAAAAAAAAAAAAAAAAAAAAAAAAAAAAAAAAAAAAAAAAAAAAAAAAAAAAAAAAAAAAAAAAAAAAAAAAAAAAAAAAAAAAAAAAAARvroEivNG9bhIJEbASAAISAAAAAAAAAINgiZiOu3jcf4ja1uTBfVY6TMebfxTitVnFTvvrLyJr+SyM2q/n6mk8ut6TEbaRXSeyfJERuQWi0+rSme9Ps3tX6Sz5Tsg78XiOevSbxaPo7MfiWOft7j7niee1otJi6+hpxWG/2ckNYtExuJiXzkXa4+ItTXLKYuvfHlU8RyR3iJdGPxCtu9dfeYa7hhTicdo76+9rFomNxMIqwjZsEiAEiAEiEgAAAAAAAAAAAAAAAAAAAAAAAAAAAAAAAAAAAAAAAAAAAAAAAAAAAAAAAAAAAAAAAAAAAAAAAAAAAAAAAAAAAAAAAAAAAAAAAAAAAAAAAAAAAAAAAAAAAAAAAAAAAAAAAAAAAAAAAAAAAAAAAAAAAAAAAAAAAAAAAAAAAAAAAAAAAAAAAAISgBz8ZnjDhtP8AFrpDbJeKUm8zEREebxeKz3z5Nz0r5QsSs7ZOa02nmraZ3uFqZ8tfs8RP0lnomsf9mmXdh47PX+8r8SPWJiHVTjsdvtVvX6w8f5o7XtH3r/Evr7W/uTF17tctLfZtE/es8KufJXrDWnieSk/PG4TF17A48PiPD5enxKxPvLrraLR0mJ+iYurCAEiAEgAAgBz8XxFeHxc0z1npEQ2yXjHjte09Ijbw+L4i2fLbfWkT8sLErC95vabWnrM7VTpGphpk17ImszMTCd67m9AtzVjvU56eXRSZ6TKm4mesdQaWn0VOwgCDaixtEJBaLLRZmbQbxkn1aRmmPX8XLFpTziu+vFXjtktH1dGPjba+aOf73lRdeLzHaTB7FeNpP2q2j7mleJw27Xj73jRmt6xLSuau+sR9Y6Ji69mLRPadpeZj4iY+zefvlvXi7a6xFjDXYMKcTSe/SW1bVt2tEoqwgBIhIAhIAAAAAAAAAAAAAAAAAAAAAAAAAAAAAAAAAAAAAAAAAAAAAAAAAAAAAAAAAAAAAAAAAAAAAAAAAAAAAAAAAAAAAAAAAAAAAAAAAAAAAAAAAAAAAAAAAAAAAAAAAAAAAAAAAAAAAAAAAAAAAAAAAAAAAAAAAAAAAAAAAAAAAAAAAAICWPEZYw4bWmdTEdAef4jxO8sYoj5YjrPq5IiPKU3vHN809ZV3XvWerTGraQReszqe6ZrzRrzUR3OnqwzRlr9mJYTbJ58wjviY9S0RMPP57estK5Leq4atem5VrOTDbmpe9Zj36L8208sSDpw+L58cRFq1yR6zM7deLxnDbXxKXpP4w82McT3LcPuPlhMi7X0GLiMWaN453H0ax1fKTF8c9NxPs2x+IcTj6RknXv1TqvZ9MPIweMRPTL+jtxcfw+TWskRPpKYuuolWt4t1i0THtLl8Q4iMWC1Yt889IhFcniXFc1rYa9qz1efKlqVtabT0tM7mazpXktWemS2vSerTLUm3ujmmInpG/eF44m1YjVMX1mkCKzv6bVmtrbis9fSUWvbJaZvkvqPKsxprTJgrimvJa1/5pUceTPk4frmwaj+alo7GHi8GeflvO/S1XROSNarH5McvD8Pl3OTDXfrEaEbxPTtGkTLivwk0/wDhs+Sn+GbdFN+I4vKmSPbUqrv2OOvH8vTPiyVn1ijanGcNk6Vy136TOkG8LaUrO+01mPaV5t7T+AIRJsA2hJEIJhOzQCdp5lUA051qZLR2ljtaoOumaYjrDauWs+sOKJWiRXoVy3j7NvxX/fL0+3jiY9Yl50WmPOWlcs9p7Jhr0acdhv8AzRP0b1tW3WOryZ5LR17qatXrS0x9JMNe2PIpxWen8e/r1b4vEJ3rJH/tgxdeglzV4zDbpz6n3bVvW32bRP0lMNWELCgAAAAAAAAAAAAAAAAAAAAAAAAAAAAAAAAAAAAAAAAAAAAAAAAAAAAAAAAAAAAAAAAAAAAAAAAAAAAAAAAAAAAAAAAAAAAAAAAAAAAAAAAAAAAAAAAAAAAAAAAAAAAAAAAAAAAAAAAAAAAAAAAAAAAAAAAAAAAAAAAAAAAIAl4/ivERe3LExqsTt6XFZ68Phm9p6z0j3l8tnzTMzPffXcNSM2otl319k0vPNqJ6R5ue2TU6iZ6+qcdo3HnPo1jDrmdxuZWpnmmSKWmOWe0q5qWpw9bWmK83aPZycRjzzhj5PiV7xNZ3oV6vxfLXU5ol4eHjMuGeWb2msfwy9HDx2HJqLTyW90w11TjpZS2GPJeOsbjsmJDHPNOUiXRau4c16zCjStuzek7cdZ06MVuqK2vii8acWXFOOfZ6EK3pFoCx5cxEnWsdJb5cMxPSHPaLV8pVlfHxmXB9idfcxzcZnyZpy2vHNrXaGeS3Xqp3MXW0cbftekT7w0pxeOekxNfrLkmN+Ss1n1B6cWraOkwmNxLytTHbp9F65slZ6XmfYw16P37J6zue7lrxf89N/RrXicVp+1r6pi61NFZi0dJifvToFUa6781zQImZmNTPRzZeD4fL9rHMT6xaXV9wDhrwHJO8Oeaz6WrErTbjuH8qZYj0rLsmeiIk0xxV8Trzay4b0l1YuIw5ojkvG58pmEzE2jUxE/WN6YTwNL2mbxXr6V1+hpjs1Pl1+hEuCeBz0t/4fiZrH8s7Xrl43F/eYJyxHnWYnZg7Zn2Q5f8AiGGOmSmTHPvVtTNiyx/Z5az95hrVBqfQBC1Ua9GlKz6AmE7TrSsygtsiyko2DaLLRZhtaLCtu/mrbmiOuphSLLRb3Ai9Z6T0+q9d061/FX5bdyKzH2baVMdNOMzV6dLR7w3r4j/Pj19Jcdcl6/arF/v/AOjSM2L+LFav3bRXo4+Jx5Ps2j8Wu3mRbhrd7RH1jTbHFImPh5oj22iu0Z0tOtTPMvFoRVhACRACQAAAAAAAAAAAAAAAAAAAAAAAAAAAAAAAAAAAAAAAAAAAAAAAAAAAAAAAAAAAAAAAAAAAAAAAAAAAAAAAAAAAAAAAAAAAAAAAAAAAAAAAAAAAAAAAAAAAAAAAAAAAAAAAAAAAAAAAAAAAAAAAAAAAAAAAAAAQAjfdLLPmrw+K+W/2aRM/XzEeN43xm8tcNJjVes6n7v6PEtlnc76eXRnkyze9r2nc2nmn6qb67dJ45260i+46xEunga1vnpzR0idz9HJHWerqwzOKJnz66UdXGZIzWtT+GvSsRPkwj4mKm8N+bp1x36x+bLiMfE14ac0cs0tO469YlyU4vNi1zfNH+KTDXp5uDwZqVvEclp76/wBHBl4TLi61ibR6pjjY+1q1PesunHx/NHSsW/KUGPC8dkx25bzM1/xPXrat4iazE/SXlZv3fPOptOK3+Xf6L4+Fz45jJS0XivXUTrZVlerHVlmr0lbntqLTERXXZS9uaZZVh5tsM9WF+lmmGdTueseio7onUQc23PmjLWkXtWIrPbqvS3yopfTGa1npMLZLMotuQVycJS8bjcS4c2K2O0x11D2KR02z4jHFqzKjyaVtPrEK3tFJ1uJb5rckTWIcOS3zKy6Y1Md0csejnpkaxcVbl9ET36x+C1Z21rSPUGdLXj7M2j721c+aI7c2vWEXmI8uj3vBeGrXgovasW55nv6JaseNXio/jrqWtcmO32b1/Fv4v4fOPJbPi1Nba3Xtp5E19Avj09T6Gnm0yXxz0tP5uivGzr58e/pJia6dJirOnE47z0mY9tNYn0FIrCeyNomUCZ846q89o+zv8Uo0orbDTJ1vWsz6TX+rH9xwb3Sb4Z9a2dWkA5ZpxuLrizfFj0tEf6orx+Wk64nBye+pdevRMTMdQxni4vBlmOTLXfvLpi08u47erly8Phz9L467nzrEf6OeOBtiyb4fibUnypbevyB6PPPmczkjJxmKNXw0yxHTdb6n80U8R4W9ppbmpeO8TXZg7No0VrzRultwdYBOko5jaCdnMgFWi69bstLRAjWLymL77wy2nYrb5J76/AiYjt094ljMnODpjPava9v/AHStHFZI/wDMlyb2tCDtrxmXymJ+rowcZGSdX1S36vMm8Vjcs75YvGo6T6mLr3Zy1j7U6+q8TEx0mJ+jyuD46NTTJH0nu6b8LF+uO9sc+tfMw12jhi3FYI7Vy1jvO+pTxLFM6vW1J/FB3DPHmpkiJpO9+zQUShIAhIAAAAAAAAAAAAAAAAAAAAAAAAAAAAAAAAAAAAAAAAAAAAAAAAAAAAAAAAAAAAAAAAAAAAAAAAAAAAAAAAAAAAAAAAAAAAAAAAAAAAAAAAAAAAAAAAAAAAAAAAAAAAAAAAAAAAAAAAAAAAAAAAAACJSiewDwv2jzXvjpgxW67mb/AE1/1ezmyxixze0TqHz2e85str372naxK8S2PJWfmpPXtr0TXHee2PJ/7Jl6d8cS5cvDzH2W9YxlWsV+1S+/eNGTLaJ1y1iPWZ3/AFZWpkidTXr9JZ3j1rMT6Kjv4bPSuOaWy1iJnrWJ6fg0mvDZY6zSfveTvr2NmGvTv4bgt1xTy29rOXL4fxNOtY549e7Kme9J3WXRTxHNT+WfuPRyTObH0tFo+qacRyzvfLPrHR3Tx9ckayYd/SdOfJjw361i1frIL047JExrJuP8UOvHx1Z/va6j1rDy54bUfLZTV6TuPIxNezkyUy1/sL0m3lFp06/CpikXvxVdTX7MR1iXzfx5380dW+HjLY/s21+CWLK+j4vibZ8HLNYid+jGL6iIedj8St/HSLe8dHTj4vDk6TPLPvMJjWxfLPoyrfq6OSLVnUxMezlmYpkiLdNz0ie8orui8VpMypN4vExC+ThuTBObNaa2j7OPzn8VMNY5dz0tMb0I4uJx7mZ087NTUvdzU3EuDPg3PQMeXFZ5vZo1tj5WdujSLxbUd165J9XNNlq2nfRcTXXw82y8Rjx9+a0Q+w4WnwuHx0iNRFYfM+DcPN+Ox2ntW231faGK3xVyUjJSa2jcS+a47gpw5J1TVZnpp9P5OfPirkjVvVmVbNfI2rMT07K9f4oe1xXhmt2pPR5eTDak9Yn8HTWMYdFq3vT7N5j22TWVOvkI6KcXkj7WrR9HRTicVo+aeWfeHnc/XrVeLc0CvTrMWj5ZifvW1p5UfLO46S2pxeWvpb7kV36Rpz042kz89Zr77dNLVvG62iQRoXmPVXUbRVRdOoBSInyRbDTJGslIvHvG2qJUxzfuGCOuKcmKf/TtMKTXxDFP9nfHmr6W7/0dVp33V79J6wJiteLxVrricWbDb+bk3X8Y21xWxZY3izY8n+S39JRWZr2YZuD4fNbnvSeb1rYHVatqzqY/GOpGt+zLH+9Y6cmHia3p/wDLy0jr98dVMnGzity8Vwt6+t8UzNfwn/UHVuvkbZYsuDPETiy1mZ/hmY3H3dWk1ms6A5kxKse8SbBMyiNycsz5LTMYo3MTMoq1Y1G57KZM9adI6yyvfJlnUV1BXh7T3nX3Kilslrd5+5bHW0z2ltXh617zMy1iIiNGmMZxzPXTfhuNyYJ1lmZr5b6m0TET3Qepi4jFljdLRP3r3xUyR81It9YeN8GN7rMxMNacVxGHpOrx6aRXbfgqd8e6T5REs9cbhn5Lc0R231Tg8Rx3tFb0mlp9ZdlbReNxMTvziQctOOvX++rMf8rppxeG/a8R9U2pFo6xtz5OCx267mJ+ovrtid9uv0S86MOXDO6XifuaRxmSv28e/eOiYa7UsMfE0ydpiPaZa7FWEJAAAAAAAAAAAAAAAAAAAAAAAAAAAAAAAAAAAAAAAAAAAAAAAAAAAAAAAAAAAAAAAAAAAAAAAAAAAAAAAAAAAAAAAAAAAAAAAAAAAAAAAAAAAAAAAAAAAAAAAAAAAAAAAAAAAAAAAAAAAAAABAS5uM4j4GLca5umgcHiuaM8xhrMxFZ3MxLz6xav8W492k7ta0zPWZ3tWW2TSOnmibaVnPWPtRGvdEXimK1otus68ts+NwRmrMxhitvWOrXFOG87py79Ilt38ui7hmvnsmC9ZmJj8mU0mPZ9Ffh8WSJ3WNz5uTN4dWetNtTkzjxtTHkjrt15uHnHOrRMfc55iY8lRETMLxM+qm0xEyC85OnopEWtPyxP1a1wxPW0y2rWtY6RCasjLFw//wAyY06cfhlOKtyYJjn1uejK1tRL0v2e3PEZbT25UtWR43FcDxHCXmuSJ1E6ifKXN8XLSfm3Mej7DxzBTJwc7j5omOvm+TtO561iYWXUswrxkVnpzU+kuvD4jbpzWjLET05tbhw/Crf+GfuRbg8v/lxaTw9e7/xLHltzZeaLes9WuPPivaJplrPtvX6vnoxcdjpa3wcnJTraeSZiPqrj42YnrHb+KJ0mLr6m0zaNzDKYifJ5GDxG/SIzfdbq68fH3nXPjraPWspYsrXNg5o6RDhzcPavk9KnEYLzqMkRPpM6Wtii8esIV8/k3Do4Ssa37uji+C1G6xP4OPh8nw8nJbpufNrWcfT+A03bJfXSuv6vZ83n+CY+Tg73n+K3f2eh5bYrpFMuSuPHzWnUerzcfiOPNn5KzMx10x/aDjL48PwqTrcxMz+LyPDck/vVevTUrIza+tp80dmefhceWOtYa441WPoZMlaV3aYiPWUaeNn8Kt1mnLP3vOz8LkxT89Jj7nr5PEL3tMY61iP5lbZbXrvJSmSvnuNKjwprKs0e5fw7BxGKcnDTMTHesTt5ubhsuG0xak6jz0rLj5ZjsbmPdtNfVE0UZ831hMWjylM09leQRtTPlpPy3nTevGx/HWfucWrR2lHNPoD1K8Riv2vEe0toncbidx7PGi0NaZ8lPs5J+k9TF16cyiZcVeNvE/PSLR6w6KcRiv8Axa+qK0NLRET9nVo9k6FV0jU7XQgrqZnv90rV3XtOvomCVFL4OHy/32Cl/fWp/GGE8LmpO+G4y1K/y2iZiI/GXRMo3IisZuIpX+24ab/48Vot+XRMcZw1p1OSMc+mSOWfzWi017Tr6KXxYcvXLgx3n6amPvgG8b71tE/SV4vPnWZ+7blrw9a9cXE5cU+UWnnj8JhE5+NxW1bhq5qed8U8s/hEyDri+51E9fTzTuWOPPwuTUfFjHm86X+WY++dNpx5K15oibV8rd4/EE7FIt23H3wmJie09UUkhOpToCExKDYJmK2jUxEq8tqdcV5r9E7Ng2xcbmxxrJWb++3Tj8R4e32rfDn/ABQ4dqWpSe9YmfwFe1W9bxusxP06kxEz1iPvePS18X93lvH3to43iK9d0yf8uvzTDXoWxVnyj8CKWr9m0w5cfiNZ/vaTT8Z/o6acTgyfZy1+mwa1vMai3VpFollGp7dYT2RWqWUWmFovALiNgJAAEJAAAAAAAAAAAAAAAAAAAAAAAAAAAAAAAAAAAAAAAAAAAAAAAAAAAAAAAAAAAAAAAAAAAAAAAAAAAAAAAAAAAAAAAAAAAAAAAAAAAAAAAAAAAAAAAAAAAAAAAAAAAAAAAAAAAABAlAItaK1mZ7R1eLxmX4ue0x9mOkO7j88VpOOs/NP6PMmN/VYjG08rC2esOq9YtGmWPh8cXn41JmJ7TDTLD94p57WiceaOXcx9yOI8OtMb4bVvbm6vPtfLS2rTMTHrGtKju/dZx2i9LdI8nVizzMfYmde7z8GeOaPiWm0b6vd4TNw9tVxctfaOiVY5vj07zMx9T4+L+b8petWlbddRLSMVP5K/gzrWPCyV+PHLSu/eXk8bw1sGSaW77fa6iseUQ+T8WyVzcbk5J3ET3+5vjWbHmRTq1rGmkY/Y5PZdRG9Im6LRMKW7IFrbl7HgNoickeev6vEmY26uB4ueHvaaz3gsJ49jxjieekYKR829y8ivDR5ta5OaZyWtu095lS/E1r2nqmKnlrSOmvwUrfJny1xYa7m063vWkYOH4njcvJSJ1vrPbo+p8O8Ow8FjiK0/tN7m09fzSkacDwccFwnwJmLx3tMx9rb439o+Fpg8VzclY5bat0jWtvupmKVm06itesvh/wBoc8cR4nlvWdxHy7+hFryYpEx0nU+iY+JjncTr71q47X6R2dOLHXDqZ6z6T1bYxlXjb1j+0rzR7y2x8ZXe4m+Of8M9Hs+FcNwPE4M08VSkzqNeWuv/AGeVTwu3F5Zrw1JtET+SaY7OH8RvaNctcsffE/my4qvDcTlrM2vgyeWo3H5PMz8HxPC5JplrNbb9Va8RmxxEc069JjZhr7bw/jseLgKU63tXfWI15+62bxDLek8mOlY9bTMy+PxcbFdTMWrPrSNOzF4lbpyZ9+106r2d/GYs3FTu01+5jwOGMPE7yWisRE+W2mLj4tEfErufWvX+revEYMnT4lYn0t0/U+K9WfEMOPHubT90PN4zir8XMcu6Uj37kY694pH1iC9dx1hlWNLanTabXmYxUjc293LWf7TXlvq9rgOFtSk5M1dZJn8F0xTg8FuFieadxPWXRM0yxMaj8FeL4nDjras23eY6RHV51bZbW5qxqJnfoDry8DTJ1jp9zkyeFTMfLaG0ZeIr/ErPG8RE6+HWffX/AFNTxx38OzV9Jj6ufJhtT7Ua+j144zNMf3dd/wC/c/eZt9vFjn6/9zTHhzjVmj27YuGyR82Gaz616OXJwFp68PaMkR5b6wupjzZojkdNsV6dLVmJ94RyQDn5ZTES3mkI5Y9FGcTas7i0x97enGZK9LVi0fVTWlLTHog6q8ZjmesTWXRW1bdYl5fSSN17TMfSQ16soefXic1f4t/Xq3x8ZWemSNT7QLroIhWmXFf7N4n2aa9BUaNJ6AiNeZEzE9JJRKDS14vSaZKVvXz5oc37pSuScnD8Rm4afSs/L+Eaa6NA2+Lxk0iL8Ph4isfxY55Lz9eZhTjuDy5PhTktiyR3pkpvX3xtbrHadJtaMkcuatMlfS1dg3vgyYqxedcs9pVm86jm/FjTDhpEzgvm4a3/AKV55Z+sdUUzcdS/9rjw8Vj9aai//wBuwbbifM2rfiuCmeWbZOHvP8PEVmv56X+Dbk5qavH81Lc1VDmNqxEx9qE9J7SgbNp0aFQtESnSQRsmkW8g0Cta3pO8eS1faJdFOM4ikamtbxHvLIQdMeKY+2THak+3V04+LxZYjlt+MPN1E+UKTixzO+Xr7Ka9uJ9FovLw4jl+zfJH/NK0ZMn/AM7J/wC6TF17kXhbbxIz5I/83J+K0cVmjtltP1TDXsjzMXiFqzEZp6fzaddM/wASvNSYvE+hhroSw/eKR9uZpP8AijTSt62+zas/SUVcQAkAAAAAAAAAAAAAAAAAAAAAAAAAAAAAAAAAAAAAAAAAAAAAAAAAAAAAAAAAAAAAAAAAAAAAAAAAAAAAAAAAAAAAAAAAAAAAAAAAAAAAAAAAAAAAAAAAAAAAAAAAAAAAAEAlnkvGPHa0/wAMLvN8Qzc1ox1nprqDmzZJy5bXnz7M0oVlWaRKs47xG6X+6YayRMg5+ef/ADMU9POq2aMXFV1ltudaid6mG0+3RW+Ot461jfquo83P4ZfFHNSeemvJlgvbHeJr5er1Ix2p/d3mqMlYtG8mLmn+aO7Wpjt8N4mcuOsWjq9Hmh4eHPiwzHW1PaYacR4jSuL5LTad+TNmtS4v4x4j8HH8LHqbzPV4dKec957s7Xm2W17zuZ77TGSPVcxndbaVmFJyx6q/Fj1ULwwv2a2yVnzc+S8eSjK89StphWetm2Okz5DKaza3Tb2PCfCvi2+JlmdRrUR0V8M4Cb3i1qxrXm+kxY4pWIiGbW4rw/D0wzM1jv7t5nUdkTMRvbyfFvFcfC4rUrb+0mvlLP1r4w/aDxb4MW4akRM2r1n0fKzM5Lzv17pyXtmyc02mZXrEVhuMVeNUoxm82ujJfc6h08Dwls+XlrG9xsHpeFcDbiZ6zqun0nC8Nj4WkxTfWfVXhMFeHw1pER0jycXjHidOHxxSlvmncdPJn6vx4f7RcRXNxm6x2iY7+8vLxxa0738qb2nLbrOy08sahv4z9b4uBpxE6rMwwz8HOK1oid8rfhc0453EtbXm1uaKzaZnYPOrbJincRMaj0dEeI5YrFctIvX0np+j6PwHw698scXnrHJqdVmHP+0/A4MWSualKxa9vmiPpCb/AAufy8rBx+Kk6rS+OZ7zGpj83qYuMvavy3x5Pbep/q+b5a2mNdJ+jT93zR9ms/dK4mvoqZ8X7ziyXpek0npE9In6vSycblz0tFb0ilu8Vnf5vjsfFcVh/wDMvMekuzF4pi3HxsU80/xVnX6J1Xs9ukRj+zXXu2x5I3qXlYfEcV+3Ed/LJGv9XXTNF69otHrSYlnF123v06M5nox5661zan36LddCp5p8kxufNSNLb9EGlY12L13MWidWjtKtbRre+jO2es3isbkG08VFp5eJpvf8VejWvCYM1eas9/LmY8u4UnDG91+W3rCja/htP5phT/hk9eW35IpPEY/s5p+kt6cXmj7WOLe/N/0NMcWXw7LXt1+5xZeHvT7Vbfg92OOmO+KP/d/0J4ut41bFFvvNMfO8pqXs5cXDZOvL8OZ9Y6Kx4ZF67i9Z94XUx42vU16PVv4Tlj7M1n72N/Ds9d/2e/oamOCar0z5MfaenvDW/DZKfapMfWGfJPoDWnHW7Xpv6OnHnx5O1tfVwcm/JE0n6rhr1deZrby6zkpO6zMfe6MfGXj7dZn3TDXXpOmVeLxWjrM1n3hrW1bRutokVGjlW0tCKz+HFu60V5eywC/xJtjnHfrWe8TDmx8FgwZPicNe/DX33rMXjf0t/q1mVZ7gvlvxlKTfJGHi6R/LE0yfhG4Y4uM4bNk5MnxOGyecZtRH47j9F43E73P3LTebRy3iL19LRzfqI1vhvTrWYvHlavWPxU+JMR81d/Rhfh8Hfhpvwl/5sczMfTW4Xw343HGstcXHR5TF4pb7+n9QbRaLeevrJ1ZX4rhotrNGThJntXPjmIn7421rim8bw2rkj/Bbm/QDfqbV5rR0mDcfSffoC2zauzYJmVZsiZRrYJ5pNbWivr0+qk58dem9z7GGrxUmYrDnvxEzvliYhja9p81xNdU3idxHaTFfJgtzYbREz3iY2wxVmZh1VrqEV0Y/FpiNZsH31lpGbhL9aXmk/WHLqDUecR+Artpxlo+zaLfc0/4haO9In6PMtPurEzHaZj3MNezXxDHP2omv3w3rnx3nUWj8Xg/EtHmvGSP5dfQw178Ts28OuaY+ze1W1OLy1j+85vqmLr1hTFa1scTbvMLoqQAAAAAAAAAAAAAAAAAAAAAAAAAAAAAAAAAAAAAAAAAAAAAAAAAAAAAAAAAAAAAAAAAAAAAAAAAAAAAAAAAAAAAAAAAAAAAAAAAAAAAAAAAAAAAAAAAAAAAAAEBIMuIyxiw2tuN66e7xrWm07mdy34/P8TLqv2Yhy7WM1O9HMpNkcy4NN7TEs+ZMWBfaY6KcydglKINgrfHS3eIn7mGTh6T2q6kaNHjcRi5J83Ja+uj3s+CMtfd5GfhL45ntpqVmxyTa6Jtb1aTVGvZplnu3rKPq1mu+0s+WQWpWPN1YKRNtOOOkujBea22ivq+Cx1pirr0h282oeLwPF0mIrbe9OnNx+PHTc7/BzrcqfEfEI4bH0mvNMTqNvjuO4u/EZZtedzrTbxDi7Z8kz5dXBuYnem5GbWmOOWC95npCkTNmuPHuVRODFz3jcT1fSeC8NXHHPNeuujy+ExxXl29P98jDiiIjslI7+P46OGw7raOaZ6dez5LjOKvnybtbcr8dxVstrdfP1cdZ3O5JFt1pWIiNypeeadGS/bTThsM5LRHuqLYMU2mIiJ3vs+i8L8LpaKZM0T18pV8L8O1aL210s9yLVxU32iIZtakXryYMMRGq0q+P8e8QtxXE2rWYmlLdNebt8b8U55thx7iImOr5+N3tuVkS0pWKxuYdvAcTWMtpy0i1e3Vw5J6LYZmFR2ZceLJaZisRHs7PCfBOH4/4lrzeMddRFqz59e35HBeF5OKmNzy131l9VwvD14bDWmPWqzPl3ZtakfC+K+E5fDuJmkTa2OY3W86jfq5cXEcTg648loiPSdw+j/avPT4mPFHW1az+eng8Nw82yRktPT+VYljTH4vnr/eUx5Pea9Xdw/ivD5IiL2+HPpuZj9GvD4eHtERbFXt6Qx4vwjHkibYpmnX0jQeu+mamT+7yUvHtMfovufOvK+ZycFmxW1HTXpLXBx/F8PPfn9pmf9Uw19FasWpqLTCuPFTHO53afWXmY/HMc9cuDln1q7cHHcPn+xeZmZ7WrKYuuyLxPonmZTWe+vwk35CtJsra0+SNydJBWNz6tIryxuStY9VeImZ1WoHPGTpqJXpGSkfJltX/AA91MOKa9ZbAmOK4mveK2+5b98zeeGks9omdd5BrPEUvGs3D11+P6H7jwmf+6tyz31E/0YzlrWHPly1md1mazvyEdF/CeWfltb74ZT4bkj+F1cHx9pry5Y3HlZ6VclZ9PwPV8eF/w+/8kpjw20+Uvcm0EaNpkeLHhO+vX8GlPCrVnpkvX6PY6ebO2fFT7U617GmOKvAWjvktP3KX4XLX7NZt9Idn7/h/hi1teyP33c9MU/fZNV50xNZ1aJifcelj4vFnv8K9ZifSY3CMvAY7daTyT6RHRUeZJEOu/A5afy2j1ZfCtE6mNGjPlRytLVmkTM9lK3rbtP5ArpMbrO4lfWlZAvMZo1mpTLH/AKlYspjwYqW/scmbhp9ceSZj8J2tJETIIzX4vFeIpTFxtPO0VjHb8Inr+BTiOEyTy5rW4bL5VyxP6zELcuvNrTJaKTS0Rlxz3rl6xIKThty8+P8AtKfzV6x+SnWJ6qZOEwfE+Njvl4S+97x65fwjUuqkcZOKIjFw/F18rbmtp/EGOosW/s67lj++cLGWceS2TDf+W8c0R9Jh1ThtyReuuWe018xHFbJmyT9mYj2hHwrz2p+MOuckx3RzQupjnjh7z36LRwvXrMt4lPMKrXHFey6vNBzwgsiZRzQjYqJlVYBHchJpUWq6OFxfFzRXXRjWHp+H4uWs3n+KOiWkdcRqIiEiWWwAAAAAAAAAAAAAAAAAAAAAAAAAAAAAAAAAAAAAAAAAAAAAAAAAAAAAAAAAAAAAAAAAAAAAAAAAAAAAAAAAAAAAAAAAAAAAAAAAAAAAAAAAAAAAAAAAAAAAAAEOXjs/wccRWfms6ZnUTM9oeHxOac2WbeUdlSspnf1RJsVEaRpJoFU70nSJgDado0iYBeLJ5lISC+07Z7TsF9otWt41aNq7TEg5cvA0t9mNOPJwWSvau4evEk9e66mPnr4rV7xMKcsvfvipaOsfm5snA0mN1mYleyY8usdfmhaYiO0OrJwlqTuJ3r2ZWpPaYkRSuSaztTNmtMdZmWnJMs7452YPPyRuUREx2dOTF1ZTTUqhj94h04ojo546dJXi3RR2fE5fNlmzTMd3POSVLXmUETubSibcsaRNoNbFKRzz2fR+D8FHL8W1em/N4/CY9W3L6jBNcWKIid+aVY7azFK94h5XiviEVrbHS3l10jjOP+WYiI7PC4rNN7Wn1SRbWOfJOS07nfVFekMt9U2s0ymZ57aet4XwFs2Tc0+WNODgsE5skVjz0+14HhowY9RuekJbiybXRhxUxUitY1DLxDjKcJw972tq+p5Ya5csY8VrT5Q+Q8Z463FZ41qIiNRDMmtW45cuW/E55yZZm0+69Z1pjjjVfdeJ6tMu7hbRuOunq1mOXo8Gl9TEw9DFxUVpHNpnF11W3JTh65p5a4q3n012X4bDl4nU1jkrPnMPX4bh6cPSa0317zKNPJzeA4c/C2+Jix14iI+W1Okffp8zn8OvgvNbREW8o5ur7fjuK/dqRFdc9+0PDzV5ss3vPPb1WVmx4mOviOHrj+N08o6w3x+K8VhmI4rFOo7zNP6vXwzMzEb6N74q5cfLeNxK6Y87D4tweXW8nw5159nZS1ckbpat4/wzv8XHn8E4bJaZibUmZ33c1fBs2LJzYOJrEx2m1Tw9exE67p5uvTUvJy+IeJ8FERxWCuak9ItFZjX5L4fGOGyzq9L4Z97RMf0MNer8SfNaMlZ7scdqZI+TJW8f4Z2tOPv16x5IrbVZ7SwyYrc2+s09pOtY3vX1WrltXvHQF8ePhNRz9J89sc9MEdcep6+TaMtbd4XiKz5fmsRx48d5npDeMd4jpaY+9tE67QmZ6Jq45pjLE9Mt/wD3Jjn882TX+eVrSztYF+nnNrfWdo3HlEfgpE7XrX5d+QLRMz2Tq1p5MUc2Tz9l8GG+f7PyU/nmO70cHD0wRqm5nztPmhjPh+Dpi+adzknvMzvTphMQaTWgmlbfarE/cTOtuTieNjDbkpHNeY6dekBpxOHBSs2meXp9nff7nk5sGK0zNd1tM946NOJz25pvf7U+jGt6ZO1o37tM1FZvXpebWrHacc9VL5slf7vJ92Sv+kLW3XvG/c5+nSVRFOJyfxUrb/L/AN2v71SIndMlf+Vjatb94V5OX7NpgHRTLTLbVZ39W8dGHDRbVrWnfVtKUiZlXzTpOoFRa05I5cvLkp6ZIi36s6cJwkbtSMvDX9cF5iPw3/RsievcHLNfE6W/sr8PxePzi+uf+i9uL4eka4nFxHC3/wDUxzFfx6tbRE63DenE8RjpNYmt6+cWjr+QjmxRXNXmwZceaP8A077TaL16WiY9phhk4Lw7Pl+JbBm4fL/NS+/1dNMHFVx8vD+IYOIp/wDKy0iJn76gz1Ez16eqZpH8M7+ssc/FX4e3LxfA5aVjvkxbtX84j9W3D34fiKxbDxGPt9m1oi0fduVD4V/Sdeys1vHeJ26Yy58H2Zn/ANu4Vy8Ta8ayY6/WNoMqRa2+Wszy9ZnSNT3jsrwXF3nDmw6/j7+3ZrqOgKfMj5vVdaIBbhqXyZqV7xM9fo9ylYpStY8o04vDsPT4vX0h3pWoJQlFAAAAAAAAAAAAAAAAAAAAAAAAAAAAAAAAAAAAAAAAAAAAAAAAAAAAAAAAAAAAAAAAAAAAAAAAAAAAAAAAAAAAAAAAAAAAAAAAAAAAAAAAAAAAAAAAAAAAAAEJZ5ckYqTaZj2Bx+JZ+WtaVnrPfTy5Xy5LZLza3WfJSVZqEoSohIAGiITIIRpJoEaEoBAAJEALbRtGwFtm1dm0FtK2xVtHWITtMWUct+E67ppjfh7x3q9LaJiJjr1NTHh5cUxPZzZMcxPbT6DJw2O/k48/BTWdxEzH0a1MePMTE9US7cnDx6Tv0c18cxM9GkYT7KytasxKBFYrtalJ8lo+i1Qb4L8kzt2xxWo+1Lzp3HunmmIRWubNzeblvO5ktKkzIK21CKxzW6HeerbDWN9ge/4Fwk/3lq9NRr8X0dbRWO7yfCb1jhq1iY3ERtvxvFThxb3G5iWL9bnxw+L8fulqVtPaf1fO758m/J0cXmte0zM92GOrTDTsRPVEzpWL9UVvEuvw7H8biojvERMuKsXt9msz9z0vDaW4biOa8aia+fkK+lxRFax0jUGfiKYcfPadekermpxvDxGr5616ecufPm4XPr4vGWmI7VrTp+jLTmta15tkyTM2ntvyc956um2bh5rMUx57z5a3/wD4uWYnziY9pVlphnUw6ono46OnHO4gVa25Raa46812nSI6w4817ZLcvlBBfHly3vb4duSPONbifqvk4Tgc1dZuBrFv56dPy6J4fHyVnom95gR5WfwLFuZwcTOK3lun/VWuDxjhtcueOIxx15eaOv05v6PSiZtPVtWNfU0x53/FvhdOL4PPw/vrp/R0YvEOEz1jkzU5p7RadT+bpy0x5qTGfHTJHpeN/m4cnhPA3tulLYbeuO8xr7p2umOyJraN/nHWPyTXr9mdvOycBx/D13wHFX4j/wBO0RuI+/uwjxTjeFty8Vw3LPbrWamGvbrfrq3Ra9o9XnYPFOEz9Zy1pP8ALbr+bspMXjcTE+9Z3CYupmd9mUxO20UmetY5voxyfEjJWKVmYmUG2HDNpiKxuZ8nocPwNYnnzRF5/l9E8Lhrhw1y5ZiLa3uZ6QvfjcFe1+ef8P8A2FbxGv8AfZPaOvf1cM+I9emGZ/5v+jLJ4lliPl4f8Z2Ya9KbRWN2mIj3YW43h4nrkiZ9urxcnGcRltq+S2v5Y6L0rk1zfA6eu9ria7eI46bxy4Yt189ac2OnJWd9bT3lWuWvbWpVvmrFtTeI+8E5Yi0TEw5L8PWZnpqfV0fFpPTnjf1Vty9+eNT7iOaMeSn2cs/SVuafOOrWY9OrK0eyiOdO9zERPWWczEd23C1i+SLb3FQdlK8tdLI9xBYQCplGkTKvNILxqDopzSc0g07o5In7URb7lOZaLAmN0+zM1+jDPhx5o3kxVyT9Ora/zUnln5vJzTl4jHPz4uavrWP9FHNiriteY4fNbHMd6bnp923q14eZ4e1r73EfLGuu9OHHg4biM03racd57zjnr98PS4jiorrHitFuaPtz5IOLHXkiddvX1X5vWDfoiPcFolrhrz3rWO8yzrWJd/h+Hd4yTvUdikd+GnJirX0hcSy0AAAAAAAAAAAAAAAAAAAAAAAAAAAAAAAAAAAAAAAAAAAAAAAAAAAAAAAAAAAAAAAAAAAAAAAAAAAAAAAAAAAAAAAAAAAAAAAAAAAAAAAAAAAAAAAAAAAAAAISiQHk+IcRz3+HXtWe7u4zP8DDzRPzTPR4tp3MzPWZ7rEqJlCRUEJACA7AtCJgiVgRpGltGgURLTSOUFNIacqOUFdGluVGpBWYNJmJNSConRpANhoDaYsjSdAtFk7hRMbBXLgplj0+55/E8Dau5iYmHpxtbvGpja6mPmcuOYmYnyYTV9FxfB0vE2rWN/V5WXhbVmYim435b21Kljiiqeztp4dxOT+74bNP/JOm1fBeOmN/u80j/HasfrK6mPOrCZmZju9SnguTm3n4jh6+kUtMz+US6a+E8Bjr/bX4i9vaYrX84iU1cfPzXfVnaOvd9NHh/DVjnrw9Jp23M2t1/GXVh8Ki1Yvj4fFET2maxH5GnV8jTHNp1WNu3B4dxV+tcf8A/OH12Lw68ViJmKe1f+zavh9P4r5J+/8A6M9l6vB4Pg+M4ed2rWI1/M04rhs3Ea5r1rER7vcjgeGj+CZ+tpWnh+GpHNOPHER5zHZNXHyceD45tu2eZ+kOjH4ViiIndpj16PUzcfS9+XhYrXHHS1+XX4KTaLd43Pv1XTI5qeHYKbmaRP8AmiP9GkRir8tMWKJ9qtPljyj7oJsgiKWmPKIROoj7UkyQKtGTJEfLEInieJjteK/j/qaRoFbZeLtreefumf8AVzZq3iea9ptM+cuuYZZ67xzqOwjmjpLoxeTli8NsV43HVUdU/ZUrjiJ2vWYmE7RUWnUOe87lreWNgTXu18mVYawCJiZTEREbWiFbRM9AVmPidPT07unHmy4qxW3Lkrrtk6saV5VpUc/GcFwXGR8/Dxit64tRv8nnT4DeLf8AhON1P8uSJr+cbexpHLNulusGjy8uXxPwuv8A4zh8eSnfm59zr67/AKNeH/aXhckRGTFesb8/mh6MZbY41TJeI9Obp+DnzYuH4iZnNw+G8+vJET+MCOjDl4fjKxfDa0RPlHSPw00/drW60ms+Xo8q/g/B3ib4Pi4MvlNL/LH6sfgeOcNb/wANl/eKR2jmi06+k9RXq3xXxz13H3lclo8tvPw+OcRgtrxPh746+tccx199zp1Y/FfD+Iy7+LSKT238tv8AQG/xa36THX6MrRiietdS1n4F+uO8a953+impp13E/fEgmvJ/DWI+kM8tKWnc9/otzbn38ohaeGy2rzWxXiPUGVeWOmo6eek2jnnc1jl7bacNw8ZctaWpvr830aeIzjxzXBiiIikR0gHmXpN7TPaN9E1raP4k23pWJVF+S0x3hvgicddTO5mWeH5pn0hrEg02nbPadorTYrEp2CdHKmEgryo5V0bBSao1LTmjzN1kGW5haMkxPfUrTWJVmgiubFTPO5jlv/NXujlyVrq2slZ8/RbUwRIrGmSYmYyRqPKW9bbgtFbfarFlLY5id4ra9pkG9KzNoiPN7WDHGLHyvM8MxXyW58ldcs9HrpVgkEUAAAAAAAAAAAAAAAAAAAAAAAAAAAAAAAAAAAAAAAAAAAAAAAAAAAAAAAAAAAAAAAAAAAAAAAAAAAAAAAAAAAAAAAAAAAAAAAAAAAAAAAAAAAAAAAAAAAAAARI4vEOJilPh1mebpM69AcHHcR8XNb+WsuSbrWc+SPxaZdFbbhZ53xr0nz0n9/iO+1TXoE7cMeIUmVo46mzDXaierm/faei9M85PsUmfoYa3iNLbY8ue3bHZavD8Vb+GY+orXaJyVjvMR97XF4deZ3ltv2dMcBgjtjhB585qR5nx4/ls9SvB4Y6xjrv6NIxREdIj8Ax4/wAevpJGak+sPZ+FXzrE/cieHxz3pX8E1ceTFqT5x+Kenq9K3BYL98VWU+G4NdMcR+K6mVw6iU8vu6LeF1/hvy/j/qrbwuf4MvX/AH7oMOT3Ryt48M4nX99+TO/A56T83FYqf5pgFOTocq1ceKk/23iGH/l6rxxHh2P7ef4s+1ZBly+5FfePxaW8W4DH/d8Na31iGV/HpiP7HBFPXrH+i+njSuHJaelLT9IbU4DLbvy1+u/9HlZfGeLv2zTX6RH+jmv4hnydL8Tln25pOtTtH0UeH8v28sRH0RfHwWKPn4mszHlzxD5mckT1tuZ9ZMe8ltY6WtP+Gu16nZ7t/EeAw21XFkyTHnExMfqr/wAcrSP7Hh5iPezgw+H8bl1rh7xE+dujsxeBcRad5MlMf5yeHqt/GeJvv+zrX3lhGbieKt0jmn1rV7WDwrhsXW1K5J15w7aVpSNVrFY9o0mxcryMXhOfJETxPEREeUVr1/R2YPCeEw/ZpaZ97S7fp09oNstERFY6dE7QeQJ3tE9ETMRG5ef4j4ri4OvS2771y17n1Pjq4niqcNjm+SYiI8t93h8Xx2Xj4iNfDxR5ednl2zZOIzWy5bTbc7iJns3rknWt9fVrE1vE6tHs7MVt1edFnRhya7yEdiEVmJhZFV0lOiIANJ0RGgV0TXcTHlPRfSJEeBbPyWmlo+aF8XExzQz8dw8nHzesaresTv8AL+jzd2jzbzWNfTYMsXjp6Nud8xi4rJincWn8XpYPFaTGskzCY1r07TtWWNOJxZPs3hrGp7SirQ0hnC8SguAKI2lXYidomyJlSQRM7lNY3O5VhrWAW8iaxbvCfIFX+NkjHGOb7pH8NoeXxHhfA5rzb4Nsdpne6Xn+u3oT2Z8sxO9Kjyv+Dzjnm4XitT6XrEs8vF+I8JaYy1i8T5xSdS9W2bHSdXnl+q9LVtHyWi0ekTv8jUx5OPxzyyYo/wCWdfq9LhOJwcXO63iNd43Eyx42tMf9pHD1vTXzaiNx9zTwfh+F4riKZcVYrOO0TMRX9fwUexw1acPw9skWm3SZ6xro8nicnPmvfp1l6nieavL8Gs/N0317R/vTxslI3OmVUm3SIRtWYntEmKs3vER2iNz7R5tI7MdeTHE+c91kUv8AFiba0tpBCQAhaJVAaRK0SyiVokVptG4QjQLdJOWFeWUdYBaccespinLHeVYstFgNI5VtgKajzXrXfT1HXwVb5LxvrWJ6oO3hsXwsMV85bCUaAAAAAAAAAAAAAAAAAAAAAAAAAAAAAAAAAAAAAAAAAAAAAAAAAAAAAAAAAAAAAAAAAAAAAAAAAAAAAAAAAAAAAAAAAAAAAAAAAAAAAAAAAAAAAAAAAAAAAAEbAFMt4x47XnyjfV4nEZZy5rXme89Po28W4vV5wV8tbeZ8SWpGbWt512c9pnzhb42u8NK3pZUcN9z5bYWik/a6PWtgpkjr0+5XJwkZqxza6ecLqY8i2KO9bSxnmpOpl6OXhb4p+WJn73HetrTqK7XUxnXJaPN28Hxdscx2mPdlg8N4vP8A3OHm69+aI/q7cXgHiMxu1Mdf82Tc/kbDHu8Ny5KVt06x5OqtIhhwXDX4bDWuWa7iNdJWy+IcNg6ZMsR/yTLm26YqnTy7eO8HX7M5LfSrG37QY+vJw95j/FbRlXY9rpB5vn7ftBmmP7PBjrHvMy5snivFZt/Py78qzMf1XqnZ9Tr2UtkpT7WSlfrMQ+RtlyW65Ml7R72ZzkrE9Os+69U7Pq8niHCY468Tjn6df0cmbxvDSdUibx67mP6Pmc2WaR2idsJ4rXf9Tqnavor+PZJn5MFIj1m0yyt43xdu3w6fSu3i4ss5rctIiZehg8Mz5vLm9txC+G2tL+K8ZeOvE317TEfowtxGfLPW+XJ7zaZehi8E4npzVpHvNtuuvhN4tEXzUj2ispsPXh8ma09aa95TGG3nbX0iH0EeE4Yn58t59ojUOjHwPDY4j+zi/wDmiJ/oadXys4oiPtTMppwmbJH9nw+a/wDyy+wrFKdKUrX6Qt1907NdXy+LwbjckxzYvhRvrM6n+rvxfs5w8dc2a9p9KxyvY6pgtpkedj8E4CkdcVr/AOa8y68PCcNg/u+Hx0mPPUb/ABbxWU8ssqiJjXpHsjczPqtrUdZZ34jFT7VvyVVxz/vmKfs80/SNQfvX/pz98oOkcs8X/g//AJf9FL8ZfyiIVHapa+oebk4i1o+a0/cxnLOtRO/qYav4l4pHD7rW1Zv06b7Pncl8vEZJvktzTM76vb3EWmZwYLzPnaiJtGv/AITh/uqqV5FYisaiE82npWitomP3bDHvER/o8+1Os9O3oaEWlrjvph2Wi2gejiydO7ettvOx5OropkMHXC0MqX3DSJRVlU7RMgkREpB5vj2KJ4KMv8VLxH3df9XzvND6zj8U5vD+Ix+c0mY+7r/R8dbdLzWe8dJbjnWu4lOo8mHN1W5mkdNL2p9m8w6sfF5q9sm/q86LtK5ExdevTj77+aIl1Y+LpbziJ+rxK5GsXZxde/S8W7TEr7l4eLNato1LvwcXMxEWr+aY1rsmZQrXLS/rEr8seSCqsrzCswCsNaqRDSASiZRMqzIJ5k80erMAy4MWaPnjr5TDktwebDO+Gy3n1jbr6rRZRwfvOWkzTi8U8luk25Z7ee9OnwyKcBfLlwX58N4jp31Mb8/vbRMzO/RF8fPSYjddxo1MMl/jWtkmdzbz9mN46K8mbh46RGSke+tFc9MvSNxb0Fc+S0xuYK8+PDz1nrmnlj2jtP8ARtkxTk6V+1vtK+DFz8Rbr/Z4tVr766f0VG1KRSsRC2l9I0gpMIX0jQKiZQAmAFWiU7V2AvzQncMyAX1EmvRXa0SCdJRtIEdZ09bg8Xw8XWOsz5uHhMXxMn0erEIqwCKAAAAAAAAAAAAAAAAAAAAAAAAAAAAAAAAAAAAAAAAAAAAAAAAAAAAAAAAAAAAAAAAAAAAAAAAAAAAAAAAAAAAAAAAAAAAAAAAAAAgEiAEiEgCEgAAAACAEiNqzkrWNzaNfUFxz34vFTz39JhjbxGkfwT986B2jzZ8TtP2ccR9ZUnj81u0Vj7jE16sufi+IrhwXtvrro8vLxV9bvnxx7RpwZeMxTOpve30iGpEtaTvNltfJM/NO+releFisc167+rzLZsU2mYx2mfW1v9EfvMx9muOvvMy0y9O/7nP2Y5p9oUnw+Lda5Yxx73082/F5J75ax9NMLXpbW77/AAB7+PHwOKP7bjYmfa//AEXnjPCMf/mWyT9LS+cicXbcr1ritPeUxde5bxbw+nTHw9rfWn+subJ47lj+6w4a+801/VxRiw7j5rfjCf3bBSlbTW3LvvsxNa38a4+//nVrH+GsML+IcZefn4rL9OaY/RrXDgmelNx7zLq4fFHX4cVpr6yDy5vkvO5m1t+szKa4M1vs4L/dSXu0+JHNrLrl6doa/B5vtZLT+Bq48KOC4qf/ACMkfWNfqv8A8P4n+LHWPrkrH9XtfueKetptP3tK8Jw8fwz98nYx4ceHZe/xMFfreJ/Rtj8OiZ+bPXX+CJn+j3KY8Vfs0197aL67QnZerxqeE8LbXNbir+1Y6fo6KeD8H/8A6+ef81tf1elzzJzJtMjhr4PwWvm4Smv8Vpn+ranh3B1iNcJw8f8A7cOncp3M9RUUxUp9mtK/SIhfp5zP4qp3pFNQmIj0Rs2C2o9Dp6MM/E0wY5veYiI8t9XjcT43e9rY8FYiN956rImvby8Riwx/a5K1+/q5reJ4pn+yibe+ngxvJf4mWea0/c6K5FxNenPG5bdopH1P3nNP8dY+kOTHdebTrpKDec+X+LNf7o1/RWctp/jyz9bSwj3k59doBrM1nraN/WdnNWO0Vj6Qwm8om0qN5yz6qTkn1YzMgLzeZ80Tb3VEE7BMQCNImPZfSNCq6efmrNcton129LXSfo83xK3w+Ir/AIqb/Of9RGNmczqe7O2dnbJtpHVGTXZtjyz0286LtK5NBr18OaO23XW23iY8up29DDniYgNdlrRHeWU58e9czLJbmjpLkmJ76MNelW7SJcGG3Tc1tEuylpmOqK1iN9Ldp6S+P8UxfB8S4iutRzzMff1/q+viXzn7SYZrxtc0fZvjiPv6/wCi8U5PHkRPZDowttetmW0xKDorf1lrXJ7uWq9Z0YOuuT3dWHNMTGpedWzalpiYRXt8POPJEc06n1htFM9Z/s92r9XkYMsxd9DwfzYqzryZrUYzXiIjri2ictY+1W0fc9OKxomlbd42y082t6W7Wj719f7hvfgMV7bmLRPtKP8Ah8Vj5cto+6JBzzE+iOV1fueaI+XJW0e8aZZKZcXS+KZ967EZaTypi9JnW9T6St9JiQVivsiYJnJE/ZiYK35p1yzAGkrahGlEfRlkxUydb0i3vrq20a38uvcHDnrfhIi+C9uaZ6Vm29OzBjjFiikR1iPmly0t8XjLTMRy03Efo7IsqLGkbSiqzCJhc0DKYVazCs1EUSiYQKslWJWASAJDzATC0blWHTwmL4mT2gHfweL4ePcxqZdBEahLLQAAAAAAAAAAAAAAAAAAAAAAAAAAAAAAAAAAAAAAAAAAAAAAAAAAAAAAAAAAAAAAAAAAAAAAAAAAAAAAAAAAAAAAAAAAAAAAAAAAAACABjn4imHXNMRv1c8+I08oif8AmB3G3nT4lHpX8VZ8TnyrUxNemPJt4pkiJ6Vc2TxvNEzy1rK4a99G4jvL5y3jfFT25K/cyt4pxNu+bX0heqdn083rHe0R96s8Rijvkr+L5a3HZ7d+IsytnyT3y3n/AJjqnZ9VbjuGrHXNT/3Q58/inCxS2s9NRHXU9XzNr7723PpLO01mJjp19tr1Oz3L+K8D3m+W/tMz/qxyeL8J/Bhn743+rwtx6nNX1MTXr28ZiP7us1j2rEOe/il77+1M+9nnzauu6KzG+64a6/3zNaJ3kmJ8nNfJxM980/hteJrHnBaaa8lxGO8to1bNKkYvW9p++V5tWJ7Ji8IKRijz3P3rRjpr7Mb+qeaPRHP7Cp+HX0j8FuWPKOv0V559IPiT7KjSKxHknTL4kp+JPqg2h04skXpXDln5ebfNP+/ZwxeU889okNetmzYIrGPF9msRG/WWcZ9VjVtS874kx5rVvMzqZF17GHio5rc9ukujFxdbT80vDjLOu7WmeY1290w179MlbRuJ6NYmJeFh4y0dObzdmPj5nHPPMRO0xqV6kSmJ693FXi6ajVon72n7xSZmIvG490xddcWjaeaPVy/Gr25o7bPjR33GvqDr549Tnj1csZo1uJjR8XfmDpm8epF49XJ8X3K5Z1OpMNdU5YjzcfG+I4+Gw2tNt210iHLxXHfCrHJNZnXq8Hi+JvmmYtbf3tTizeSOL43JxXE2vabTEz0iZa4MkRHbycNe+/NrW/KvxI9KMkeq1ckerzozSvXPO+6K9nDaJhvvo8zh+I69Zh3UyRaO6VV7SptMz1QgJEgjRpICDSUgiIWEiiEoBGu31eT4/wBI4e/+aP0eu8v9oab4Kkxv5Mnf7p/0J9SvEnJHqfEj1YblE2l0xjXTF4Xi7ji8x5rRkn1QdkX92+LLqe7z65J85bY8sdOwr2abtSLb6S6MV71iY5Ns/CK04mJre3au4jfu6uL4bPg1NItNZ9I3pBy5su8kRbHav1a4skb7sbzbLMTfJHTvGojbO1ppfpEx6bB6dbb83D49j+J4VNojrjvW33dv6tMObm6bX4qsZ+Az45/ipMffpItfG2jrPojs0yUmlprO/lmY/BnLowja0IiE6UT6LRKm07BrWzaluzmrLfF1tVB6fh2Cc+XUR2h9XgwcmOsa7Q8jwDBHXJMd6voaxqIc7XTjHPkiYVpuXRakWUimvJFTWOixEJ0iqWtqOzK/FY8X2p02vXbzPEMFrVnliZnfksStp4vgeI+XJbHM+lo0wz+G2mOfhb1tHlES8HNW9bzrmifZfh/FuO4SdVvzxHTlt1hrGddsWzYbTXLNqT6WjTWueJjraG3A+JcJ4luvGYsVL17TM93Vk8J4e0bpNqT7TsVxRkie0rxaNMc3B8RgtPLFrV9dM65pjpaqG469seLzRhwTaPt7jSlcszMRXrMz2hnOO3FcbGLvWsddev8AuTEt1TBX4dI6dddW9ckei+XBFJ6RO9sZia+TSfHTWy0WctbzDWt485TFlbRKVImPVaJRUgArNdomi6szIM5pKNTDTm9U9JBSLeqYlM1iUcoJDSYjYLRE67PV4PF8PHue8uHhMXxMvWOkQ9aIiI1CVUpQlFAAAAAAAAAAAAAAAAAAAAAAAAAAAAAAAAAAAAAAAAAAAAAAAAAAAAAAAAAAAAAAAAAAAAAAAAAAAAAAAAAAAAAAAAAAAAAAAAAAAAEJQDzvFY/u5+v9HndHd4zbkx456z37dXiW4i89vybjNdu4jbG+asS4rZMkx1mWVrWm+lxn16vCY543Jy16U85lPiPh8cPT4mOd17Tt6nhnDRw/DVpMddzK3icRPA5d+nRN9XPHzEY57z59lOImIjUNrWiI79nFmyc1p6+bbmmLHOzm3RTm9xWs2VtaWM391LXn1QTN5TF5YWtO+6OefVR0bmVomfZzRefVMX9wdUTKJt6ufnn1Vm/uDom0eqOePVz7tPkRFvRFdHPHrJFo9ZZRFtdkxW30Eac0HNCsY7JjHM+oq3NHoc8R5Hwp9JT8OQIyd40fF9k8kwn4c66wCYv07LVmZnSkUnXbpttSs99ARWdKzaYbR27Mbx8wL0vMLRllz7lOwdMZpaVyTrUd/q4967NqTPn2B1xltuJmZ1Eaa48/LfdZmZ93HzdNR5kWmPl30MHo1z7jc9vRtjvM0mYn5XmRk1Gt9PZNs3TVZ6eiYuuy/FRHSIllXi5rW3u4bZNwpN511kw1GfNNnLbe+q159e7OZme7TKdk3UmYiO7K1/RMVtzrRkcvNPqc3uGu6uaYdmDjddJjzeP8TXm0plSwlfRY+JrZtGSJfP489on7TtwcTPTdksa163Mnbkx54nzbVyR6orbaYZxaFtoJTCu0xILLQiFoFRImZREgjXf6OXxTF8Xw/NH8sTb8pdauWvPw+aut81JiPwIlfETG6zO+ysyvMdI+nVWzowrvRFkdDYLxK9bMoWiQev4XxPwc9Z8p1E/i+1xzF69esS/O8N9RHV9p4Jxf7zg6zua6j8meTUrozeG4cs81Y1MeVYiHnZ/DrWj5K2rMfzzE/o+giNomNs61j5O2DJhmOaPwlrhzzW0bj6w+gzcPTJExau3lcbwMY+a1Kfd/v7mpdZx8p4pTk4/PMfZvbmj231/q49PX8XxxFMd4r1iZi3T/AH6PKmJ7NRms9C2pNNIrKYk1BoFqt8M/PVzxDbFMxaEH1/gFonBMe3+r3Y6vlv2e4iK5LUtOo5ej6ik7iHLlHXjVkaNpRVdGllbTqJn0gHPxfE4+GxTfJM68oiHj5PF4zTMYsUzG+8y87xzjLZeOyUm08lZiNeXRhg4yuOIjcR9zc4sa9O8zkr1xRE+u3Fk4TLubRMfTbopxcWr8s7T8aZnr5h48/Hi/tNTMxue8Pq+Czf2URvm1EPAv8/lHRbFlyY/sTMfQp8fTTeJjt0eR4hWnP8vp6OX954menPKNZMkxudyTwtWrecWC99dNTET7z0/6u7wnDy8POW3W15nX+/ueRxWSZ4inCRPyV1N/80/9Je1weWtcOOlZ+zXS1I6L0jlhwZ8Pu9OsxMIvji8a0xLjdmvEtSYVjo9PLwevs/q4cmG1e8S3rGK1s15teTn3roTaTDW/xYPjx2c8RzS7+F4GMlYtavSSkZRmrK8TE9pdlvC8Ex0iYn6ufL4bnp1w23HpzM+Nes594IrHlLO2PicUby0tHvEbMeWLRHUGpohIIiFogiG/DY+fJ1jpEBHdweL4eOJnvMOlWI1GvRZloAAAAAAAAAAAAAAAAAAAAAAAAAAAAAAAAAAAAAAAAAAAAAAAAAAAAAAAAAAAAAAAAAAAAAAAAAAAAAAAAAAAAAAAAAAAAAAAAAAAAAARM6hKJ7A4PFMc3xUrEzEbmOkbcGPgcdfX8Xq8Zy/DrNo383TrpyRO7SsrNimPgsW96n8VsXheCfh2nm3Sdx17/VvS3qj49eatYnrvsarTJljFSZ10iHheJeKTli+OtdV7bepxlprwuSLzvcdNdXy2WN3t9ezUZ5VXJmmekQ55tuWlqejO1ZbYRNlJlflnzRyaBn3TyTLSIWidIrCcO/VS2LXm6pttWYiY9wckxMGm8wro0xStJ85aRWEGwa15VoirDm914tPqit6xE+a2o7OfmWiwOiNLc0eTm5vVMW9JB0T19lJ0pFp85WjqCYjc69ezqxcJOWZrzaiNddeqOGw2y2iK18+j3cfDTv5pidb7fQtJNefHh0fBiebrzcsf6nE8H8HBzRO53ES9fkitdRHkxy45vSa+qa1jwJjr2Y2idu7Pgtjmdx030lzWpO530aYYcqOXTbliEcoKREz7LRGuqYhEyC3MTbptSZ6I35gvNuqJup96PIRNr9FOborNlZnoKrMq9SbKzYFbx3ZWiV7W3KlgVCUKidrRPVTeolGwdNMmo6t8eT6OCLdWkWiNdevsivUxcRNdOvFxEWeJTLrp1b0y+ks4uverlhpF3i4+ImPN1Y+Jie8mLr0ostW3VxVzRP8AE1pljfdFdsLx2c9MkT5toncd0VMojvplfHaZ3votj6dI2DUjvr1ITHeAfFZact719J0wt0enxuHk4vLHraZj8ZcVqTrs6RzrmQ0mk72jXqCpvSZVmQa47a0+n/ZbNy58lJ/irH6vkonq9bwjivg8XS821G43+MFWfX6HE9EIpO67j7lnJ0Vnsyy1i1dTHTyaTKl5jQPnPG+Eicd9T1m0T/v8XzU10+28Q1OPXTrPeXy+XFFbTGo6S6SudjzpjqTV0XxezK1JjyaZZcqNLzv0O4KxC1e8StFdHLqQd3A5/hZYtrfR9pwmeMuKs+sPgsczFo/N9F4Fxcb+Fa09um2eUa419LCVKT0hdzdBhxNorit/lbz2eR4xxlcWK1N/NavTSyFfL+KRzcXlmPO0uDlmJ7PQtvJkmZ8523pjxx3iHTcc/rk4XLeJ7dNOnHaZnq0nFSe0Q1x44jyTTFsVZmG9KFK6awzVIp1gzXjBw2TN50jpHrPkvDy/GMs3z48FbdK9ba7bnt+kLPS1hhvN72zW+1aZnTu4bPNLeTgr8tIqvW+obrEfQ4OKrfTspfcvlseaYne5h63CcZE6ibfixY3K9jvCl8MXrKMeSLebXfVn419eXn4HUTaLfdpxXxzG+kvodbUvgpePmrEtTkl4vnu31dvD+JWw0itqbiPRvxPh3NWZxRG3BOK+C2stJj310XdZyx6/D+I4s06+xPpMw6txMbjUx9XgxTFk8olMUikdMs19ts41K9i2fFq0TaPeNvC4iMdMvNh7T1nc7MsbjcTEzrv6sNT6NSM2urFn5u8N6ztxY6zDppKVY6KxuYj1elweLkpE+sOPg8c3vE66PUrGoiGa1EpBFAAAAAAAAAAAAAAAAAAAAAAAAAAAAAAAAAAAAAAAAAAAAAAAAAAAAAAAAAAAAAAAAAAAAAAAAAAAAAAAAAAAAAAAAAAAAAAAAAAAAAAEJQDj8SnXDRbfad/lLxq8Vesbt59vd7Xicb4K/tE/pL5W1tztqMV6U8dPat+nntlXiJnLXJuZ1PrOuzije4lrSJ1P1axNdPE8bmy4prExqfKIebeupmZievq7a1md+Sl8W59ZNHBMKWr7O62CZ7aY3wzBpjkmIVlteks5qCiOq+kSooeSTSCswo10jlBnMKzDWYVmBGe58o6EW69y1URXQL7TzKxCdbBPPqUxZXlTHQGtbba1mIlhFdNa+wPV8M5rZ61rE65us+j6GtYir5vwvNGPLq0z8062+hxatWJiZZrcXmIiGN+/fUN5iJhzZoiN809EHn5ctZyTXJETWJ6OPi+WM0zGoiVeM4iLf2UR0rPdyzkmZ3DbNXmYmfYiytKTbep21jhrTHc0xlMxH1Q6I4Of5z9zvPXmg0xz66mu7o/c7x5wj93yx21P3mpjntVWY6Or93yeVY/FE8LmmPs1/FdXHBaNKWdt+Eyx1msfiwycPaO8CY5ZlXba2LU92c45BnKktLVlSYEVlXfotMIkVWTsSgRP6JiZ37KJjoDWJ6rxefVhE+a0So6q5debauTp3cMS0jJpFd9cto7S1pntvu4IyNK3TF162Pivfq6qcT8sdYl4lL9dOzhrb1HdMNen+81183SPUxZq2mYrffs5bRMU7LYrZKzqI6R1iN/79RdejEphzYcvNSu99fN0VmJ6MtPL8R4S1st8ta9I35e7ycmHXq+g8QyWx2pSPs3r2cPw+euqx3blYrxrY/qzmns9fNwlq6jp1YX4a0d11Hl3ppjaNPSyYJiXNkwyDk3MS6cN9TEx6spxzC9ImewP0DwPjo4vhPmvE3pqJ/B6j4Lwjjb8JxOO/esWjmjc9X3WLJXLTmr2c7HSIvOnNmyRET1iGnH5fg8JkyzH2Y7Q+Y4vxOctpinNWJrruYa6+O4qLbpW8d/Lq4pwVy0i9e9u7j57XtvvL0fD4nU0tGt9mvjP1xZOGmv8M6+jlyYvZ9BNInoxycLW5pj569PZSKxHk9nL4fbXSYcWThbUnUwusuaNeSJhr8LqfD0oyjo7OCz2w5YtE+Tn5ZXpXqD7zhr8+KJ3vcRPRu8TwXieXDNMk6mNal18X4rg4WI+1a1u0RHdzsdJXRxnEV4fDa1piNR03L5XiL5eNzTe+4r206OJy5eLyxky/LWOnLE7RuI7dmolYV4aIj3T8Hr5uisxK2oQc9cevKWta6XiFogCq8KxC0fr0AyXjDhvlntSN9XhU582ScmSZm3eXd4rlmbVwV7a3b/f3McNJ+FMz3lvjMYvqkwiZWvGmcyqLRLbFkmvWJc8SvWQe5wnGbrEWmHqY8kT5vmMV9S9HhOM3aKz22xY3K9uJWc+K+4dETuGW0wrfDjyR89a2+sLxCdIOK3hnDz9jnxz/hlycT4XljrjyTePSYjf6vY0LqY+YvizY9Reto+sKb9X1ExFukxE/WHn8T4dFutJiJ+jUrNjy6TDoxRzWisecsb4L4ranu7PDcE2yxaZ6RuIWkenweLkxx0dKKxy1iPRZzbAAAAAAAAAAAAAAAAAAAAAAAAAAAAAAAAAAAAAAAAAAAAAAAAAAAAAAAAAAAAAAAAAAAAAAAAAAAAAAAAAAAAAAAAAAAAAAAAAAAAAAAAAQDDjq83B5Y/wT+j5euCPOH1eeN4MketZ/R89pYzYzrhiPJpSkb7J3pEW1Ko0tWIhlMQ030V7isprHoj4cejbRoHJkwVnycmTBNZ6Q9SYZ3ptUeNaumc7ehnw6nbkmnVUZ1rMy3pw82jsY69XbhiJ0ixyW4bXkynFryepfHEw5r01Kark+FvyPgb8nRXW21IjZpjgtw8+jOcOvJ680iY7uXNXlVHnzXXkhteu5nqymJ3rSohEzrstyzPeUTUExLSjHlmJdGCu7RHuI9Dw7hcmTJS/L8sT12+ow1+TcRER6ObhsVMOKK9Z36J43jq8FXliItkmPlrEsVueN894xUm1piIjzmdPE8S42L/2fD255nUzNY/qjNe3GWi+ee/8MdIgrjrWNVjUKPPpw17Tu9e7evDVjvWHVykwaMq46x2iGtaohesAto5SEgjlj0NaNqzILbg3DLa0Sg06Si2Olv4YIXgHLk4HHf8AgiJcObw+0bmsfm9omsSumPmMvD2rvmpLnti9n1GXh62ie7z+I4LW5ifNZUx4M45jyUmHo5cM1nr6ua+LfaWtZcswhramlJgFDfVMmhEG5JJ7KLRMrRLNOxW0T+C0WllWdLRPuI6KXl6Hh2aKcTjme2+ry4nTfhcmstZn1RX3WHBiy46WmlZiY32V4jgcM4p1SZmffov4faL8FhtHnSHVaNxrenN0j5e+HLgyTqk9/Tyb4Msz05o/6Paz4K5K9ZmPd4nE4JwZNR9V+onjazkrSY8ocfz49a3H3uvHk568s+SLY4tPXuqMsOaImOeNx66dlZ4XJj+aKxv1c0cN6TJ+6Vn7W5BObhOGt1pakzvzs4MvAdZ1ETG/K0PQjg8fv+KJ4HDvrE/iaY8XJwUx/DKlODtadVrO3vfuWH0t+KI4LFE7jm/FeyY8fFw1q26xrb6DB4pg4Pg5pzc143qNbc/7li/xfin91xV7V/NNWPI4nj/EONyWre9vh2jXL2hXDwl9RzR9Xr2xRExPoRT852mrjjx8NrydOHHNLxPaG0VW5ehpi5pNewgiYZ2x1t3rEtLdGc2BlbhMU/wM7cDiny/NvzI2pjmngMfr+aI4CkT9qPxdW5RuTUxnXhqV/it90rVxUrMzWvWe8p2mAJqytSWsJ7isK7iWkSmamgTC0KwtALQTata2tbyghz8XO+Wn3ysS1yTSc+WJnc2tqIepfguXFqI61PC+F+Jm+JP8EvVyY4mNeS2pI+X4ikxe0ac1oez4hws1ta0bl5WSkxtYl8Yr1lSei1eu1RrFt93Tw0TN66nzZ4MFsltQ9rhuAjHG5mZlm1qRvhvqvd1YskW83ncbb4VPl76cWHjr0vHZnNa3H0sdk7cfBcZXPSOmrOua83aWcxrTYpET2nssCVLSTLO9piNxG5EZZ6VvHvp0cJhjHSOmnNimcuWPlmI29GsajSiUgigAAAAAAAAAAAAAAAAAAAAAAAAAAAAAAAAAAAAAAAAAAAAAAAAAAAAAAAAAAAAAAAAAAAAAAAAAAAAAAAAAAAAAAAAAAAAAAAAAAAAAAAAAKZI3itHrWXzkvpLfZmPZ83bvKxKrMqTbSZZ3norLes9O60MMd21Z2CwQIppHKtCQYZMcW8nDmw67Q9KznyRuFHmzE1b4MkRMRMozY+jCJ5LA9amrVjUufPSY8jhc24iNx2dVqxaqDx8u6svjXjzejn4eJ8nHfh9T9lpFIzXnzleLzaNd0RhnfaWlcIKck284hWcM+u3RFJjuvGPZo4rYp10jaPhvRjDHomOGr6GmPM+HM9oa4seTypPs9GOHr/LC8Y6xHY0xOPNxdqxE5bUj2UyYopHr7y0jv7LZI3TaKxxzqIbRLKsNYQXhWyUSCq8SppaATtO1NmwWmVZk2iQQtCqYBrVpDKrSAWSiEip10UtSJjsuA4c/Dc0doebn4S0doe/Nd+TDJhi3kupj5q+GfOGN8M+UPc4jhInrES4MmGazO4lZWcebNfXory6dd8UejG1Jie3RpGM6Rrzns0mqlo6ewik9iJNSaUTtPMpvREg2i3Vritq0ObfVpS0xMSD7r9nM8X4GtZmZmkzGv9/V7Hk+S/ZfiLfvVccz8tqzOvd9c58nTipMuPi8VL01NY6RMx9XXeYhwcXxEUrO5SLXlVjlzamNdfN2cryv3ibcREzO45vf193rX+XotZiszpXmUtbqiLIrTZzKbTsVbmRNkbRILcyOZVOgPtSnlWpVeagpEJiFtGgVjuSmY0i3YRle3dlva+SGO9KNBSLe6Yn3BZGpStEAitNr8iar7Qc9rRTummXHb+KN+ky0vSLR1hzzw9Obepj3iVG8xGvImFKxNY1Ez9625BGkoSBMxSszM6jXRwY8k3tM23MzLbjrz8uOJ15yywU+beujcYr6Dw+K04eKxMc0zO9Ov2eJi4icfa2nRTxG8T82pYs1qcsd2bFF6TEx3eTxfA8szMRGnp4OLrljrNY+9relMtdTqfoS4tmvkcuGYmZ102rixWtPSHvcR4Zvc49zueynD+HzW+7U7ezXZnq6eA4eKYYi0Rvo74rqJhTDWIjq310YrccPGYfiVmNddPDy8NettRD6a9Ylz34ek9Zqs5YljwcVsvD2i8bjT6Dw7jK8Thjr88d4nu83xH93x45jURbtrbh4fNm4e3xcFtbas1ncfWRMSTDj4LiLZMdbX6TMdXXFnNtEwwzUnlmYnUujbO3zTy+oHB4prTc9Z26UVryxqEiiQAAAAAAAAAAAAAAAAAAAAAAAAAAAAAAAAAAAAAAAAAAAAAAAAAAAAAAAAAAAAAAAAAAAAAAAAAAAAAAAAAAAAAAAAAAAAAAAAAAAAAAAAARKUSA+byR80/V9I+dyxrLaPeViVjZhl3EdHVMbZ3xxaJ6b6Kjzb5pr27q/Hyev5vSx8LhmPmp19pVv4fhnfLFo+9rxMcFeJvv7U/jK/wC95Inpb9W//D6RPTf4rRwVIntv7zYmVXFxFrTq0Oyt50xphrTtDTsy0m1mc9VplCClqxaHNlwb3p1mgedGO9LdP1duC9uXVvT1acsehEaBMxtSccS0RsVl8I+G2NCM+Q5NNAFYhaDQKlEpQIQtP2JViOq89KgyiOrSFI7rQCyEwkVGkSsi0CM07RJAJ2ISCCESQDWstasatag0SiEiiYCAETCwDG9Nw5M3DxMS9CYUtXYPBzcNNesac18c9d6e/lw1nvDiz8PHXUNMvGvinv6MZp16vSyYZrM7hhfH7Kjh5VZq65xde3RnbH7Ky5phXTe1PZSaAotWUTCaU3Kj0vCuKjhuIpkmJ1ET+j9Bx3jJireva8bh+aY45bdZ6Pr/AArxzh6cJixcRkms1rrmmGOUa43HR4h4hXhM2rU3Gu09dz0fOZ+JtktNZiZmOs7nsr4vx0cRxdpx25scWnlt6uKm7SshbtdVbxE7e/a+6xL52kT209nh7TbhaTM9Y3v8UqxeZ2RKkz1TtlprEp2yi3utFgXSrze6YmATpMQrtaJBpSGmlKNIBTRpZEgpMdFN7asZ6SIraNwwvR0KzCjktuFfiadN8e99HPkwz11ALRlhpXJEuG9bV8pU+NaveZVHrVttpDysXGRHez0MGeuWPltEpitvJnK9pUBCNJkBEJi0V3a3aCGPF21jrSJ626ysSuaZnJebT5z0d2DBqm584c3DYviXiIjo9TXpC2pIwjDEd1bYfR0qyzq45eW1f+6+PiMmKek/mvbSsV35KY3p4jeOlqb+9rHieL+LHMfRyTTy0rNJMhr0K+KYZ7Re31R+/Wn7OL8bOOtYr10WvrvKYuuq3FZ5jtWsfWVYz5/5q/hP+rljNj87dWtb1tHy2MGPFYZ4mZm9+vtDD9zvSuq2iXf3NLLiZquHjPgxFclO0d4l018TxdOlmHLE+SJxVnyhFdc+IU1usTLs4atprz37+TzMPDVvkiIq9qsaiISrEpBFAAAAAAAAAAAAAAAAAAAAAAAAAAAAAAAAAAAAAAAAAAAAAAAAAAAAAAAAAAAAAAAAAAAAAAAAAAAAAAAAAAAAAAAAAAAAAAAAAAAAAAAAAAEJQA8DiI1xF4/xT+r33hcbGuIv9Z/USsFZ7SsiWkKeq21ITIEomRWQTtGxWZAECCRACRABMkhIJhKISAQAJJQAjZrZpeATSNIyT5J2rPUFVoRpMAtCUQnYBZKNAzsq0tHVWYBU2TCAEwqmAaVa1Y1lrUGsLK1WgVJAAkABEwkBS0Mb44mJdEwrMdBHn5cG9uTLw3u9e9dw58mOfVdR5FscwztjejkwbYWwzHZrUx59sTO2P3ej8C89oT+6Xnto1MeTanVNaa83rf8AD7z3iEx4bPno0x5cfRaee/y16fc9WvARX0/Bf4VccfZj8DsuPIrw1t9XTTBMO+ccWiNRCYxeyaY56Y/N3cNH/h5hnGN08NX5bx6pWnPa2lfiNs+Od9nHkiYmUGvxUxlcdraTW6jurk20izhrdpFwdnMvW25cfxPdemaInug9GvWpua+W2OHPXp1b/ErqbTMRAJi2/JLGOIpadV39ddF+bYJlll6WiWks8vWsCqCuxUWRMRIAztii3q5svBc3aXciQeJm4O9e3X7mNLZ+Htusb/5X0EyrNYnyj8DUxw4PEL5NRbHqdu2uTcI+HG+0EU0KvvYiISCdxEbns8+95vltee0y6OLvNcURWetp7KcJh+Lk1MfLENRm+uzg8U46Tae9nUiI1qPRLNaiJUtbS1mVt+gI3tPZFYlpFRFdpiJX5Yg3AqOVjkx80d2+zuDy8uC9Z33+5GLLfHaN0mXpzpTUTK6mIxZZvWJmNNolSI0tHZFXTCIaUpNpiIgHZwOPUTaXYrSvLWIjyXZaAAAAAAAAAAAAAAAAAAAAAAAAAAAAAAAAAAAAAAAAAAAAAAAAAAAAAAAAAAAAAAAAAAAAAAAAAAAAAAAAAAAAAAAAAAAAAAAAAAAAAAAAAAAAEJAHh+IdOJn3/wBXuPF8VjXEx713+crErj3+pKNo2qJ2iZRs2BMomSZQBtAjaCfJAAJQAJQkEolIBCQ2AACJ6pDYCdo2QCdiYgBVMCQEwqtAJSRBoVGtyiYX0THQRjMKS1tDOY6gqCAaVlrVhWWtZBvVpDOq8CrBCQQkAAAETCQGcwzvWNN5Z2r0ByZKsvhb7xLrtRnOoVFK46x5LxWI8leZMSC2oT0RtG0FtQpbHWfJbaYjcgy5OnRPJ0dPJEVZzCjLla4I1fXqjS2Ppev1BbJTbiz4u/R6d6sMuPcSg8fLjjbPld2fH1lxXtyzKi0dFos55yQpbMI6pyQr8br3hyWyaU+NG1w16ePiNT3ddM9skRSupmXi0yRPV7PgURl4jl89Tr8hNa5IvhrERau58tQiM1q65txuO0vbvwvPWKzMR7vP47g9xHLO5j27o1jGuXe+sLbi0TG3n2icVoiZ67b0y7gTWkEFVuVFQbTyo0CdpV1J1AmCE7QAJg0ojSdfgnTn4zJyY+WJ621/v8lhXLe85M1p8vJ6nCYYxY4n+KY6uHgcXxMnXtEdXqwtZgCGGhGvZbQCuvZMzpKtgUm07RvZPc3ChtO0RNfVbpII8kL8sHKCsLwjSYgFqxudO7gcW93tDkpSbTqO71sVOTHWseiaq4kRQAAAAAAAAAAAAAAAAAAAAAAAAAAAAAAAAAAAAAAAAAAAAAAAAAAAAAAAAAAAAAAAAAAAAAAAAAAAAAAAAAAAAAAAAAAAAAAAAAAAAAAAAAAAAEAl43jHTiMf+X+r2HkeNdMuKfWJgiV5u0TKNolpFtm1dgJ2jYgDaTRCAJQAbRsA2mEJgEpRC2gQAAJNAhKdAqExBEJETEISAqamVoSCK0aahXZzAtKpsFWglESsIpaGVobz1UtAMJVaWhnIJhrVlEtKyDoo1hjRtAq0AAAAAAAAhEwsiQZXjUOTJPV2ZY+V5+buIc0eq0Xcs30fFUdvMRLljKvXIDphrjc0XbY7xHcHRPZSYWiYntMKygpJXv8AeSiJUdk91LRuFon5YEVyZ8W99HjcTSazPTzfRWrtxcVwsZKzr1VHzszKk2307uzNw9qXnfqx+D1mVjNYzG2V/Z1TXXRz5Y00itLzHnL2/wBnc2vEMcTPSYmHgRHV6XhmT4PEYskR2t5osfoFezPNWNRPRTg83xsFLa71iWnEWimKZtOojzYdHgeM0rjmk0iI3PWXBhvuZ6o43j7cVMR01HQwV1G2mXdw87tqXTyaceKdZKy7pjqgpynKWmYhjfiLUn7INuQ5I9GOPiuaYj4ctqZYvaY5ZjXqCJp7K8vs1lEoM9Gl9I0Cs6iJme0d3mZ7fF4i1o6xvUR7Ozj8sUwckfav+n+4YcDg+JeJmfljbc+M138LijFhr0+aY6t0JZaAEEoABEpAUmu2d8Uz2/Vts2o5Jw3r23+JX4kT1dMyqBW3qtEq6WgErQqvSu51CK7OBxbvzzHTXR3s8FOTHWPZoipAAAAAAAAAAAAAAAAAAAAAAAAAAAAAAAAAAAAAAAAAAAAAAAAAAAAAAAAAAAAAAAAAAAAAAAAAAAAAAAAAAAAAAAAAAAAAAAAAAAAAAAAAAAAAAQlAJeR453wz9XrvJ8dj5cM+8kSvImeyJlH+iJaRMLR2UjW1pmASbhWZIQW2ABtAAhKQEaWhCYBKUJFCBIAAGxACdo2hMQIlbyIgnsCEkQnQITEGgEgmIBELwaIFT5KTC6JgGN4YzDptG2NqiMmlFFqyDpxt4c+KXRUVYAAAAAAAAAFLxuHBxNZ9HozHRz5ccSI8XLM1Y/EdnE4oie0uGa6aRrXI2pkccTpaMk77g9GttxGpUyTaZ5Z3EerDDm1Mbno9PD8O9YmYrM6BwYuemWJi1orD1OaOk77wrbBS3WK6+itrVjURMTqPVFXmURbrLObR6kW6wDvxTvHCzLhp5sX3tkVCJrErIBz5OHreJiYiXBm8OnpyRES9aYRNdmpjwLcPes6tVz5eGme0Q+jtgpbvWGF+Bxz221KmPmZ4e0WiJjzer4XwfPkpN4jk31dU+HxvcT+MNsWPLjryVvWtevWKGpI7eI8Qw+H8PGusxqIrD57N4nxnE2vvNetZ7Rvs9HNwcZp3ly2v7ac3/DcdZ3E2n2RpxYcU2tM++/q9DHTULRgivlppFYg0REadlJ5qRLm10a4rajSDborMV84RzEzuAVmtJnfJEprqO0aj6IjutEAnYaNKoTMRG57R1lP6+Tk8Rzzixxir9rJHf0giVxZ7TxHGWtXrEzy1+j1OGx/CwVrr5u8uDw/BzXjJPau9fV6cLWYsI2llpIjadgBsAlWZTKsgjZs0aUJVW0jQJiFoRCYBMO3gsXNMWmOjkpXmtEer1uGpFMNdQhGqUeaUaAAAAAAAAAAAAAAAAAAAAAAAAAAAAAAAAAAAAAAAAAAAAAAAAAAAAAAAAAAAAAAAAAAAAAAAAAAAAAAAAAAAAAAAAAAAAAAAAAAAAAAAAAAAAAAAAHleOx/Y45/xS9V5fjsb4Sk/4/6SJXhzKNkz1lWZaQieq29st9V4kGkJUiVolBYRsBJo2AJ0aTEAjSdJRsEm1ZkgVeE+SsLTIIQkBBpOkxAI0tFVohMR1AiqeVeIRIK61CNpmeioITBELRAEQvEEQsCFV5RIINJAUtDG0N7MrQDntGlYnq2vVjrqo6cUuqvZx4u8d9OyOlUEo2pa/XWyLbBolSJW2Cdm1dyjYLJV2mASlABKlqroBw8Rh5oeXnxTV79678nFxPD7idR5KjwrzplN3VxGGa73WezgyxNZnSsr/F1Pm1x8bak/Lv8AFx9Zne14q1ia9ngeKrnz1rntatJ6bjr5t+N4nFk5Z4esxy9LRPTrHm8KMk07S1xc9qxzeqYuvUx5uZtW/WPq48UTGnVRFelwc7paPSXQ5OCnrMerrZUAFQHmAgkAUlSzSZZ2mAZWtpWMtYnq0nU91JpSfKATk1aImqsQtWu+0JiugV0tTpKCPtQDTllPLK8duyJBXSTSdAJQn69gOmp329fR4ubJPG8XzVjUTqId/iOeMWCce9XyRqNejLw7ByY/iWrq0z09mozfXVgpGLFSnpG5a7V6m0VbZzKTJtBbmTtQgGmzakLQC20ABoRtE2kFhVMAnSYgWrG7agHRweKbZYt5Q9OOzDhMfJhjcdZbosSAKAAAAAAAAAAAAAAAAAAAAAAAAAAAAAAAAAAAAAAAAAAAAAAAAAAAAAAAAAAAAAAAAAAAAAAAAAAAAAAAAAAAAAAAAAAAAAAAAAAAAAAAAAAAAAAISgBweMxvgvpO/wApd7j8UjfB39tz+Ug+alS0rSzt1lplXfVbm11ZXx838WkVxRXvO0HRF4Tzs61r5L60C/OmLbZpiRWu1oljtMWBunbKLp5gXmVZlXasyC214ljErxMCNYSziVuYEphXa0AtpMQQtECnZeIUtMUpa97RWtY3Mz6M+H4v95pGTh+GvOOZ1FrarzfTr7rg6YjpvyVmdscfE/Gz3w/AyUvjiJtN9R33219ETxGS/E3w4eGnJWmonJOTVdzG/qSVF5nc6IjrqZhwW8Syf8Q/cq4KfE5uWbc+4jpv0axk4yvH48V61nBaJmZrO4jv7ey3hYa6o8/ZrEfgytlpw9PiZImYidctY3Mz7R+Li8F4+/GTxFc0zNo+asW8o3Pb6dIJxtmmvUiP02mK21EzW0b9nLx9OIy8LNOGyTjyTbU3jpqNT/0cPjEYeD4HlrbL8e/SL/EtvpMb8/dePHtcNexqZ18sxv1V663MTrenl+FcLGbwj/xMXtlyTb57XncR2j9HRhwxwnhVqZ+W3w62tbz9fOUvHLhrsmaxG7XrEe8o3vt19Neb53wXFXN4pkz/AA4mlYtaNx79P1d/jnF34fhseLDeaZckzPNXpyxH/eG7+P8AbqmuzieJw4NVtkra8/wVmJtH1jbky+KYsVebJw/E1jynk6fqnwrhK8NwlcvT4uWsWtaO/r3+915sdcuO+O8fLeJid9WbkuKjXNSlu0XrFoifKHm/vs5s/wALhsfNr7V56xH4fRbx3PfBw2LFS01nLOp1/Lr/AKr+F8N8Dw+szHzZdX7dukNTjnHam+4wzcXxfCaybx3jfWvLPX8/d6WDiv3/AIOubDXk5p5ZrPXTyfGMsVx0xRM7v11Ed+sf6PU8E4bJw3h8VzV5b2vNpr6eX9CydNJfcbY8No62n8m0VmGnkiXJpXsbJVmQTMoREkSC0LwpC0AsAAACJZ3rtoiQcPEcNGSJ79nk8VwExNtbl9DMM71iYXUx8pPC2rbtP4LfAvP/AGfRXxVme0MrYojyhezOPIpw1a/amXRjxViN9XXOKPSCKTEGrjOlWtYVrHVpEIro4SdZa/V3+rzsE6yVn0l6P+iEABUAAgkRIK2YXnq3lleuwU2TNa9bSjkt5M7cJNpmbW6A6cOWl98vl7omerGMcY9RVefIEoE+2gdXDcLbiMM3rlrWYnWphlxGPiOGmZtWL1jzrEsLcTk4SsZ6zMxE6tWPOHVg8Xw5q7tPw5mOsT5iOfHxPxLcvLpttyZ8tbcTe+Kekz5N6W+WNqNU+np+ilZc3iOa+PFXFTfPm6dP5f8AcoOX/wCO42Lx0x01EPS9mPC4P3fDyajczudNvJqpBAIqBJoBMACUqmwWFdnMCdyg2noAmBIJh0cJj58sejCI29ThMXJTcx1RW8RqIj0SJRQAAAAAAAAAAAAAAAAAAAAAAAAAAAAAAAAAAAAAAAAAAAAAAAAAAAAAAAAAAAAAAAAAAAAAAAAAAAAAAAAAAAAAAAAAAAAAAAAAAAAAAAAAAAAAAABCQEOfj43wmT/LP6OljxUb4bLH+Cf0B8jaVJaWj9WcqyrKu0yqC8SvtnVbUxO9gsmFdr0mJATELajujYJiAiUioEoBE7TEISItEp2rtILRK9WcL1BrVeFa9mlYFZ8Tw8cTw2TDNrU5qzqY8+mv6vCw8bx3g+sPE4ObFv5ebpqI6biY+j2eLz5cHEcP8PHOSszPPETEdN19Z+qufjuFnBevzZOes6py6669+jpwueVmteFz4eKrOfD1m3y2nz6ev4tLzXBjy5YjUVrN51GtzEef4ODwTgsvA4MsZ4it8s9KVncREf8Ad1eIUz5uEy4OHx803jXNNorX8O5ZNxXjeFRPE+M5uIt1r89t6856fpL3dTzRFaxa2txtw+FcFn4HBambHX5rdb0v2jUdO3s247Dn4rhrYMF6UrbW7TM76T7fSF52WpFMPEWy8TkvOK1sGKdYJjHMxffSbT06+31ePw+aeA8avFYmtJvyzW0a1WZiev3PoaRNcdaW5ImK66R06ODi/CI47POW/EWrM6+WlO3TXeZ9l4c5N1MerPy7jXR4H7R3+NxuDBXyrqdfzTOv6Q9vHS1cXJ8WbTHTn1qf1cNvBuHtmnNfNntkmdxM3jp136e7PCyVa9GmKuLHGOvSsdnJ41f4fhWae031SPx/0268VPh1iIte0f4p2zz8Lhz35suOt4jymsaTZ20zx5/7P4or4fOWI63vMb9ukf0U8f4TJlrizYq3vy7iYrG5jt/o9PHhw4v7rFSn+Wumuu69/wBtMcHBcdwmTgsUW4jHTJWkVtS061rp5/Re2e2XJSOFp8SvNHPe3SIj28p/6Oue+/Oe6NTMs2xXD4twFuPxV5LayY5nk949Ov0gxZs1eCpTPwuTHkx1isViJmLaiPPT0YiFMkbr3O/mUx4mLBbiuKrxHF0itqzHLij7MR/vq9+kzNY3rfs82a6u7uHnca6776OXK0jbyUtYy25aTaY7e7htxHNaderJrr5tmmNLtIsC0QmFeY3EgvC0KRK0CrwIggFkACESlEgrPZWYXlSQZ2hlkhvZleNwI5Zmebu0ti76nyY5a2jrDo71peJ8uqjnqvCNamYW0C+OdWj6w9Gs7rWfZ5lekvQwzvDUGiUCKSjZKsyBtBtGwSrJtWZAmdKzZFpREbAmNpmOi9KLWrqAZaNJAUvSL47UtG4lz14em+kadanLq0+4ilMNYbRHQiF/JRNIcvDz+95r58lflp8uP09d/o24i81x/DpG75vlj/Dvz/OG1cda1rWvaIBGvXujS+tmgU0aX0aBTRpbRoEaRpbRoFJhGmmkTqO4KaNE5cdfOfwRGfHM6jampiE6XiYk0giFoNJiAbcPj58lY1029WIiI1Dm4LFy49z326kVIhKKAAAAAAAAAAAAAAAAAAAAAAAAAAAAAAAAAAAAAAAAAAAAAAAAAAAAAAAAAAAAAAAAAAAAAAAAAAAAAAAAAAAAAAAAAAAAAAAAAAAAAAAAAAAAAAAAISiY3AI/V5PjHHzi5cGC8c9t8/tHZ2cfxleD4eckxubdIj7nyVsk5M3NbvNtyJa3vHVnaG1usqTCoxlSZiO+l8lJns5suDJbcb/IGk5ax5wmM9fVx/u1qz1tv7lvhyo6/jU11lWM8b6SxrTfTa1eHis/alB1Vy7jutz+7GKTHmvFQaRZbalarxAqYkkhIISgESQEAvVrWGdWtVGlIaQpVdFW3MdpJtbe+ad/VG09fKN/QREQSmImekdZ9kTNY1FslImfWx6InspK/NSekZcc/Sys1mO8SYKR1lopGon1+jQ+iYNELaFUveuLFbLkty0r1mfRnHE4L8N+80vOTDP8dKzb9I9mPiuSZ4WvD1jc571rG+3S0d/xY8HF+E4/P4dbDFcV6TkrakzNY3ERrc/SW5xmI68XF4s1JvipnvWPSmt66dN+Zw/GYuK4i+LHjz1tSdXm8REV/P2V8Li2Lh70mJrNM9+Xcd45pnbHg8GTF4vx+S1NUyzW0T16z/uZMg0w8ZPETPwsVorFpra1tRrUz5b9vRnTxPHPH8Rwl+Wl8f8AdTPa8+m9+e4Y4eAti4rPknhqZJtktalpvaNRMz5RHu2t4X8XjuLy5r1+FxERNNT1paI1vt7y1+unqf3jjMvh1OK4eMO4xfEvFon03qEZcvFU8Hy8TfJjtk+FXJWax0r5+jXguDtw3h9uGy2raZiaxasdomIj+i88NMeHfud7zMTi+HzxHbprbOxHmcXe2TxPhOHpktXFlrbc1nUzPXt+CKZcv/DeOwXyXnJhib1tNvmiNVnv98ujivD62nDaMloyYN8t6+8+7XhuExUpkx2m1py7i97ecaj0+jXaYPMw8TkyYeAw5rW+La0TW++lqTFo6z5zufyepXh+S3WO0/i1ycNgpw2LHWs8uG3NTU9u8/h1lH7xWennCcrvwUivL3nX0Wi8eUzKJlE2YVpEzPaVomWPNryWi0yDeJheJhlWdwvWNorSEwrCYBIAIRKUAhEwlEgpZldrZnYHNk6GG0cs1lbJTcOfltW2/wCio3t3RpFZmYWjsCIjrDv4b+5+9xRDs4X+7mAbwibaRM9GV7oqbX91Jt7qTZGxGnMbUhYE7RIArMLUjqEToGvSIZ2t17q2upvYq0iFoATMdpE/wgRC2t9lYkyVvasVp9q86r93X+gjOvxr5rZq45mkfLWdeXff6NPjRHSdx9YepWlaUrjjtWIiPdnk4amXvvf1UcUZaT2leJiVM3A2rO6TuI9nPN7451MfkI6xz1z77w1rkiRdXERZOwNGkomUCZ0yvy36b/NXPMzWYhz45pE/2nNHvDUiNfgWrO6W6JjBO92nc+qnxIrkj4drWr7xH9G9cnNroCaxpaJRuNm0VeJbYMc3yRGum3PD1ODxclebruSq6axFY1EJEsqAAAAAAAAAAAAAAAAAAAAAAAAAAAAAAAAAAAAAAAAAAAAAAAAAAAAAAAAAAAAAAAAAAAAAAAAAAAAAAAAAAAAAAAAAAAAAAAAAAAAAAAAAAAAAAAAAAhXJkrjpNrzFax3mVnieNcbM74bHaOlvnmJB5XiXFW4vibX3M0iZ5Y/39HDEzGSv1b2jsymvzV+rTLulGlp7oRVLVlFq7hoa3AOfk15J+HHo1mpoGPw/aExX1hpo1AKxWPRPKsAjSdJAQkSCBKBA0L1gCkTttWOiKV7NYgE1hfXb3ViFo7x671AqdxWtrWtEViNzM9oc9suXPX/w1Ph1j/zcsa39I1O/XyUi1eOy5a7tHDYp5ZittfEt13Ez6a10/wATs6RERGtRHaI1EL8GFOEryT+93vxV/wCa1prWP+XepcXiPE8J4dbHT91xTkt1mIx13Eb+n1ene8YsWTLk6Ux15rej43jOLy8bxFs2aI5piI9qxDr+Lh3Z5XH1GCOE4zBXNTDitS0RuJpHSfOEW4TDPXDFsHvjtOvwiXgeFcdl4biKY4mb4bW+bHEb5d/xQ+lraLVi0TOpjceSfknWnG658c8Tw9Z+NviaR2tjnV4+sef4y6sOSmWkXx3i1fbpr6x5Ed/ee7k4il+DmeI4Wk2rNv7enly95tEeUx17erH1p3J2ieupidxMbrMeceSYZETbkrzXnVY7z5QjJlpirfnvFa445rbnt/vaOKx2y8Hnx1nVrV6THr5ObiODvly8Rj55nDnrXdpnr3rvX3RLU/7RvPE4OTHecscuSN07/NGpnp+El+Jx1ikxz2i8TNYrSZ6RqP6w558MxzwmPhbZbcmK0zS/8Va6nz9pmW+PhbY8WDHXP1xVtWLTTc3iZievX2hch6nFnxZs1sdLbtFYtM+WpiJj9YRw/E04iZikTXUzE7mN9J12RTg64bxfHktW0UjHPSPmiIiI3+C+Lhq4LzNZmIm0zqax5zv02nissniFMeXlnFea1yVx2tvtM77R6dJYY/Fsd+JnhpxTTL8a2LUz0trzjo6svCYMl+fJFq23Fpjm1E2jep/OVP3XhK5+f4eP4nxJvFpv83NOusdfYnVHF+95cnA04qvL8sWnJji0bnq6cnPw/BWta28tazO6zvU+WkTg4bDW9IitI5d2rNukR/vbTNbFSt/iW+WuomNb3M66fmv+kefGbicnh14zXyxmrMZK21rmrMx06e0z+Dq4XBb4dLWtMzNdzMzK2XPw37vXJzR8O3yREV6xqJ6dvZe3FcNw/CYstrzNcld1j11MdI6e/wCS3bBPLPqiYmPNtMb8p+9nerCqbj1XrNWNp15IrafJUdUTG14lzVmfOW1Z90VrErM4laNoq4iOwAhO1dgSiSZVkFbSytbq0vLnvM7BbaNbZWvMdo2pGXJM+io3mukIi0zHVIDp4a2pmPZztMM6v9yDe9mNrLXllMim1oVhaBFko2bBIgBMqymZVkFZXrCsQ0rALaRpeIToVTSYWiE6BSImZ1Hdv4fFr8RfNMf2eOOXHv1nv+jny3nFWbVj5p6Q9LFjjBw2PFEdaxHNPrIitrx2lNcjmy5NWUrn94XDXfF4llmxUyRM8sbZY8sz2bxbcd0X68zPw80mZiOjDc1nT1eIjcTPl9HnZMfzTLUrFmIjLrzW+Pr1ZxjmZ1D0OF8PpMRbJEz07SpHJ8a3lW34Hx584t+D2q8LhrGoxVJ4TBPfFVnY1leJ8au+u163xzHeHp38O4e3/l6+kubN4XFf7qLT777GxMrDmry6jSs6lhlrlwXtSYnUT3mEVzT5rhrojXktDKt9tInaLrq4XFOXJ26Q9eOkacvBYopj3rrLqZaEgAAAAAAAAAAAAAAAAAAAAAAAAAAAAAAAAAAAAAAAAAAAAAAAAAAAAAAAAAAAAAAAAAAAAAAAAAAAAAAAAAAAAAAAAAAAAAAAAAAAAAAAAAAAAAAAACARMxETMzrXUGHG8VXhME5Jjc7iIh8tktN72tPeZ3Lv8T4ic3E2iLbpXpEeThnTUZrKzO3l9W0wztAOmZ6m0TPb6I2Cy0dmfNCebaCbSrs6mhQDQEd0yRBIgI0nQCTSRTREJ0tFQRFWlKJrX2XjUAmK6T2Rs7gttGTJ8LBmya3yY7Xj7oEZqTk4XPjr1tfFasR9xPqHDY64OEw447xSOafWdd2u/RnhvGbhsOTHMTFqR+n/AFhjxvGY+C4e2W24tMaxRPXdtdGs25Dceb+0XG/PXgse+kbv79p1+X5rcB4Xg4bDGTjorOWZ3yzWLViOzxuGyzPG4cueeafiVm026+fn9z6ficlqZ7Vpkpz23WN2r51iI1v3mZl35y8eORiZfrpx1pGOIwUrWkx8vLGnFxninD8DxEYs/wASba6zHaGHFeJ04DhZwYclcnFR9q0fNFbT1l8/lyZM2W2bLaL5Lz1t6pw/F2/5Lbj7ON6jXWJj5feFojcantbpP0fP+DeJTit+78Rk/sdaxzb+H73v1nXeekd58oj1cufC8a1Lrn8KvN+Fmlp3OG849/SIdunD4TjmvC2yWrNfjZJyxv0mIdzN+jnzcTfDxsYbUpTHbUVtMbmfw92fEZ+Iw4uLm/w5th1ERFZ6zMV1vr/idNsOK2b4044m+4nfvHZPw6TabTWs2nvOu/8AvULsVw4OIycRwmDNa8Y7fFriy1rE6/X3hnxefJjtxuOMlojHOOYmPKJj6+8PTmI/ljrO56f79GeXicOC8Vvz8947Vruemv8AWDdqK8LeuThYjDmy3rWZiL2+1PWev5PP4Kb14Xi6463tM49Vnm6TOp8vL8ZepTNFuJjBFMnNqZ3Nfl1Hv98OeviOPPhyZcVcl/gxzZKz0mvfr39lm/0OT9x4ucHC4MkRPwM3Lz2tzc1NRG/r0/N1W4a88bHEUi3w+SsTyTFY7z3j71snEWxxM2pPNGCcutb7d+0sL8ZxOLh89suKnxaUrfHEdYmszPv7Sv7UYeKcHfiM2OaW1y/LaPWJ/wBycPw3wuGjHn4rJ8WMsZJtrdYiPbe/Ja/GXyxkth+WMd61+aOW0ROvKfPrPf2acFNuKx1zXtW3WYmaRqPwN5SeovPDYs2CtKzF/wC0nJbNNdc0zExrXWfNTL4dF+Hw4rZZn4U2mJ16zt2V3E6ienkz4q0xXv5p2q41xTNcVK2tzTWsRMz3lW87hxRmmJ7r/GmfPozgm+1YlE3me5EtM1pW0R7ta283PE66+a8X69UV01nctIc1b+ktqTuEVqEdhFRKqZVmQJlWZJlWZBFmdqr2lnMiI5YRNYTtaI2DPl1BptNejPSiIhavS20E9pBpaWdu60daR6qygmOyVYTsFkwqmAWSiCANI0t0TEbFRFV61TFJaRER9qYj7wIgmFo16o9txIK6NLaRoF+Hx1yZ6c/aN/o6eIvrr5zLkrPLaJacRebRv3EcmW/NLmmZiWt4nfVSKTadNstuGtP5uyluzmwY5p3h0V6M1Y01zdFZ4eJlasxppWYRWFeF1bcS6qZa16TKYiJcfG44iu4jz8j6Y9CuWs9pXi0S+ai+SJ1FrR97eubjKa5bzMe87XDXv9JRMw8eviPFV1uKz9YdfDcbXPG7UtHXvromLq/F4q2x23HXTxMuPVp16veyXrNZ6vK4mkTaZa4s1x1md6eh4fhnPk3PaHFFeuojq+h4HBGHBXp80x1LTi6I6dISDDaQAAAAAAAAAAAAAAAAAAAAAAAAAAAAAAAAAAAAAAAAAAAAAAAAAAAAAAAAAAAAAAAAAAAAAAAAAAAAAAAAAAAAAAAAAAAAAAAAAAAAAAAAAAAAAAAEJRIDz/FuJjDw1qR9q/T6f706uI4inD4LZbzqI/N8xxfEfvHE3yTM6mekT5R5LIlqkzKJlG1ZaZTMq21MSids7zMIrome30V2rzdIRMoLTZNbMplNZBtFltsoleAXEAqwiEgJQkEhCdAmF6oiF6wC1VphELArrSUgIXpMxb6KStE+gOTBWvAcTPD3tPw8+74r+UTuI5fzj83meLU4vj+JiKcNeuPHutdxPWd9+30e9elMkRF6ReIncRMdpTqf13O9N8efW7Ga+Wr4Nxl/4a1+u/8ARvg8A4vHat6ZsNJr2nrOvy930ExHTfTfbfmraaxG5tWI1vrMQ3fzctTq8b/8PZb23fiqbmdzMU3G/wAVv/w7ET83FzM/4cf/AFetTLjmkXjJWaTbki3NuJt6fUtlxTmnFzx8SJ1NdeffX111P8vNcjyv/wAPYJ+1nzWjz+WHdfh8kcHXhsOTcTHJe1468uteXmvbi8UYqZIm163nVeWu99N/0bVyVtWJiJiZjvLF5cr9X40rERWIjtWIrH0TNtdlOeJ+6GN80RMa3r1ZNdHT0TtzRn30L8RTHTmvbpvW9bTDXT3c/HcN++YqUnLyxXtE13/VWONxTeKRf55jcVmNSpHHY5zWxUm1sle/lENSWGun4Vfi0yTed0pNN+vbv+DmwcDw/DVvGOLTGTF8K27d41Eb+qmPi75Im9cWW0T1jp0mPYvx3w8OLLbFasZ51Xm1Gvr1XKjo5azaJ5Z3GKcXWe9Z1/oxw8JhpW1OWZraIrO58mf75bJTH8LHzc9Jvq1ojpGvz6wrm4y0fB5MU1x3rFptM9IifXp0Mo682DHnnLF4j+11z9e/++i+PFXDWYr2ny25bZsuDPkpe1eSlPiR6z0n29nNi8Qy5+ByVjPycTSeaK1ruZruO3SPUvGj1ojpE+W3LxW75Ph1rbcezOL8bM2ilM074WLxaY1MzuN699bbcNxE4KXyRw/E88xSLXzROpnXXXNvz/RMxXHes1nUqxMtMl7XtzTO5nruWfVWVtymJ0p3WgFomUxbXVWJ0dwb0v1iHTjmZhxY7dYh24o3DNWNo7EyKWlGiZUmUTKuxFplCqQVszs1mFZqCkLxOiIT0BM23DOe55mgDS2hRGPt9JkRWOt49/6QmUEAAlMITALQmEQvWNgVjbWtClWeW9slow4Ot576INsVcmbLOPDMRrveY3Dqr4Vg75Ztkt9dR+Tp4fFXDiilaxXtvXnLXm9xXHPhPBz2xzE+1pc/EeFRipbLw+SYmsbmt+u3bm4zDhj5rRNvKsd5cGfNk4jJEXma086b7gzxZPiUi2tbWmUT0n/fRXYLTLopWt8cTMuXaIx2y25ayqN8lcUd7fmpzYK/xS6MPC8sfNqW/wAKv8tfwNMefbiMUdp6M78biien6w9P4NZ/hr+Cs8PGvs1/9po8z/iOKJ1qfxhMeKY46cs/i7L4I1Py1/8AbDy+O/s76iI/BZ6jtw+KYZtqdx98O+s4uJp36d3yk5vf8nteEcRGT5J6zEF44Tk67+F0tO65Zj6wj/huWPs58c/Wr0Kx07J8mdax5GXgOK1qJpMT6bVxcNl4emp+utPZ+7as/U1OryrXtEdYYXtudPVzY4mJnXV52aJruOWN78molX8Pw/Fyzae0Q9vWnPweH4WGvSImY6uhmtSCQRQAAAAAAAAAAAAAAAAAAAAAAAAAAAAAAAAAAAAAAAAAAAAAAAAAAAAAAAAAAAAAAAAAAAAAAAAAAAAAAAAAAAAAAAAAAAAAAAAAAAAAAAAAAAAAAAEItMREzM9uqZeV4xxk46Tw9I+a8dZ9AeZ4v4jbiMs4sdo+DGp6ecvN55XtTUaZzDcYXi/uc/uxlWZB0c6Z5Z76cd7THaXHxHF5eHrMxTmj6oPX8kbUpfeOlta3WJNoq0pr2Z2t0TjtINqtIYxLSAabFYSKtCdojskASAQtCsWhbYLxK8SyiVqyDWJWhWFoBMJIhIKyVJlGwXm2nJx8Zrzw9cE2iJyRF9b6V8+2nTHWVM05Iy1xYsdJmcc5Jm9tRqNeke6xHBw8cVOXhLZoy2isTF51bXeZ7eXeCnC8XatceTHaYpjvWd5OltxOuu/WXTl4vLXPfWLFNK3jHMbncTMR17f4vycvDeNZc+LJvFXHlpTmiO8Wnr7+0Ok1CnCcXbBj4e1a4Mdb/FraJi0xaI6dp69YdGHh7RxNcuS9JvFotMz3meTl7b+9hXxe1s3DYrxX56xbLqutbmY6deuujHis+S2aLYq1y1+as0npuOadT+GibR2fu0TgxYp4nHWMUxyctdeUx5T17tZtXHWvz1tHaJiO7i4ficmbiJxWyTMWx0mkddzM1iZ8zg8XEzkv+8ZcurUpak/E3111/VLMHXbLaelY1uO+tbUvS9eWLRMRMdImDd62iJ1aZjUbdt+HnFhibRWZ0yPPmJrPXanEV+Lj5Kz80zE99a1Mf6Nctt2VmJ3rfdUUpwszfFlm9a5aRy9Y3uOvv7tsPB0pxd88ZabvrdZpMx2+qk0ntFpmfZTjYvThqcuXlmbamNz83ST6rpwYo4eYiM9r0puIprtE+6k4MF8WDFebWrgtFqxM73Mdol5+W8RThrWyWil6zuZnU7jXptjkniJ4r5Ji2OOIpbpOpiOv5N9b/aa9SeGxVrWtPizaszPS3Ly718vbrHRvPA4rUrGSb8taRXl5piJj0nr+bzuFwXjiOJxVpa/PF43aY3Xcx+TojhdzwGW1KTbFHz9O3SPx82b/ALV05KYcmTdppNrRNftd48/1UjHwdbROGMf7zNP7OlY3No36em4lhbgMt+GvGLUZqWmcczPeJiIn9JX4XhJnjcM/Ex82OmoreszuNzO9/ef+q97hpmvC0nPFYycuusRGo9HPx81zcPFImkamJ6OLiM14zWre24iNdJ6fcpiy/PGq/jLOGue1IrPXqzno7LavM9FP3e1/sxCsueNEezo/c8ut6jp7onhssRvUa+oMEpms17wiJ300DTFG7Q78deWrDhcPa0t73isaZrUL215srX91LX2rtBabG1dpBOzaAE7RMm0SBzI3JpaKgVrtaa6aUqm1QZaRpeYRoGHNriJr613/AEXUyV5eJx39Ymv6yvMgiUbSgEphVpWATWG9KqUq2mYpSbSCmbJ8LHuNNPCcE888RkrO7R03Dkx4r8bnmK9Kw93Fj+FirX0jQRf7/eXFxfHRijVZrt0Z7xTHNpfPZL895mfUkLWlZtnzxe0zPX8HRfmid7mTBXVey2XstSK2tuu1eZG/lmFdir7bcPflyxLniUxIj2Yna0PPw8RPLrTrpli3dGpW2oNR6IiYTEoqt6Rrs8bxXBMxN6xPk9uZjXVS9IvHssSvirxMT2l08Fxd+Gy80S9bi/Bpvu9LamZ7S823h+XHO51+LpuueY+n4Tia8Rji1Zjeo3ES37Pm+EyTwNt5JnU+j2+G4ynERuu+jFjpK6JlEpmY0paejKss15rWXNw2L944rdt8sfgni796x3mdOzgcXwuGrvvPWVR0xqOwR3EVIAAAAAAAAAAAAAAAAAAAAAAAAAAAAAAAAAAAAAAAAAAAAAAAAAAAAAAAAAAAAAAAAAAAAAAAAAAAAAAAAAAAAAAAAAAAAAAAAAAAAAAAAAAAAAAACEqzOomZjsDHi89cGK1pn5tdHzuW1slpveZm093RxXGfvWWdxy8vyxHqwtGukrGa57V9mN6d+jrtX/syvHSWkcV6zDK1td3ZaIljkxRaOsg5bTE9mN6TeJiYiY9JaZ+GyR1x2ifuefmvnxz1r6+Qj1sPTFWJ8ohfbLh7c2Ckz31G/wAFplGlcl5ritaJ7RtPDZpvhrefPfl7q5I3WY8pjSOCtE4eSY+ze0b+8HVF9taTMs4mN9F6yg1iJXiFIleJBMQnUkSsCNGjZMgaRMnNClra8gW5tLUv7seaZ8lq1nzmBXVGSIjrJXiK82o3P3MqaiNT1W1Na7gR1VncLSwwXmdRLaZ8xVLSiJjy12680x0LrVrNsdqxPW9ZiCDP97wVrMxetojvNZ3+LmyZsWesWzRW1IiY5tzHTzjcT27K/wDDrZaUvalcd6VpERzT80xv294Xx+HTHC8RhyXrE5ZvOo8txpuSIrbPSbxmyY8c5KzGrREz1+nmrXicEXxVrSv9pExjiMXePPy95a8L4bHCUvXFmj7dcmOLdesTEzv8E4vDq4acNE5YmcE3mJiOk83/AGW4mKxxXDYMnJlpMW1uZrTpEb/1Xrx3DXtamGbRavXmrEa8vLv5+jPNwmLLktkjJau6zS0RETuNr8Pws4pmceXJFJiI5ZiN9IiPT2PBz28Q1w85pnJMRMRNY7x90f0UyeI5a8T8DdonnjHMW8pn728+G4fh5qc87za55m8b6Tv0Xtw+O18l713zzvpb0N4mKcJe+S+T4nwZtyzOOLzMdtdO/frH5rx4lfiq2tFKUpNpjHFY1PL7xvvpTFhxYslsmHFFLX3vrMrajHTkrWIr6R/1S2URPzJrj3PTqtjpzdol0Uxcs73KaSIx4axG5jq05YmJi1YmJ8pja3ka6Mq5uJ43h8Gsd4t0jcxFJmI7f6q047gfjzipjyTkjW9V11nt3Rl4H42TnjNFImsxqa76bifX2Vr4Tjpm+JXNPasTEx6REevs3M/lPW2Lj8WWt+Wt55Mdr3iY+zEa6d/cyZ8l8v8AZ1rasVre3NOtRMz7+kSYuAw4MvEZcc23xETW8TPTrvt+LHJwOPJOOLWvrHStIjfeI7b6H6qtjz55txGqUicUW5N1trfJvrM9PTzc2LiM3FZYpe+PniOaIjpMx7ervjhMNuItntWZyW1ud9+mlcPAcNwuTnw0ms6/mmf1NgwnFbe7xudb7o1MT6O21Yncz3c2WNT0hJUsZ0tMW7va4LFFsfNaPTu8vhcM5MsRudd+nV9Djpy1iI9Eqw5KxH2Y/BlxFInFbcRrTocXiOf4OC0cszMwzGr8eHnmPidJ6ey2DHFrROpmGVYm14jq9HBTlrDdYi0RFMeojTmy26unJPRx5J6stK7TtlvqmLCNNp2z2nmBdKm0xILGiJSBpeIU2vANaptBWFrdhWUwrK8qSDn4yeTBW/bltvf3a/qlXjqTk4TJSO86/WEY78+Klv5qxIiwjaQTDWsKVjq2pArWkac/FXm1vh1no3zXjHSd+jl4WvxeKiZ5tTPosZer4dijHgiYrqZiOrsmYjvLLHWK0iI/MyTNKzPPSPqjTi8RzxqIrZ5XnEesuni8vNbpO0cLh5pm1vJph04o5a9VMlk5L67MJtuUaI7naU0jZeNdQQlWJSI1xameretq17RLjmZiOis5rz/2Ud1uLmvaWVuNz3nVLa99OTdrd2+KOWoNN5L9cmW0+0W0cset/wD3Spa/XqmtolFaxa9fs5bx9bTKZy55jU3rP1iP9FITAObiMOTiNfEtHTscN8XhZ3WNw6dI1BpjWPEpiPmpaPuMniE2j+zide8MpjaPhzrpIetODrPEcZE33MRPN1e1EajTl4DD8PBFpnc26uuOyVYJBFAAAAAAAAAAAAAAAAAAAAAAAAAAAAAAAAAAAAAAAAAAAAAAAAAAAAAAAAAAAAAAAAAAAAAAAAAAAAAAAAAAAAAAAAAAAAAAAAAAAAAAAAAAAAAAAAEaSAxy8NhzRrJirb7nn5vCJid8Pl5K6+xO9T971STR89k4LicVZm2KZj1r1j/Vw590meas113mY7fXzh9dMbjXk583A8Nni3xMNdz3mI1tdTHyFom0c1azaJ7Wr1iWcRljrFd/V9Dn8ArG7cJnyY/8HSYePxPC+IcLMzk4W16xP2qxvf4ba1nGHSY+aNSztSLd4iUTxePcxeJrbzjr/oyvxuCvfJEfWEF6xFYmPdWZUx565a89ZjSdlUvMcsy5uAyRz5q7n+8tOm15jlmJcXB3iOMyV9bSD1q2hpWWNJiejWEG1Za1mJc22uOdz3BvEbRMzBCZiJgFeYnU+ZMQr0+8Fo0TPRXZM76AyyX5fVj+8a8pb2pFvNz34eY6xM6VG2PiN2iOzsjLERG5eXW/J5RM+6Z4i/TYa9fHeN92sWj1eNTirxrcurDxHN/FH4i67pTzRWO8Qyi2/NpqnL8/b3lFP3ms9KxMz33C0WtbUcuoiPVWPgUmNRWN9vdpzUjpMTE/SYERNfPUeyt62t7evut8bF/PXXvLOeKwzOoy1n06qIms9vP9E1xTrc2iPeeiKcRhnJyfErN58t9Wk2ia/Ym302DP4ca3z4/rMprhpqNWpM+yImvLqMFvvmVqdv7nlj6oLctN94K44jy2ncfyLx9ATGojpBvYgVOlMlorCbW1Dly5Nz3VGlcm7e3pttTmnvMseHpudzDq6RAKW794Ui2OLxSclIt6TPVN7dukT98OCceW2XPEYeeck15MszqafNPZZIPR+JipN4tkrFqRE2jvMR9FJ4zhLVraMu4t21S3X8vq4px8RbjJ4jJWuOuSeW9eXccuor16+XWWnD+HYP3fh64+KrlzY5ndLW5Ynv6TE+fquSDrvn4bFjrkvkiK27dJ3232Z/vPA5skYq5qzaYiekTPeN/o7MvhOPPw2ONRS8RqY62rMTWYnz9/XyY4f2dwYbzOPNqba5pmu5jUeU76JOplc/CcZjwZ6RirfJbLE8lZjk541vcTPSfxe5w3EY+JpN8c9p5bRMdaz5w4f+DY+eb88RascuLpbWOPb5unSNdNOrguEpwOG9K5Jtz2m9pn1n/scuv8LJjoveKVmbdofPcfxMcRn3HNyRGtTLq8Q8SmbTjxRWY1MTMS87Hjm9uu+/okiWt+HpvrrXV1xGoUx0isdl57JSM8nm5rw6LsLgwmFWloV0CEwjSQSmEQkFoWhWEWyVxxzWnUA0RbNjx/atH0VxYOK4j5orOOk9ra7x971OH8MwVr81ee3nN42quPDmjJ0pS9vpWWuW1seufFkrE+cwji+Jp4ZalopWYnr6OHiPF54+9eXVaRHWN95/3oHVNolSZY0yzaOsr8yC0dZ16uPhJ/8Ljj0+X8On9HVFtTtw8LaYvnx/yXnUffIjqWiFYaVgF6R1dEarXc+SmOqvE35aaie8KMuvFZ61rPT3exgwVxYqxbvru8rgZrS8WtPL17vRy58NsNqxxURbXSNrSK8TxWLFGpyRM77RLzM+fnjp2306s8sTOSefr17z5qa6rIza2wYpyW3PaHbMctdQrgpFar2ZtakcuWZ2ym3VvkiGfLHmCK5dLTeLQry1REfN0QT5pNJhUT3q2rWsx2hlWO8LY5nUqNOWPSCa7joiJlMSyrm4jHflmauG18lJ6zMPY6TGp0xycNjv5NI48XE23qbS6cd55us9+zC/BTE/LMtsWO3Tn7x2B01tuEq1jSyKR08m3DYpyZqxrpvqyh6XAY4jHN5jraUV01rFaxER0hKRFAAAAAAAAAAAAAAAAAAAAAAAAAAAAAAAAAAAAAAAAAAAAAAAAAAAAAAAAAAAAAAAAAAAAAAAAAAAAAAAAAAAAAAAAAAAAAAAAAAAAAAAAAAAAAAAAAAAAAAAAQADm4ngeH4qusuKk+/LG3z3G/shTJ14bippM7+W9en5PqhdTH59k8M4jwutcXE8k2nrE0npLF9F+1cf23Dz/ht/R8/MRpfqfGOSfkn6PNwZvhcZadb6y9DJvktHs86K64ncxvUwsR7GPJFoida3DppO3HitusdNdG8XmOzKumq8Whzc/umL+4Orn0tGVyxaZ81LzPeZUd/N6aVmHn1yzHaWnx+nfqYN7Wmvfsj41Y6ua15nvMqa35dFxNdVuI10rCk2yX8/uZ1pPWeV148VI5ZyX1E+W+6o56YpvfljXaZnf+/Zllrqe7qy2x88Vxb1DLl3EzMA55nULYrW30W+HNp7dGla1pHVFx2Ycmojbr4fh8nHTPLMRSNfg4fD8ccZxU47b+HSN3mOn0ex4jkjBw9ceKvLXt29kivPxcV8LDx3DUz2+J8TJ8OLTMbjtHaOjjrw9uIxZr4azbHEfLF5jv1/6PS4a2q6ie/dvzb7yu4Y5+J4Sc+KPhxFeW1d6iOnzQrl4PLzZaxT4vxcUU+JeY+Sd27/jDs3vqtHoTnTHFj4PNS/DzqsVxRETNbarb5Z8tb31dcxMROp0vBPZLdVnzT/MtG/qdfJKCOUJ6QpE9QXTpELApenNEwy/d43vboNArWOSFbWWsyt3BWZ3LTHCkR1a1jUKiMuSK1n0edlvFraiIh0cXbrrfk5oifvWRLXZwHF5MPLWNTX3l6kcdqkTaltfXo8Klpr2Wtkma6nuYmvVy+L1r9jF+bz8/H5uJnUdI9Ny5J3MtKRHqZF1fFg5p+aezsx0isMqa8urevZKLolMdkWRplfswu2uxuIzlWVpVkECdIAhMTrqhXJetK9ZBOTNFI33mfJ3eHcDNrRxGfUzMbivfW3P4dwX7xb42WvyddR/0e9SsVjpGuhpiYrHovuIjp3Um0RHd5vF+I/D+XDMWv9NmauuL9o8tclqYqx1iJ/X/AKPI4XhppaJ35u+2OZmb5Z5rT5yrWkc0Ki1OnRtE9GcxEWWhBbvGnFgjl8U4mJ7WiJ/3+LtYTXl8Qrb+es/frSjavVvjhlSHVijogvGqxMy47TPEZdV+jXicvTkp9qXd4dwk46c2SI5t+a/Bhi8Nnl3Pdjn4O9b8tYjfpt7mvl7ODj8tqRMWmPpBKY5qVx8Lhm2atbXnURExvTkwU+JkLXtktqPwh2YccUpHTU+a2pIvXUK3laZZXllplezPmTbzUVF4lasMtr1vESDSYRPZMzExuECFZ1MLV+W8qtJjc1mfPuKsaXycPlrMTSsTX02jcVj+0rkp92wUNytHLedUvSZ9JnUrxiv3nHb616gymdkL3rFY3aJiPWYRrzjt5IEJNJiFGmGk3yVrHnL16xERqOzj4DF8s3tHXfR2+aKkBFAAAAAAAAAAAAAAAAAAAAAAAAAAAAAAAAAAAAAAAAAAAAAAAAAAAAAAAAAAAAAAAAAAAAAAAAAAAAAAAAAAAAAAAAAAAAAAAAAAAAAAAAAAAAAAAAAAAAAAAAAAQJQD5z9q+/DT7W/o+cvHSY9n037VV3TBb05v6Pmbe7UZrC3SJj2ly1/v4+rpyTEXj6MsVcduJ1adR7txh2UmJhfRTDWI+WY00ikR3ZaUja0Rb0Xi1I84XjiMdfNMVly5JnpX8kWpf+KPydMcXi/mTXHmzRNse/h+cqjzr15Z6Jr2dWXhrY6TM6mPVzR0mYVFumnX4fjrmzck76w5K93Rw1rYssXr01E7B0ZscxuszHyV/Hv/AKOe951rs65tS+Oefe+8fVxZZncRPlGgUiZrMSvS8TbXkwyX30iU4rxXuDvnl+H09HBlvM3mIjs0tl5ukdnV4fhpfPF8uuXU90XXq+GcPHC8NSZ+1au528zxHxCcme9IiOWJnTo8T8RpTHOPFaZmZ669Hh/Pe0zHmg9LheJjtp6FMm3j4MfLO3dTJFY7iu+toXiXn/vMeUtKcVE95+5B3xJLCmWLanbWLQYJ+WO8nTyJmfKsSiJtHeIFLT0UrC09SoLQsruDmBZCu96TPYFLSpK1pUBasNO1dq1RltFaSI4s9t2RFesK36226OHxc3XUy2yymntKkxqezutjpG+up9HPkr1kHPvUtaWrE9pUmJKzqeqDtx/TTarnxW35umiVqLQiUqyisrsLt7+bntPURQRshRKJNs75IrE9QMl4rEzPZPB4P3rNF7bikT+KvD8Pbi8kTM6pE9dvaw0pgxVrGoiAb4KxjxxWO0R2WtlitdzrXvLiz8fixRMc/wA0eUPOzcRl4qdRMxG99Uw108X4ha8TjpWPr3c+LFFevnK2KkUj3W2opeOjLtaGtpZT9pBae6YRPXWiAWUyRvPw8+9o/L/oupk6ck+k/wBJB0Y69XTM8lJlnijrKvGW1WKwCnCV+LxNbb83v13EPJ8N5a/w7nffT1JtqszMStIpxOb4eOZ83i8RltlyT6zLfj+I57ctd+TPhcfTnmOsiX1bh8HLG576dHkdoVmRVbSzstMqWkFZhSYhaZQBqCYgTEAUiVvNamtInuCFu9FVqd5gHTh4y9ccRbHFojzidNq8Xgv0tun+aYcOOdWmF5t06g6snD8Ln75KTv8AxuXJkr4bEzgtW3tE7/32RMx5xv7lfpAVTF4pbiI+DxlPl7xasa1+JTPE3msdax2lpNYny/HqcsenURaLRLXFSb2isMoq9Dw7FqLXtH0StR2Y6RSkVhYEUSAAAAAAAAAAAAAAAAAAAAAAAAAAAAAAAAAAAAAAAAAAAAAAAAAAAAAAAAAAAAAAAAAAAAAAAAAAAAAAAAAAAAAAAAAAAAAAAAAAAAAAAAAAAAAAAAAAAAAAAAAAACEgPD/aiu+EpPpv9YfJZbah9j+0td+HTPp/rD4rNPyt8WOTnveZsy38+/PyTbur3tqO7bDuw55pijnt9NqX4y8zqOzKuC99bl0V4asRG5TxfWX7xae0r1tazX4VfRatPSDU9VrWdb1t14uJy0ryRaYj0hlHyw1xRvvHUVfJkvbHNbT8sddOaIiZ3p02xcuObb3EsI1z68kCsdekOqMcUrNp3NZnozpMUttrGSdRXy2Kji8nJMVx65fVyTabb3O5a5d2nupGOZ8wc1+kqc+p7ts1dS55jqI6cVt6dVc00rqvRwY5mJ068VZtGxT4c5bbt12vGOKx2bRXlhTJeIjtplUTkinnDp4DhcvGzab82PHHbUd2fh/h1+OybtblpWd/V9Rhw1pWKx2iPRKscNPDOHx0nmxzefWZcfHYuHxW1WsVtr1e1mmK1l8l4hxM34jflpYV0Uvki3y7mG+LiLb5bd3mYOJmLRPX6PSw5seWIm1eX30uMuymWsxvmj8WnNE+cOavh979aWrrurfDlwd61n70adW49SJcccTFek119C3ERPSNmGuubK7mXPTL16tq3m3aDDWldrW7K135ptPRFUlEHmtHQRarHPMcvVaclYYZbzKwY9N9XZw/yzGubX1ctZ+benpcJ8SdarEx6TPRakVvETE9Pv5XJljUzzT+T1ssW+HO7R08q9oeVxMzzT1nuQrLpKlohHWZ7taY5nvKo0wV95ddezPHTXm1iGGkqymVZFZ383Nfu6rMb1Ec0yiLa803rMMLc3oovfJOunVzWvN51K3Je0+n3r14a9vRUrswZ6cPiiKxEzM7Rl4vPm+WkTFfaFMXDamJtPV01rEQi45q8PzTzZJmbT6t64617QuiZAlSUzKtpQJUmuza0AroiGk9lfMEItG4+i2gHbjiIjcuPJM5M2rTMxHo7Y6U6ejzrT/aTOliV7nDUw0p8utnFcRSmOY5o3ryl5leLtWkxWv5qVxZM880zqDF1X++yxrcu7HXkpEKRWmGOnWfopbLuQjabe6kyy5k8yC0ypZOxRkhpNUcoKxK8EV6rbiIBSZmqOfabTtWI6gumJ1KsJBaZ1aNNOksp7bWjegX5YTqFImVoQTpItEAmtZmYj1exjpFKRWI8nFwOLmtN57R2d6NAkAAAAAAAAAAAAAAAAAAAAAAAAAAAAAAAAAAAAAAAAAAAAAAAAAAAAAAAAAAAAAAAAAAAAAAAAAAAAAAAAAAAAAAAAAAAAAAAAAAAAAAAAAAAAAAAAAAAAAAAAAAAAAAB5n7Q134Tmn0iP8A+0PhMs/K++8e6+D8T9I/WHwGX7MtcWeTmmNymmq5qzMRpWZ6qzPV0c3q0msxExHf2TMubDkn4UR6QWy29Gca1vbJ9Ffi7c/PMwvVcTW0W3MO3DExE+cuGsO7gtW1FvcHpWil8FuGrqYmPltPebem3l5MXwr2pePnrOujel5mOeNa3r3Zbm2afTegYzM9k45nfXs3tiieaPP1TPD2pjmZ6THr5gieXliNxtaIjUahxxaZybduOJmAc3EY99deTmjFMz1h61sUWhzXpFUqxhjxRXW4htForGukMcmWK7juwtkm8610ZV1Wz+US6eC4DLxd4nlnk6TvseF+FW4mYvk3Wkx6dZfUYMNcVIpHaINxU4OHphpFaU5Y9vNtJ69ezDPnrSu5nt6yz9X45PE88YuHvO9Ty9Hx2e8zfcvV8T42eIvqsRFYh5OT5rbbkYtVped730deLJOo69XLFWlI7NI+n4DiK5scV380Q7orFo6xEvnvDL64iu/OvV78T5MVuVGTBgtHzUifpDltwVJ3NYn8W/E5vg4ubW0cPm58cTuOveEHm5MGTHbXJOkxkms9p1Hs9f4dMn2o397DieBpbHM4+k+m11Mc+LJzxEx291rS5omcNuWaz084bYsebiJ1jpyx/NaJ0KWvWnW0/h3lpj4Pic3W0RjpPbrqXdwvh+PBbnm05Mk958nXPSNpo8LiOByYoiazFo9eZydZ6OzxbjJreMdY69dy4sP9pMR2aiVrhxza0dOu3tcPhvWsc0Qx4PBFfKZmJd/kzasjHNSJpM8sTOnh8VMfFtHad9ntcbeacPae/R4M2m2SZmPNYVOLHzd4ddKREdlMWojTojRUhEJCUaRKskyrM9QRKs9UygFJrE+Sk4onybIEUjHEeSUiiExO0SiOkAm06Zzb3Lyz2g0iSYVrK4KcqdaSjvIETMnmvWpMdQV0JR6iu2vXHH0cd8UWt8sOvH1xR9CmKKzuZXUxlh4atetob2tFY1Ba0RDnvfYfEXt7qbVmSAaRKVIlcEpQAkDQIlS0rypMAqvVWKpnpALeYrXcraBanWdT2l04OFnLzRW8bjtEz3/JzV6S6+GzRTPWZ7T3BnkwZ8MzOTDM0j+KvVnXJSfOI9p6S9ut4mN0mJifOJcvE8Fgz2m14mL/AM0Sg4unr0WrEzOoVy8Bkw/NS/PHpMdfydHhuG83m2SNa7KPQwY4x44j1aAy0kAAAAAAAAAAAAAAAAAAAAAAAAAAAAAAAAAAAAAAAAAAAAAAAAAAAAAAAAAAAAAAAAAAAAAAAAAAAAAAAAAAAAAAAAAAAAAAAAAAAAAAAAAAAAAAAAAAAAAAAAAAAAAAAHD41G/COK/+nMvz28arbc9X6J4rHN4XxUf+lb9H51knpLXFjk55Vn7UJtPXsie8OjDbDaKz83ZFrbtOp6eSkT0IlZBpDWssay0roG1Z9HZw9pjcxMuGJdeCd1QdWXl5tY+0R2IrMzS0R11HRWeuXl85WteMc6mdzEeaK7OHvjpbJbNEcuo7vPzZ7ZPlmZmsT0VyZpvExvuzr7g0x03PV20mIhyUnq2i0ore14cfEbnemvNM9PNfFw9s9orETP0gT68yMOTLeK1rMzL3PC/B+WK5c1YmevSXZwPhlMUxe1Zm3vD1KUisRGmbW5EY8cUjt08o9Gora2ollpzcXxVOHpzXtqOr5jjfEbcRf7U8sdodvj3EW+XHE9OsvnrXnfduRi1ra20a3KkS0rHVplaK7Wik9l8ddz16NIxz3Bbh7TW247vo8VubHW3rEPn8WPrGvR7+KeXDWO06ZrXFz+K25cER5zP4dHn8JkiJjc66uvxC3xr1pWd9JcFazj667kg9vDmiYnrp0c0z0ePjyza8xE63r7nq4I33nfulWNqY4tqdRHvp0VrER2VpGohdFT2ZZbRWsz26dVrX083xTjK4cMxFom07iY31joQrws9py5LW3PWZ7t+Cj+3rHfcsK9Xd4XSLcXXcb1LbEe/ipFI1HZpMdERCZ7Obo5OO18C2/R4V+l7anpt7nHx/Y23OujxLxG536txipxW5e89HTTLHlufo4o66jbpxUnyKR1VnZKI6QTLLStlJlMypMgTIgBO0IASIBBSZTKsgraVNrSrILRK22cLwCYWrCtWtIBesKX7rz0lS/cVQjumUA6uHtHLppMxHVy4rcs9ZWyZd9I0Bkuwm2ybTKFRCUJgFoXhSF6gtEJ0QsCBKEEImEkgpPRXvK8wiK9VE0r0WN6RsFoX5YtWWcNsfYHRwvBcta5aXmInrNXXWt4n7W4U4K+6TTfbeo9nTqGarPXVpirqN+qJjc6aQCwAoAAAAAAAAAAAAAAAAAAAAAAAAAAAAAAAAAAAAAAAAAAAAAAAAAAAAAAAAAAAAAAAAAAAAAAAAAAAAAAAAAAAAAAAAAAAAAAAAAAAAAAAAAAAAAAAAAAAAAAAAAAAAAAADm8R//LuJ/wDpW/R+aZLdNez9L8R//LuJ/wDpW/R+X2nq3wY5olWVkS6MJjsmFYlOwXq0qyiWlJBrWejowW+aJc8a8mtJ1MJR25rRF4mk9vNjaZtO5V5vdG0VaIWU3KY3sGlZbVibM8eOZ7Rt6nCcBa0xNq/L0KRThODtm6xqI29vh+GriiIiOvqvixVpXVYiI9m0Qxa3IVhYNstImdOfJk7z5Q0vZ53HZuTHPXrO1iV4HieX4uWZjy3DzLb30dfETu23LMbbYRE/m3x9tsIjTbHPRUdFPKXRS2nLWe3q2rPr3B14p1MS9Xh8sZo5db08SLdI5ZdvBZprkj06bSxZXXbhuTNbJvca7ODLE957R5PbnU1mN9LRLy+L1r7PWO3RItYcP82bdfV7mLUaiOzw+GmK33P3vSwcRWuqc5SPTrboi2TTjtxNKxubuHi/EOmsduu2ca10cd4jTDExG5tt4WTJfLebWnvO0XvN7bmes+asdOzWM62rMRG3qeCxvNad/Z/0l43N1iPd7ngEf2d7ec2j9Cke1BPZMdiY6MNvP4/Fe8c1Zj6S8fJWa3mLd9+T6PLj56zE9peLx2Gcd5mKzEba4sWMMVInzddI1DDh6uneoKEypMk2Umdo0TKpMo2IG0AJ2bVSCdoAESpZaVZFUlWVrKCLRK8KRDalQRDSLaRyk16CrxaJUyTG2c7r5q80zAL7IVhMCKZ7TWKzH80Q0nvKmeN4re0TK6oaQkBWUwALQvXuzheorSFoVhYBCZVmUCZV2rMo37gts5ldgLTKsToWikz5AmJaUtqYUistIqo6+Evy56z69HpebycfyxFo7w9KlpvhrO+tojaVY0pHWbT59l0RGo0lFSAAAAAAAAAAAAAAAAAAAAAAAAAAAAAAAAAAAAAAAAAAAAAAAAAAAAAAAAAAAAAAAAAAAAAAAAAAAAAAAAAAAAAAAAAAAAAAAAAAAAAAAAAAAAAAAAAAAAAAAAAAAAAAAAADn47rwHER/wCnb9H5fL9R4yN8Hmj1x2/R+XeW2+DnzVlFuy8x0V1rq6MKxG+sybr7rWpvqpNJBpE+iYtPox6/RpE80akVtXI3pbcuOJms6mW+O0eoOqIWiEU1MuimOLTGkGdKTMt6Yt/V0YeFvaN1pMvQ4fgLVmIvWI6JasjLw3hea1rW3qHs0rqFaY4rWKxGtNIY1uReE7ZzbSnxaz2t3RXRtWbMYyRzRG9ymbxvW0E2l4/iE815j3epe0RG3j8Vki1p12a4pa8jNSYmXNaunbmjfVyW7tMKcvvC9db7qzELRMKNa6aRPRjWY9V4mdqjaLdo06cVunRxczSuXp3Sq9qOMitY+XeocXFZ+fJHlEROnHbJPL3lS2SZ1uUxdbRknm7d2sZZjy1MOOJ672tzTM9wdFs0zGvfbK1t91d/irvqC5M9FObSvNHqC8d30fglZjhevnP9IfNRaOr6/wAPpy8NjjX8MfolWOxIyz5qYMc3vOoj82G05ckY8c3ntDy+Iy24q0xrkpE/irly2zZZyWmeSfs1lSb9NbWM1MRWlYivZWbKTZWbKLTKsyrtEyCZlG0JgEwnSYEECUbgARzQjmBMqynYKyspLeYZ2qIU7uqkdHLWJ26a2iIBaYhS1tK3uym2wWtO4UiOqY3LSK9AUiFjXUAnrW0esaK9aVn2iVlafZ+nRRIkBUToERC8SotArSFlIWBMs7SvKkwgpKPNbSax1BERtpXHMr0iNNY0DKMTStPaWkaUmtpncZJFRypiqZtHnJW0bVGla66u3grbpMecS49xNV+FyRTiKzM/LMTCVY9NKISigAAAAAAAAAAAAAAAAAAAAAAAAAAAAAAAAAAAAAAAAAAAAAAAAAAAAAAAAAAAAAAAAAAAAAAAAAAAAAAAAAAAAAAAAAAAAAAAAAAAAAAAAAAAAAAAAAAAAAAAAAAAAAAAAAMuJjfDZf8AJP6Pyzyfqmf+4yf5Zfls11p04OfNG+iJjcLRCJ676602weSsxMLV6+a011HcGPT+KExyx2lFoUDWlpjfdelo33YNKA9Dh53rfV7fh/CfGmttdPV4PDT80PrvBYj9zrPuzya4uvDw1McRFa+XVrr2aRGoRLnrpinZE31Mb7eqmbJGONzHs4M/ETO430IlrozcTFLa3E+3q5LcTNbU1PSO8y5JzxP1hz3y9W8Z16FuNtWZmJje+h+/35ZtNt+3u8ucqs5ehhr1M3iFrVjUxHVw5M0z13tyWy7UnJMx0MRpkvMufr16J5tpje1GfXa0LTX1VivQE1lpHburEdFoiTQmUxbSYpMtK4J9U1cUmdx0IrM+UuqmHXu2jF7Jq44ox29F64pnyl2RjiF4oaY4owz36onDb3ehFE/DhNXHk3pMd9srRPu9ucMT0ZW4KtvP8l1MePXe33PAzE8NjmJ/hj9HzX/DontfX3O7Hky0xxj+NaYj6/6pVj2eJ4qmCltzE5NdKery8ma+WObNbc/yeUMJvFe29z6qzZF1e2Sf+norNp9VJsjYi2yZU2bUW2jaNgG14lSFoBeJNoRMoJmVZsiZVmQTNiFVoBZKEgExCdAK6iCZlOkTAM5mSOqZhbHXegWrTot0iF+0MbT8wJnuI2mATCKxrce6SO8qJ0GzYCNJAV0mEkAtC0KxC2gNqz1TJAK6TE9UyiO4NKyvE9GcJ2ipnJMHPYrXbTliojP5p66lapNJnJFueY15QtaevTegWieiOutx0lGys+cqPZw358VbesRK7h8OyTM2xT/DG4d0MtJAAAAAAAAAAAAAAAAAAAAAAAAAAAAAAAAAAAAAAAAAAAAAAAAAAAAAAAAAAAAAAAAAAAAAAAAAAAAAAAAAAAAAAAAAAAAAAAAAAAAAAAAAAAAAAAAAAAAAAAAAAAAAAAAABTL1xX/yy/M706dIfpmT7Fo9n5zeurab4scnJNdT2Ty7htakSrMRWJ23rGK1xzy7iu1L0yR3rMR9HVw/FRj6cm18macnlqAeZaJ2pLpy1iGEwopHdeqvmvXuI6+G1NofXeB7/dOvr0/J8lwsfNEPrvB45eFpvzY5fG+L1I7K3trzRN9Q83iuPjntSuo15yxjep43ioj5azHZ42XN1jU/VTPxM3nfTs5LZN9W8c7XRbLM+bOcnuwm6OaZnSjW2Tp0lnN5IrMytFQZxuZWiGtcUy1rgTVxzxX2XrT1dNcOm1cUJq44vh2ntEr14e8/wu+uOIX5ITTHFXhvZrXh4jydMVhMVgXGNcUR5Lxj9mmkgiKJ0kQNJiEbNgsbU2bFX5kc3uptEyIvNlZt7q7QC20I2AkQAkQkAACFtqmwW2iZV2gEzKCSAPNaFYWgFoWVhYAAAQATBE6NoBa1pU7ynYCExKvmmAXg80RKfOFA0tpPL7gro0vyzPlP4JinuDPS0Vaxime0Wn6Q1pwuS86ilo+saQYREJdtfD7zHW9K/ftpHh0fxZJ+6BXm6n0k5Z/3L0rcLwuLrkyxH+a8Qwzcf4Vwu5nNjtMRvVckTv8AMHJ8OZXjBef4Lb/yyzv+1nB1rrBw+fJPpGv9ZVj9puKy6+B4ZeIn+LJaYj9FypsdVeFy638K8/c0rwWbXTHP3zDi/wCL+J36xHA49+UzaZj9GN+P8Qtvn46kR6Uwx/WTKbHqxwWb+WsfWVZ4TLEbtbHH/M8CsRnvMZM2a0/Ssf0I4Hg6W3bBa31vJg9maUraIniOH35R8WGteFyTE2mccV/mizzcFeFr0rj5evabT/qvz8tu3SVxNdea2DHGq3m1o7z5Iw2jLaK1mOrGPm6x3WrW+OsZK1m0ecR3XDfXr8Pwvwr88zuda7upnw9/iYa29Yho5tpAAAAAAAAAAAAAAAAAAAAAAAAAAAAAAAAAAAAAAAAAAAAAAAAAAAAAAAAAAAAAAAAAAAAAAAAAAAAAAAAAAAAAAAAAAAAAAAAAAAAAAAAAAAAAAAAAAAAAAAAAAAAAAAAABW32Z+j4PLgmLdn3luz5LJjjnnosSvKtimPJX4PNM9OutQ9X4FZ8ivC154nWvdrWMcfGeD34fgcPE1mLfE7xEdnmTMxD6nNjyZuGritlmaV7V08bPwXLPSJ1v0XTHlXmZZa9noX4XXlLmvgmPKfwaZc0wtXutNJ9J2VjSo7OE6Wh7XD8d8HFFeaeno8DFfl82s5rz2lFevxHid7xqLz+LzsvETPnLCIyX8paU4a9u/N+B4es7ZJtPTZFbS66cJ6xLenC184lNXHDXDafJtTh7T5O6uCseTSMcR5M6uOSvD68mlcOvJ0xX2TywmrjGuPXkvFPZpqE6RVYrCYhIBCUJBKNo2bBbaEbRsVY2rtGxFtm1NmwW2hGwVO0CBEgAAkEJAAAAAAAADQIkhIAmEJgFoTCITAJBEgiZRtMq6BIaWrXYKp1LWMcLRjgGHLOiIdE0iIU1AM+VetZtasRG5mdaW1GpTFppaL171ncKOuvAZ571iv1lrXw63neuvSI28OfHvGc32OFxYo9Zj/WVZ4nxTL/AH3iNsftjpWP0Mp2j6C2Hg8HXNkpGvK1tf1ZZPFvB+H6fvGHceVfmn8nz2TBN/73iuKz/wCbJratOD4as7+BEz62mbSs4p2e5b9p+AidYaZ80x/Jj0wy/tDxOSv9h4blp6WyXiv6w8+taU+xjx1+lYiV/nt0mba9F6s91M3H+NZv/wBVTDHpE1n9Ic1qcXln+38SzW9q80x+cw7PhTHas/XUqWnFT7WTHX62iGshtc9OE4aI+fh7ZZ9b3mP6yvGCsTvHhxY/+SLT+Mwm3G8BTfNxeKZjvEW3r8GOTxnw/H9nN8SfTUx/Q8T111rk88lte06W+HWe/W3rM7/V5c+OXtOsHh+TJ9Jn/RWfE/FL/Y8Nx4o8pvPb8ZhDK9qMVtR02tGC89on7njYuL8Xy9LZsOL2rjrbX5t44PxPL247i7eeseGa/oauPUjho3u2OJ95nRauLWrZaU/zXiP6uHH4P4lfv/xC0f4s81/0deL9ms1/734lf82Sb/8A3JsaxemHmtFcefHaZ7ct4n+rX4eOvDVtjvSazvmtNoiY9HTw/wCzuLDMT8fJFt7+WZj+suvF4PwmKnLFL3r6XvMpsOrxcdrWvy4aXyTvvWOn4vT4XFxtdWri5J/xWeji4XBhiIxYq116Q1S8tWccY8Lhvhpy2vzf0biWWgAAAAAAAAAAAAAAAAAAAAAAAAAAAAAAAAAAAAAAAAAAAAAAAAAAAAAAAAAAAAAAAAAAAAAAAAAAAAAAAAAAAAAAAAAAAAAAAAAAAAAAAAAAAAAAAAAAAAAAAAAAAAAAAAAET2fMXj53075i/wBpYlREdWkRHRmtEqjaI+VhkxxMrxc6yg5rYKz5M54Ws/8AZ2TVSei6Y4r8BS0a/oynwunr+T0Nhpjz48MpH8X5NKcFSv8A2diF0xhXh618vyXjHENBNMV5YTpIBoNgAI2gk2rs2C20bV2bBbZtXaNgts2rs2C20bQAnaABO0bAU2naEgAAAkDQIBIggEgkRBpICNJAACAQnQAaEmgTC3krCQTtCQFdGkgEL1Uja0AvzaTzqREytGPYpN9qczaMUec/mzmsRPQEbTtWTqqOS/Jj5ue1Y+sTOnLk8U4HFOrZd/THLm4vwHiuN8QvfFWbUmf4Ynp1n1h1YP2MyWrE3rkj/PkiP/6tdmermv49wdd8lM1vwhjf9paV38PhY+trf9H0HDfsbw1Zj41KT/ltM/rD0sH7N+HYYjlxdY9IiP0iDsvV8XTxrjuK6cPw2P16f94VyYvF8n95kjDE9Y/tZ/pt+g08L4Gka/d629rTzfq6MfDYMX93hx1/y1iGey9X5xg/Z/j+Ln/4n4k+kTv9Zh3Yv2IzTO8mS0T6TeI/pL74Oy4+U4f9jsePXNOGdfz05/6Q7qfs3hr0jNyR/wClSKPdE2mPLx+BcLSd2vlyf55if6OrF4fwmLXLw+LcefJG/wBHUJpitaVrHSsR9ITr1SCiUJAAAAAAAAAAAAAAAAAAAAAAAAAAAAAAAAAAAAAAAAAAAAAAAAAAAAAAAAAAAAAAAAAAAAAAAAAAAAAAAAAAAAAAAAAAAAAAAAAAAAAAAAAAAAAAAAAAAAAAAAAAAAAAAAAAAAAAAABD5nJGrzD6Z8zm6ZbQsSqFuyYWiItGpVFce/N0ViPXbjycJHPv4k/RrTlpGoBreYhjaSbbUASgA2IASIAShGwEiNo2Cdkyrs2AbQIqUAAAAAIkQAkQAkAUEmgBICBJoAEgqlOjU+gI0lOiIEQLa9jQK6NLxWfRMxrvqAU0RCZvjr9rJSPrZWeI4eO+an3TtRbSeVlPGcPEfb39IlH79g/lvP3A20aZYuMrlvy4sN7T9zS2TNFtRw1t/wC/YwW0mKzpWP3u3X4PJHrbp/Q1lif7Xi8GL13kr0MNW5Z9J/BPJPpKK8TwGP8Av/E8Fp89X/0XjxTwWk//ABNb/wCWtp/oiq/DTyNY8Y8Ln+7w57/5eHtP9G1PEqW/uvC+Nt//AM8R+siOSKekrRjn1j73oV4rib/Y8Jyx73vSP0mW1LcZeOvB4af5s2//ALRXk8sx5widw9muDiJndstKx6RWJ/o6K4oiPmitp9eUHz8TKtomOs+b6GeHw2nc46/gpfhaa/sq0x2/m5ImTTHg6908r2P+H0tbea85J+sx/VpXgeHr/wCVWfr1/UMcvhMxrJXe4mYl6UdlKY6U3yViv0hdFNGkgIEgIEgIEgIEgAAAAAAAAAAAAAAAAAAAAAAAAAAAAAAAAAAAAAAAAAAAAAAAAAAAAAAAAAAAAAAAAAAAAAAAAAAAAAAAAAAAAAAAAAAAAAAAAAAAAAAAAAAAAAAAAAAAAAAAAAAAAAAAAAAAAAAAAAAAAIfMZ5/trf78n075jiP7+3+/JYlU2c+kK27Ki03mUbn1VrMROpXjU+YISnonUAqL6RbpAKSiZRMq7BbZtXZsE7No2jYLbRsADZo0CBbSNIqEmjQIWE6EQJ0aBGhbSYgFNJ0tpAI0mIRa9afallbi8NfOfwMG2k6cs+IYY9fwV/4nhjytP3Lhrs0acE+K4ojpSzOfFontin8TDXqaNPJnxLLbpXHEfexvxWe3e2vvkw17nQ3WI3Mw8HFXiOJ4iuHHe03t2jm1+bktxFK9LTMT+Jia+nnLjr3vWPvV/esEf+bX8XzmHPiyZK1jnnc9ZiI3+cummHib5LfC4WbU30m1qxuPxDa9e3HcPH8cT97OfEsUfZiZ/H/R5v7pxszM2x4se5/iv2/CG2Pwnj8kbjJh/wCXf9dL4eumfErz9nFE/WUfvnE2+zSK/Su0V/ZjxDJHXLf/AJYj/wDya0/Y7ibfby3/AObJEf0k8PWfxONt1m/LHrOoYZOKmszGTiuvnq8PSx/sbr7V6b9bTzf/AGw68P7KY6a3fD92CN/js2GV85PFcNMzzcTE+vXZ+8cP0+FFsv8AlpP+j62n7O4a6/t71/yRFXRi8F4bH3tkyf8A1Ji39DTHxcZ8n8Ph2a3vMzEfotXPxs/Z8Nw1j1vk/wCsPu6cDwtO3D4v/ZDauOlPsUrX6V0nZcfEYMXik6nH8PDMTveLBFp/WXXHBeL5Y3bi+Ii3+Hh4r/R9d9yYhNXHydfBfEsnTJxPGzXz/tqw6MX7LY7xE8Rmz2nzi2SZ/q+kSaY8PH+y3hlY+bDzz/inf6unF4D4Zi+zwWL76vTEMc1OC4XH9jh8VfpSG0ViOkR+EaXBVfuFgEJAECQECQAAAAAAAAAAAAAAAAAAAAAAAAAAAAAAAAAAAAAAAAAAAAAAAAAAAAAAAAAAAAAAAAAAAAAAAAAAAAAAAAAAAAAAAAAAAAAAAAAAAAAAAAAAAAAAAAAAAAAAAAAAAAAAAAAAAAAAAAAAAAAAAAAAAAAAAAEPmeJ/v7fd+j6Z8zxfTibx9P0WJWUJ1EwrtO+yornwbiJhnWk185/F0d4UnoCI2ttTmVm+gbc+vNne+2Ns0R5KTlme0A26om1Y7yy3e3TWlq4ZnrMgtzx5G5nsvXHEJiAVisp1pfRoFdJ0ibVr3tWPvZ24nFXvePumA1ro05beIYa9omfppnbxOI+zin75MNd2jX1ebPil99MdfvljfxTN58kfcZU17EwjcR3mI+svByeJ5J75afdphbi5vE65rzHlWIlcNfRzmxV75K/ipPGcNX/zqvCrWL4Mkzg4r41ZiK1+F0nt7/VEY88z81K449bzMf0MNe3PiPDR/Hv6QpPimCPWfueRavJG78Vwdf8A91jficdOkcRXJP8A6VIt/wDcYm17f/E6TMRWtvvj/qrPidvKv5f9XkzxVcmKtL2yUrWdxa1YpM/nLnycRwseWfN/ktWf0gyL69m/iOaY+Xlj6qV4jiM1b2pliYx1m1+uoiIjc/lEvHjJiv0pwUdf/mZbf0h0YOH8QtP9hwkRv/5eK9/6nh69HiceXFgjNmtvHbep5t+zii3PPy1t/wC138N+zvjPGRu2WMMb1/aY+T/7ZdtP2Gy5YiOK46sx56pv/Q1ceJaOTDzWmIneuWZ1+O0xOGeCtq+uK3HLG911ud/lp9Pw37D+H4tc+fNfX8sxG/1ehh/ZbwrDO/gXvPrbJP8ASU0x8FHxbTEUvi16dZn8nbh8N43LHy4eIt71w21+Mw/RMHDYuHry4a8sfWZ/VrqN7Ox1fCY/2d43JEawcRHve9Ij/V14f2T4nf8AbWxcvtltt9gJq48HD+ynAUtW963m9Z6Tvt9+nZi8C8Lw6+HweOuvR6WoE0xy14DhK9IwY/vjbSOF4eI1GDFH/JDYFRWlaxqtYj6QkSCBICBIAhICEgCBIAAAAAAAAAAAAAAAAAAAAAAAAAAAAAAAAAAAAAAAAAAAAAAAAAAAAAAAAAAAAAAAAAAAAAAAAAAAAAAAAAAAAAAAAAAAAAAAAAAAAAAAAAAAAAAAAAAAAAAAAAAAAAAAAAAAAAAAAAAAAAAAAAAAAAAAAAAAAAAAAAAAAAACJfMcb04vJH0/R9PL5jxLpx2T7v0WJWGzfVXZtUaTfoz3NpT0mPmnUMsnFYMfT4lZ9tg0tWddGXw5meswwvx8z/dY7ZJ+k/6Mp4jjp+zw01j3j/VcTXdGKsd07xU72rH3vPivH5PtW5fvj/VrTw3iMvW2bJ91Jn+oOm3FYK98kT9GdvEMFe3NP3EeBZrfw8Rb/l1/Rtj/AGdzW1vh8sx/iyf9YPD1x38Up2rH5wxt4ne3Sk6+j3MX7MRr5sda/Xr/AFdWP9mcFes2rv2xwbDK+WnieKydozT9Kq8nF3748v8AzdP1fZ08A4ave+WfviP0htXwfhI70vb63k7Qx8L+68TbvSsf5rwvXw3isna1P+WJn9Ifd18M4Ov/AOmp9/VtXhcFPscPjr9KxB2Or4SngXG5JjrlmPSMUujH+zfEz9rFlt7THL/9z7itYr2rEJ0nar1j5Cn7MZJj5uFx/wDNln+m2sfsrfXSOGx/SvN/R9TpKdquPl8n7M56YMk04ukXiu6xXDEddPgsvH8faYrfic1dd4i0w/ZJjc+zwKfsf4VGS18mPJk5p3qb6iPwWckx+aVrxPEW1/bZd943Ntu/hf2Y8X4rrTgb0rvUzesV/V+mcP4L4bw39zwWGJ9Zrufzd8RER0jXsdjq/PeE/YTjpiLZcmDHPnEzM6/Do9LB+w9ojWbja/StJ1+r7GBNXHg8P+yPhmKIm+GuS8R9qebr923fj8E8Nx/Z4LB/zUi36vQEVjj4fFij+zxUp/lrENNJANGhIIEgAAAAAAAAAAAAAAAAAAAAAAAAAAAAAAAAAAAAAAAAAAAAAAAAAAAAAAAAAAAAAAAAAAAAAAAAAAAAAAAAAAAAAAAAAAAAAAAAAAAAAAAAAAAAAAAAAAAAAAAAAAAAAAAAAAAAAAAAAAAAAAAAAAAAAAAAAAAAAAAAAAAAAAAAAAAAAAAAAAAAAAAAAAIl8v4nFp8RyRWsz2849IfUI1ETM6jc95B8ri8P4zN9jDH1m8Nv+B8ZlrNL3x0i3frO30oupj5zB+zPJ9vPFv8ANXbrp4Bhr/5sx/lrEPYDTHn4/B+Hp3tkv/mmJ/o3pwPDU7Yaf+yHSlNMZ1x0r9nHWPpC/wBwCgkAAAAAAAAAAAABCQAAAAAAAAAAAAAAAAAAAAAAAAAAAAAAAAAAAAAAAAAAAAAAAAAAAAAAAAAAAAAAAAAAAAAAAAAAAAAAAAAAAAAAAAAAAAAAAAAAAAAAAAAAAAAAAAAAAAAAAAAAAAAAAAAAAAAAAAAAAAAAAAAAAAAAAAAAAAAAAAAAAAAAAAAAAAAAAAAAAAAAAAAAAAAAAAAAAAAAAAAABAkBC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Subtitle 16"/>
          <p:cNvSpPr txBox="1">
            <a:spLocks/>
          </p:cNvSpPr>
          <p:nvPr/>
        </p:nvSpPr>
        <p:spPr>
          <a:xfrm>
            <a:off x="715721" y="1803230"/>
            <a:ext cx="8258508" cy="295993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mj-lt"/>
              <a:buAutoNum type="alphaLcPeriod" startAt="3"/>
            </a:pPr>
            <a:r>
              <a:rPr lang="en-US" sz="2300" smtClean="0">
                <a:latin typeface="Times New Roman" panose="02020603050405020304" pitchFamily="18" charset="0"/>
                <a:cs typeface="Times New Roman" panose="02020603050405020304" pitchFamily="18" charset="0"/>
              </a:rPr>
              <a:t>Khay đựng ESD, bọt khí ESD: Bao gói module LED – Driver có IC, Transistor..</a:t>
            </a:r>
          </a:p>
          <a:p>
            <a:pPr marL="342900" indent="-342900" algn="l">
              <a:buFontTx/>
              <a:buChar char="-"/>
            </a:pPr>
            <a:r>
              <a:rPr lang="en-US" sz="2300" smtClean="0">
                <a:latin typeface="Times New Roman" panose="02020603050405020304" pitchFamily="18" charset="0"/>
                <a:cs typeface="Times New Roman" panose="02020603050405020304" pitchFamily="18" charset="0"/>
              </a:rPr>
              <a:t>Yêu cầu: Điện trở bề mặt 1÷1000M</a:t>
            </a:r>
            <a:r>
              <a:rPr lang="el-GR" sz="2300" smtClean="0">
                <a:latin typeface="Times New Roman" panose="02020603050405020304" pitchFamily="18" charset="0"/>
                <a:cs typeface="Times New Roman" panose="02020603050405020304" pitchFamily="18" charset="0"/>
              </a:rPr>
              <a:t>Ω</a:t>
            </a:r>
            <a:r>
              <a:rPr lang="en-US" sz="2300" smtClean="0">
                <a:latin typeface="Times New Roman" panose="02020603050405020304" pitchFamily="18" charset="0"/>
                <a:cs typeface="Times New Roman" panose="02020603050405020304" pitchFamily="18" charset="0"/>
              </a:rPr>
              <a:t>.</a:t>
            </a:r>
          </a:p>
          <a:p>
            <a:pPr marL="342900" indent="-342900" algn="l">
              <a:buFontTx/>
              <a:buChar char="-"/>
            </a:pPr>
            <a:r>
              <a:rPr lang="en-US" sz="2300">
                <a:latin typeface="Times New Roman" panose="02020603050405020304" pitchFamily="18" charset="0"/>
                <a:cs typeface="Times New Roman" panose="02020603050405020304" pitchFamily="18" charset="0"/>
              </a:rPr>
              <a:t>Thiết bị kiểm tra: Analog Surface Resistance Meter-Desco.</a:t>
            </a:r>
          </a:p>
          <a:p>
            <a:pPr marL="342900" indent="-342900" algn="l">
              <a:buFontTx/>
              <a:buChar char="-"/>
            </a:pPr>
            <a:r>
              <a:rPr lang="en-US" sz="2300">
                <a:latin typeface="Times New Roman" panose="02020603050405020304" pitchFamily="18" charset="0"/>
                <a:cs typeface="Times New Roman" panose="02020603050405020304" pitchFamily="18" charset="0"/>
              </a:rPr>
              <a:t>Tần suất kiểm tra: hàng tháng.</a:t>
            </a:r>
          </a:p>
          <a:p>
            <a:pPr marL="342900" indent="-342900" algn="l">
              <a:buFontTx/>
              <a:buChar char="-"/>
            </a:pPr>
            <a:r>
              <a:rPr lang="en-US" sz="2300">
                <a:latin typeface="Times New Roman" panose="02020603050405020304" pitchFamily="18" charset="0"/>
                <a:cs typeface="Times New Roman" panose="02020603050405020304" pitchFamily="18" charset="0"/>
              </a:rPr>
              <a:t>Khi kiểm tra không đạt tĩnh điện cần phải vệ sinh, thay </a:t>
            </a:r>
            <a:r>
              <a:rPr lang="en-US" sz="2300" smtClean="0">
                <a:latin typeface="Times New Roman" panose="02020603050405020304" pitchFamily="18" charset="0"/>
                <a:cs typeface="Times New Roman" panose="02020603050405020304" pitchFamily="18" charset="0"/>
              </a:rPr>
              <a:t>mới.</a:t>
            </a:r>
            <a:endParaRPr lang="en-US" sz="2300">
              <a:latin typeface="Times New Roman" panose="02020603050405020304" pitchFamily="18" charset="0"/>
              <a:cs typeface="Times New Roman" panose="02020603050405020304" pitchFamily="18" charset="0"/>
            </a:endParaRPr>
          </a:p>
        </p:txBody>
      </p:sp>
      <p:pic>
        <p:nvPicPr>
          <p:cNvPr id="26"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200" y="4274318"/>
            <a:ext cx="2438400"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44975" y="4274318"/>
            <a:ext cx="2881313"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759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par>
                                <p:cTn id="18" presetID="14" presetClass="entr" presetSubtype="10"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randombar(horizontal)">
                                      <p:cBhvr>
                                        <p:cTn id="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p:cNvSpPr/>
          <p:nvPr/>
        </p:nvSpPr>
        <p:spPr>
          <a:xfrm>
            <a:off x="664515" y="108753"/>
            <a:ext cx="656146" cy="1371600"/>
          </a:xfrm>
          <a:custGeom>
            <a:avLst/>
            <a:gdLst>
              <a:gd name="connsiteX0" fmla="*/ 22544 w 2994344"/>
              <a:gd name="connsiteY0" fmla="*/ 0 h 5943600"/>
              <a:gd name="connsiteX1" fmla="*/ 2994344 w 2994344"/>
              <a:gd name="connsiteY1" fmla="*/ 2971800 h 5943600"/>
              <a:gd name="connsiteX2" fmla="*/ 22544 w 2994344"/>
              <a:gd name="connsiteY2" fmla="*/ 5943600 h 5943600"/>
              <a:gd name="connsiteX3" fmla="*/ 0 w 2994344"/>
              <a:gd name="connsiteY3" fmla="*/ 5942462 h 5943600"/>
              <a:gd name="connsiteX4" fmla="*/ 0 w 2994344"/>
              <a:gd name="connsiteY4" fmla="*/ 5746085 h 5943600"/>
              <a:gd name="connsiteX5" fmla="*/ 22544 w 2994344"/>
              <a:gd name="connsiteY5" fmla="*/ 5747223 h 5943600"/>
              <a:gd name="connsiteX6" fmla="*/ 2797967 w 2994344"/>
              <a:gd name="connsiteY6" fmla="*/ 2971800 h 5943600"/>
              <a:gd name="connsiteX7" fmla="*/ 22544 w 2994344"/>
              <a:gd name="connsiteY7" fmla="*/ 196377 h 5943600"/>
              <a:gd name="connsiteX8" fmla="*/ 0 w 2994344"/>
              <a:gd name="connsiteY8" fmla="*/ 197515 h 5943600"/>
              <a:gd name="connsiteX9" fmla="*/ 0 w 2994344"/>
              <a:gd name="connsiteY9" fmla="*/ 1139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4344" h="5943600">
                <a:moveTo>
                  <a:pt x="22544" y="0"/>
                </a:moveTo>
                <a:cubicBezTo>
                  <a:pt x="1663824" y="0"/>
                  <a:pt x="2994344" y="1330520"/>
                  <a:pt x="2994344" y="2971800"/>
                </a:cubicBezTo>
                <a:cubicBezTo>
                  <a:pt x="2994344" y="4613080"/>
                  <a:pt x="1663824" y="5943600"/>
                  <a:pt x="22544" y="5943600"/>
                </a:cubicBezTo>
                <a:lnTo>
                  <a:pt x="0" y="5942462"/>
                </a:lnTo>
                <a:lnTo>
                  <a:pt x="0" y="5746085"/>
                </a:lnTo>
                <a:lnTo>
                  <a:pt x="22544" y="5747223"/>
                </a:lnTo>
                <a:cubicBezTo>
                  <a:pt x="1555368" y="5747223"/>
                  <a:pt x="2797967" y="4504624"/>
                  <a:pt x="2797967" y="2971800"/>
                </a:cubicBezTo>
                <a:cubicBezTo>
                  <a:pt x="2797967" y="1438976"/>
                  <a:pt x="1555368" y="196377"/>
                  <a:pt x="22544" y="196377"/>
                </a:cubicBezTo>
                <a:lnTo>
                  <a:pt x="0" y="197515"/>
                </a:lnTo>
                <a:lnTo>
                  <a:pt x="0" y="1139"/>
                </a:lnTo>
                <a:close/>
              </a:path>
            </a:pathLst>
          </a:custGeom>
          <a:gradFill flip="none" rotWithShape="1">
            <a:gsLst>
              <a:gs pos="0">
                <a:schemeClr val="accent1">
                  <a:lumMod val="5000"/>
                  <a:lumOff val="95000"/>
                </a:schemeClr>
              </a:gs>
              <a:gs pos="10000">
                <a:srgbClr val="FFD966"/>
              </a:gs>
              <a:gs pos="38000">
                <a:srgbClr val="C16FBB"/>
              </a:gs>
              <a:gs pos="21000">
                <a:srgbClr val="FFC000"/>
              </a:gs>
              <a:gs pos="82000">
                <a:srgbClr val="2F5597"/>
              </a:gs>
              <a:gs pos="100000">
                <a:srgbClr val="5B9BD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sp>
        <p:nvSpPr>
          <p:cNvPr id="51" name="Donut 50"/>
          <p:cNvSpPr/>
          <p:nvPr/>
        </p:nvSpPr>
        <p:spPr>
          <a:xfrm>
            <a:off x="122716" y="216869"/>
            <a:ext cx="1093576" cy="1160585"/>
          </a:xfrm>
          <a:prstGeom prst="donut">
            <a:avLst>
              <a:gd name="adj" fmla="val 6519"/>
            </a:avLst>
          </a:prstGeom>
          <a:gradFill flip="none" rotWithShape="1">
            <a:gsLst>
              <a:gs pos="40000">
                <a:schemeClr val="accent3">
                  <a:lumMod val="5000"/>
                  <a:lumOff val="95000"/>
                </a:schemeClr>
              </a:gs>
              <a:gs pos="70000">
                <a:schemeClr val="accent3">
                  <a:lumMod val="45000"/>
                  <a:lumOff val="55000"/>
                </a:schemeClr>
              </a:gs>
              <a:gs pos="83000">
                <a:schemeClr val="accent3">
                  <a:lumMod val="45000"/>
                  <a:lumOff val="55000"/>
                </a:schemeClr>
              </a:gs>
              <a:gs pos="96000">
                <a:schemeClr val="accent3">
                  <a:lumMod val="30000"/>
                  <a:lumOff val="70000"/>
                </a:schemeClr>
              </a:gs>
            </a:gsLst>
            <a:lin ang="2700000" scaled="1"/>
            <a:tileRect/>
          </a:gradFill>
          <a:ln>
            <a:noFill/>
          </a:ln>
          <a:effectLst>
            <a:outerShdw blurRad="508000" dist="177800" dir="48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blipFill>
                <a:blip r:embed="rId2">
                  <a:alphaModFix amt="51000"/>
                </a:blip>
                <a:tile tx="0" ty="0" sx="100000" sy="100000" flip="none" algn="tl"/>
              </a:blipFill>
            </a:endParaRPr>
          </a:p>
        </p:txBody>
      </p:sp>
      <p:sp>
        <p:nvSpPr>
          <p:cNvPr id="52" name="Oval 51"/>
          <p:cNvSpPr/>
          <p:nvPr/>
        </p:nvSpPr>
        <p:spPr>
          <a:xfrm>
            <a:off x="222132" y="315575"/>
            <a:ext cx="894744" cy="949569"/>
          </a:xfrm>
          <a:prstGeom prst="ellipse">
            <a:avLst/>
          </a:prstGeom>
          <a:noFill/>
          <a:ln w="349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3" name="Oval 52"/>
          <p:cNvSpPr/>
          <p:nvPr/>
        </p:nvSpPr>
        <p:spPr>
          <a:xfrm>
            <a:off x="251010" y="345743"/>
            <a:ext cx="835095" cy="886265"/>
          </a:xfrm>
          <a:prstGeom prst="ellipse">
            <a:avLst/>
          </a:prstGeom>
          <a:blipFill dpi="0" rotWithShape="1">
            <a:blip r:embed="rId3">
              <a:alphaModFix amt="89000"/>
            </a:blip>
            <a:srcRect/>
            <a:stretch>
              <a:fillRect/>
            </a:stretch>
          </a:blipFill>
          <a:ln w="25400">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76" name="Picture 75"/>
          <p:cNvPicPr>
            <a:picLocks noChangeAspect="1"/>
          </p:cNvPicPr>
          <p:nvPr/>
        </p:nvPicPr>
        <p:blipFill rotWithShape="1">
          <a:blip r:embed="rId4" cstate="print">
            <a:extLst>
              <a:ext uri="{28A0092B-C50C-407E-A947-70E740481C1C}">
                <a14:useLocalDpi xmlns:a14="http://schemas.microsoft.com/office/drawing/2010/main" val="0"/>
              </a:ext>
            </a:extLst>
          </a:blip>
          <a:srcRect t="28322"/>
          <a:stretch/>
        </p:blipFill>
        <p:spPr>
          <a:xfrm>
            <a:off x="0" y="6066031"/>
            <a:ext cx="9144000" cy="791073"/>
          </a:xfrm>
          <a:prstGeom prst="rect">
            <a:avLst/>
          </a:prstGeom>
        </p:spPr>
      </p:pic>
      <p:sp>
        <p:nvSpPr>
          <p:cNvPr id="15" name="Rounded Rectangle 14"/>
          <p:cNvSpPr/>
          <p:nvPr/>
        </p:nvSpPr>
        <p:spPr>
          <a:xfrm>
            <a:off x="1680559" y="400472"/>
            <a:ext cx="7248288" cy="777747"/>
          </a:xfrm>
          <a:prstGeom prst="roundRect">
            <a:avLst>
              <a:gd name="adj" fmla="val 50000"/>
            </a:avLst>
          </a:prstGeom>
          <a:solidFill>
            <a:schemeClr val="accent1"/>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8" name="Oval 17"/>
          <p:cNvSpPr/>
          <p:nvPr/>
        </p:nvSpPr>
        <p:spPr>
          <a:xfrm>
            <a:off x="1170157" y="692946"/>
            <a:ext cx="182880" cy="182880"/>
          </a:xfrm>
          <a:prstGeom prst="ellipse">
            <a:avLst/>
          </a:prstGeom>
          <a:gradFill flip="none" rotWithShape="1">
            <a:gsLst>
              <a:gs pos="0">
                <a:srgbClr val="5B9BD5"/>
              </a:gs>
              <a:gs pos="100000">
                <a:srgbClr val="5B9BD5"/>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9" name="Straight Connector 18"/>
          <p:cNvCxnSpPr>
            <a:stCxn id="18" idx="6"/>
            <a:endCxn id="15" idx="1"/>
          </p:cNvCxnSpPr>
          <p:nvPr/>
        </p:nvCxnSpPr>
        <p:spPr>
          <a:xfrm>
            <a:off x="1353037" y="784386"/>
            <a:ext cx="327522" cy="496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Title 58"/>
          <p:cNvSpPr txBox="1">
            <a:spLocks/>
          </p:cNvSpPr>
          <p:nvPr/>
        </p:nvSpPr>
        <p:spPr>
          <a:xfrm>
            <a:off x="2381323" y="533301"/>
            <a:ext cx="5928959" cy="50336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smtClean="0">
                <a:solidFill>
                  <a:srgbClr val="F9BB00"/>
                </a:solidFill>
                <a:latin typeface="Times New Roman" panose="02020603050405020304" pitchFamily="18" charset="0"/>
                <a:cs typeface="Times New Roman" panose="02020603050405020304" pitchFamily="18" charset="0"/>
              </a:rPr>
              <a:t>Phòng Chống Tĩnh Điện, ESD</a:t>
            </a:r>
            <a:endParaRPr lang="en-US" sz="3200" b="1">
              <a:solidFill>
                <a:srgbClr val="F9BB00"/>
              </a:solidFill>
              <a:latin typeface="Times New Roman" panose="02020603050405020304" pitchFamily="18" charset="0"/>
              <a:cs typeface="Times New Roman" panose="02020603050405020304" pitchFamily="18" charset="0"/>
            </a:endParaRPr>
          </a:p>
        </p:txBody>
      </p:sp>
      <p:sp>
        <p:nvSpPr>
          <p:cNvPr id="21" name="Oval 20"/>
          <p:cNvSpPr/>
          <p:nvPr/>
        </p:nvSpPr>
        <p:spPr>
          <a:xfrm>
            <a:off x="1733761" y="510066"/>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625" b="1">
              <a:solidFill>
                <a:srgbClr val="5B9BD5"/>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1758091" y="575005"/>
            <a:ext cx="642239" cy="461665"/>
          </a:xfrm>
          <a:prstGeom prst="rect">
            <a:avLst/>
          </a:prstGeom>
          <a:noFill/>
        </p:spPr>
        <p:txBody>
          <a:bodyPr wrap="square" rtlCol="0">
            <a:spAutoFit/>
          </a:bodyPr>
          <a:lstStyle/>
          <a:p>
            <a:r>
              <a:rPr lang="en-US" sz="2400" b="1">
                <a:solidFill>
                  <a:srgbClr val="2F5597"/>
                </a:solidFill>
                <a:latin typeface="Times New Roman" panose="02020603050405020304" pitchFamily="18" charset="0"/>
                <a:cs typeface="Times New Roman" panose="02020603050405020304" pitchFamily="18" charset="0"/>
              </a:rPr>
              <a:t>V</a:t>
            </a:r>
          </a:p>
        </p:txBody>
      </p:sp>
      <p:sp>
        <p:nvSpPr>
          <p:cNvPr id="23" name="Title 15"/>
          <p:cNvSpPr>
            <a:spLocks noGrp="1"/>
          </p:cNvSpPr>
          <p:nvPr>
            <p:ph type="ctrTitle"/>
          </p:nvPr>
        </p:nvSpPr>
        <p:spPr>
          <a:xfrm>
            <a:off x="968189" y="1207473"/>
            <a:ext cx="8006040" cy="558457"/>
          </a:xfrm>
        </p:spPr>
        <p:txBody>
          <a:bodyPr>
            <a:normAutofit/>
          </a:bodyPr>
          <a:lstStyle/>
          <a:p>
            <a:pPr algn="l"/>
            <a:r>
              <a:rPr lang="en-US" sz="2400" b="1">
                <a:solidFill>
                  <a:srgbClr val="5B9BD5"/>
                </a:solidFill>
                <a:latin typeface="Times New Roman" panose="02020603050405020304" pitchFamily="18" charset="0"/>
                <a:cs typeface="Times New Roman" panose="02020603050405020304" pitchFamily="18" charset="0"/>
              </a:rPr>
              <a:t>4</a:t>
            </a:r>
            <a:r>
              <a:rPr lang="en-US" sz="2400" b="1" smtClean="0">
                <a:solidFill>
                  <a:srgbClr val="5B9BD5"/>
                </a:solidFill>
                <a:latin typeface="Times New Roman" panose="02020603050405020304" pitchFamily="18" charset="0"/>
                <a:cs typeface="Times New Roman" panose="02020603050405020304" pitchFamily="18" charset="0"/>
              </a:rPr>
              <a:t>.  Triển Khai Chống Tĩnh Điện Trong Quá Trình Sản Xuất.</a:t>
            </a:r>
            <a:endParaRPr lang="en-US" sz="2400" b="1">
              <a:solidFill>
                <a:srgbClr val="5B9BD5"/>
              </a:solidFill>
              <a:latin typeface="Times New Roman" panose="02020603050405020304" pitchFamily="18" charset="0"/>
              <a:cs typeface="Times New Roman" panose="02020603050405020304" pitchFamily="18" charset="0"/>
            </a:endParaRPr>
          </a:p>
        </p:txBody>
      </p:sp>
      <p:sp>
        <p:nvSpPr>
          <p:cNvPr id="2" name="AutoShape 2" descr="data:image/jpeg;base64,/9j/4AAQSkZJRgABAQEAYABgAAD/2wBDABALDA4MChAODQ4SERATGCgaGBYWGDEjJR0oOjM9PDkzODdASFxOQERXRTc4UG1RV19iZ2hnPk1xeXBkeFxlZ2P/2wBDARESEhgVGC8aGi9jQjhCY2NjY2NjY2NjY2NjY2NjY2NjY2NjY2NjY2NjY2NjY2NjY2NjY2NjY2NjY2NjY2NjY2P/wAARCAReBuQDASIAAhEBAxEB/8QAGwABAAMBAQEBAAAAAAAAAAAAAAECAwQFBgf/xABIEAEAAgIABAQDBQUGBAQEBgMAAQIDEQQSITEFQVFhEyJxMoGRobEGFEJSwSMzYnLR8BWC4fEkQ2OSNFNzwhY1RIOistJUhP/EABcBAQEBAQAAAAAAAAAAAAAAAAABAgP/xAAjEQEBAQADAQACAgIDAAAAAAAAARECEiExAyJBURNxMmGB/9oADAMBAAIRAxEAPwD9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JEJAAAAAAAAAAAAAAAAAAAAAAAAAAAAAAAAAAAAAAAAAAAAAAAAAAAAAAAAAAAAAAAAAAAAAAAAAAAAAAAAAAAAAAAAAAAAAAAAAAAAAAAAAAAAAAAAAAAAAAAAAAAAAAAAAAAAAAAAAAAAAAAAAAAAAAAAAAAAAAAAAAAAAAAAAAAAAAAAAAAAAAAAAAAAAAAAAAAAAAAAAAAAAAAAAAAAAAAAAAAQlEgpky0xxE3tWsT6zpMZKW+zes/SXkeL8XE8mPHHNqZ5t9HnRkrHetq/SVxNfVbHzePiOWYmuW8T77d2Dj8kRHNq8evUw16w5sfGY7167rP0b1tFo3E7RVxACRACQAAAAAAAAAAAAAAAAAAAAAAAAAAAAAAAAAAAAAAAAAAAAAAAAAAAAAAAAAAAAAAAAAAAAAAAAAAAAAAAAAAAAAAAAAAAAAAAAAAAAAAAAAAAAAAAAAAAAAAAAAAAAAAAAAAAAAAAAAAAAAAAAAAAAAAAAAAAAAAAAAAAAAAAAAAAAAAAAAAAAAAAAAAAAAARvroEivNG9bhIJEbASAAISAAAAAAAAAINgiZiOu3jcf4ja1uTBfVY6TMebfxTitVnFTvvrLyJr+SyM2q/n6mk8ut6TEbaRXSeyfJERuQWi0+rSme9Ps3tX6Sz5Tsg78XiOevSbxaPo7MfiWOft7j7niee1otJi6+hpxWG/2ckNYtExuJiXzkXa4+ItTXLKYuvfHlU8RyR3iJdGPxCtu9dfeYa7hhTicdo76+9rFomNxMIqwjZsEiAEiAEiEgAAAAAAAAAAAAAAAAAAAAAAAAAAAAAAAAAAAAAAAAAAAAAAAAAAAAAAAAAAAAAAAAAAAAAAAAAAAAAAAAAAAAAAAAAAAAAAAAAAAAAAAAAAAAAAAAAAAAAAAAAAAAAAAAAAAAAAAAAAAAAAAAAAAAAAAAAAAAAAAAAAAAAAAAAAAAAAAAISgBz8ZnjDhtP8AFrpDbJeKUm8zEREebxeKz3z5Nz0r5QsSs7ZOa02nmraZ3uFqZ8tfs8RP0lnomsf9mmXdh47PX+8r8SPWJiHVTjsdvtVvX6w8f5o7XtH3r/Evr7W/uTF17tctLfZtE/es8KufJXrDWnieSk/PG4TF17A48PiPD5enxKxPvLrraLR0mJ+iYurCAEiAEgAAgBz8XxFeHxc0z1npEQ2yXjHjte09Ijbw+L4i2fLbfWkT8sLErC95vabWnrM7VTpGphpk17ImszMTCd67m9AtzVjvU56eXRSZ6TKm4mesdQaWn0VOwgCDaixtEJBaLLRZmbQbxkn1aRmmPX8XLFpTziu+vFXjtktH1dGPjba+aOf73lRdeLzHaTB7FeNpP2q2j7mleJw27Xj73jRmt6xLSuau+sR9Y6Ji69mLRPadpeZj4iY+zefvlvXi7a6xFjDXYMKcTSe/SW1bVt2tEoqwgBIhIAhIAAAAAAAAAAAAAAAAAAAAAAAAAAAAAAAAAAAAAAAAAAAAAAAAAAAAAAAAAAAAAAAAAAAAAAAAAAAAAAAAAAAAAAAAAAAAAAAAAAAAAAAAAAAAAAAAAAAAAAAAAAAAAAAAAAAAAAAAAAAAAAAAAAAAAAAAAAAAAAAAAAAAAAAAAAICWPEZYw4bWmdTEdAef4jxO8sYoj5YjrPq5IiPKU3vHN809ZV3XvWerTGraQReszqe6ZrzRrzUR3OnqwzRlr9mJYTbJ58wjviY9S0RMPP57estK5Leq4atem5VrOTDbmpe9Zj36L8208sSDpw+L58cRFq1yR6zM7deLxnDbXxKXpP4w82McT3LcPuPlhMi7X0GLiMWaN453H0ax1fKTF8c9NxPs2x+IcTj6RknXv1TqvZ9MPIweMRPTL+jtxcfw+TWskRPpKYuuolWt4t1i0THtLl8Q4iMWC1Yt889IhFcniXFc1rYa9qz1efKlqVtabT0tM7mazpXktWemS2vSerTLUm3ujmmInpG/eF44m1YjVMX1mkCKzv6bVmtrbis9fSUWvbJaZvkvqPKsxprTJgrimvJa1/5pUceTPk4frmwaj+alo7GHi8GeflvO/S1XROSNarH5McvD8Pl3OTDXfrEaEbxPTtGkTLivwk0/wDhs+Sn+GbdFN+I4vKmSPbUqrv2OOvH8vTPiyVn1ijanGcNk6Vy136TOkG8LaUrO+01mPaV5t7T+AIRJsA2hJEIJhOzQCdp5lUA051qZLR2ljtaoOumaYjrDauWs+sOKJWiRXoVy3j7NvxX/fL0+3jiY9Yl50WmPOWlcs9p7Jhr0acdhv8AzRP0b1tW3WOryZ5LR17qatXrS0x9JMNe2PIpxWen8e/r1b4vEJ3rJH/tgxdeglzV4zDbpz6n3bVvW32bRP0lMNWELCgAAAAAAAAAAAAAAAAAAAAAAAAAAAAAAAAAAAAAAAAAAAAAAAAAAAAAAAAAAAAAAAAAAAAAAAAAAAAAAAAAAAAAAAAAAAAAAAAAAAAAAAAAAAAAAAAAAAAAAAAAAAAAAAAAAAAAAAAAAAAAAAAAAAAAAAAAAAAAAAAAAAAIAl4/ivERe3LExqsTt6XFZ68Phm9p6z0j3l8tnzTMzPffXcNSM2otl319k0vPNqJ6R5ue2TU6iZ6+qcdo3HnPo1jDrmdxuZWpnmmSKWmOWe0q5qWpw9bWmK83aPZycRjzzhj5PiV7xNZ3oV6vxfLXU5ol4eHjMuGeWb2msfwy9HDx2HJqLTyW90w11TjpZS2GPJeOsbjsmJDHPNOUiXRau4c16zCjStuzek7cdZ06MVuqK2vii8acWXFOOfZ6EK3pFoCx5cxEnWsdJb5cMxPSHPaLV8pVlfHxmXB9idfcxzcZnyZpy2vHNrXaGeS3Xqp3MXW0cbftekT7w0pxeOekxNfrLkmN+Ss1n1B6cWraOkwmNxLytTHbp9F65slZ6XmfYw16P37J6zue7lrxf89N/RrXicVp+1r6pi61NFZi0dJifvToFUa6781zQImZmNTPRzZeD4fL9rHMT6xaXV9wDhrwHJO8Oeaz6WrErTbjuH8qZYj0rLsmeiIk0xxV8Trzay4b0l1YuIw5ojkvG58pmEzE2jUxE/WN6YTwNL2mbxXr6V1+hpjs1Pl1+hEuCeBz0t/4fiZrH8s7Xrl43F/eYJyxHnWYnZg7Zn2Q5f8AiGGOmSmTHPvVtTNiyx/Z5az95hrVBqfQBC1Ua9GlKz6AmE7TrSsygtsiyko2DaLLRZhtaLCtu/mrbmiOuphSLLRb3Ai9Z6T0+q9d061/FX5bdyKzH2baVMdNOMzV6dLR7w3r4j/Pj19Jcdcl6/arF/v/AOjSM2L+LFav3bRXo4+Jx5Ps2j8Wu3mRbhrd7RH1jTbHFImPh5oj22iu0Z0tOtTPMvFoRVhACRACQAAAAAAAAAAAAAAAAAAAAAAAAAAAAAAAAAAAAAAAAAAAAAAAAAAAAAAAAAAAAAAAAAAAAAAAAAAAAAAAAAAAAAAAAAAAAAAAAAAAAAAAAAAAAAAAAAAAAAAAAAAAAAAAAAAAAAAAAAAAAAAAAAAAAAAAAAAQAjfdLLPmrw+K+W/2aRM/XzEeN43xm8tcNJjVes6n7v6PEtlnc76eXRnkyze9r2nc2nmn6qb67dJ45260i+46xEunga1vnpzR0idz9HJHWerqwzOKJnz66UdXGZIzWtT+GvSsRPkwj4mKm8N+bp1x36x+bLiMfE14ac0cs0tO469YlyU4vNi1zfNH+KTDXp5uDwZqVvEclp76/wBHBl4TLi61ibR6pjjY+1q1PesunHx/NHSsW/KUGPC8dkx25bzM1/xPXrat4iazE/SXlZv3fPOptOK3+Xf6L4+Fz45jJS0XivXUTrZVlerHVlmr0lbntqLTERXXZS9uaZZVh5tsM9WF+lmmGdTueseio7onUQc23PmjLWkXtWIrPbqvS3yopfTGa1npMLZLMotuQVycJS8bjcS4c2K2O0x11D2KR02z4jHFqzKjyaVtPrEK3tFJ1uJb5rckTWIcOS3zKy6Y1Md0csejnpkaxcVbl9ET36x+C1Z21rSPUGdLXj7M2j721c+aI7c2vWEXmI8uj3vBeGrXgovasW55nv6JaseNXio/jrqWtcmO32b1/Fv4v4fOPJbPi1Nba3Xtp5E19Avj09T6Gnm0yXxz0tP5uivGzr58e/pJia6dJirOnE47z0mY9tNYn0FIrCeyNomUCZ846q89o+zv8Uo0orbDTJ1vWsz6TX+rH9xwb3Sb4Z9a2dWkA5ZpxuLrizfFj0tEf6orx+Wk64nBye+pdevRMTMdQxni4vBlmOTLXfvLpi08u47erly8Phz9L467nzrEf6OeOBtiyb4fibUnypbevyB6PPPmczkjJxmKNXw0yxHTdb6n80U8R4W9ppbmpeO8TXZg7No0VrzRultwdYBOko5jaCdnMgFWi69bstLRAjWLymL77wy2nYrb5J76/AiYjt094ljMnODpjPava9v/AHStHFZI/wDMlyb2tCDtrxmXymJ+rowcZGSdX1S36vMm8Vjcs75YvGo6T6mLr3Zy1j7U6+q8TEx0mJ+jyuD46NTTJH0nu6b8LF+uO9sc+tfMw12jhi3FYI7Vy1jvO+pTxLFM6vW1J/FB3DPHmpkiJpO9+zQUShIAhIAAAAAAAAAAAAAAAAAAAAAAAAAAAAAAAAAAAAAAAAAAAAAAAAAAAAAAAAAAAAAAAAAAAAAAAAAAAAAAAAAAAAAAAAAAAAAAAAAAAAAAAAAAAAAAAAAAAAAAAAAAAAAAAAAAAAAAAAAAAAAAAAAACJSiewDwv2jzXvjpgxW67mb/AE1/1ezmyxixze0TqHz2e85str372naxK8S2PJWfmpPXtr0TXHee2PJ/7Jl6d8cS5cvDzH2W9YxlWsV+1S+/eNGTLaJ1y1iPWZ3/AFZWpkidTXr9JZ3j1rMT6Kjv4bPSuOaWy1iJnrWJ6fg0mvDZY6zSfveTvr2NmGvTv4bgt1xTy29rOXL4fxNOtY549e7Kme9J3WXRTxHNT+WfuPRyTObH0tFo+qacRyzvfLPrHR3Tx9ckayYd/SdOfJjw361i1frIL047JExrJuP8UOvHx1Z/va6j1rDy54bUfLZTV6TuPIxNezkyUy1/sL0m3lFp06/CpikXvxVdTX7MR1iXzfx5380dW+HjLY/s21+CWLK+j4vibZ8HLNYid+jGL6iIedj8St/HSLe8dHTj4vDk6TPLPvMJjWxfLPoyrfq6OSLVnUxMezlmYpkiLdNz0ie8orui8VpMypN4vExC+ThuTBObNaa2j7OPzn8VMNY5dz0tMb0I4uJx7mZ087NTUvdzU3EuDPg3PQMeXFZ5vZo1tj5WdujSLxbUd165J9XNNlq2nfRcTXXw82y8Rjx9+a0Q+w4WnwuHx0iNRFYfM+DcPN+Ox2ntW231faGK3xVyUjJSa2jcS+a47gpw5J1TVZnpp9P5OfPirkjVvVmVbNfI2rMT07K9f4oe1xXhmt2pPR5eTDak9Yn8HTWMYdFq3vT7N5j22TWVOvkI6KcXkj7WrR9HRTicVo+aeWfeHnc/XrVeLc0CvTrMWj5ZifvW1p5UfLO46S2pxeWvpb7kV36Rpz042kz89Zr77dNLVvG62iQRoXmPVXUbRVRdOoBSInyRbDTJGslIvHvG2qJUxzfuGCOuKcmKf/TtMKTXxDFP9nfHmr6W7/0dVp33V79J6wJiteLxVrricWbDb+bk3X8Y21xWxZY3izY8n+S39JRWZr2YZuD4fNbnvSeb1rYHVatqzqY/GOpGt+zLH+9Y6cmHia3p/wDLy0jr98dVMnGzity8Vwt6+t8UzNfwn/UHVuvkbZYsuDPETiy1mZ/hmY3H3dWk1ms6A5kxKse8SbBMyiNycsz5LTMYo3MTMoq1Y1G57KZM9adI6yyvfJlnUV1BXh7T3nX3Kilslrd5+5bHW0z2ltXh617zMy1iIiNGmMZxzPXTfhuNyYJ1lmZr5b6m0TET3Qepi4jFljdLRP3r3xUyR81It9YeN8GN7rMxMNacVxGHpOrx6aRXbfgqd8e6T5REs9cbhn5Lc0R231Tg8Rx3tFb0mlp9ZdlbReNxMTvziQctOOvX++rMf8rppxeG/a8R9U2pFo6xtz5OCx267mJ+ovrtid9uv0S86MOXDO6XifuaRxmSv28e/eOiYa7UsMfE0ydpiPaZa7FWEJAAAAAAAAAAAAAAAAAAAAAAAAAAAAAAAAAAAAAAAAAAAAAAAAAAAAAAAAAAAAAAAAAAAAAAAAAAAAAAAAAAAAAAAAAAAAAAAAAAAAAAAAAAAAAAAAAAAAAAAAAAAAAAAAAAAAAAAAAAAAAABAS5uM4j4GLca5umgcHiuaM8xhrMxFZ3MxLz6xav8W492k7ta0zPWZ3tWW2TSOnmibaVnPWPtRGvdEXimK1otus68ts+NwRmrMxhitvWOrXFOG87py79Ilt38ui7hmvnsmC9ZmJj8mU0mPZ9Ffh8WSJ3WNz5uTN4dWetNtTkzjxtTHkjrt15uHnHOrRMfc55iY8lRETMLxM+qm0xEyC85OnopEWtPyxP1a1wxPW0y2rWtY6RCasjLFw//wAyY06cfhlOKtyYJjn1uejK1tRL0v2e3PEZbT25UtWR43FcDxHCXmuSJ1E6ifKXN8XLSfm3Mej7DxzBTJwc7j5omOvm+TtO561iYWXUswrxkVnpzU+kuvD4jbpzWjLET05tbhw/Crf+GfuRbg8v/lxaTw9e7/xLHltzZeaLes9WuPPivaJplrPtvX6vnoxcdjpa3wcnJTraeSZiPqrj42YnrHb+KJ0mLr6m0zaNzDKYifJ5GDxG/SIzfdbq68fH3nXPjraPWspYsrXNg5o6RDhzcPavk9KnEYLzqMkRPpM6Wtii8esIV8/k3Do4Ssa37uji+C1G6xP4OPh8nw8nJbpufNrWcfT+A03bJfXSuv6vZ83n+CY+Tg73n+K3f2eh5bYrpFMuSuPHzWnUerzcfiOPNn5KzMx10x/aDjL48PwqTrcxMz+LyPDck/vVevTUrIza+tp80dmefhceWOtYa441WPoZMlaV3aYiPWUaeNn8Kt1mnLP3vOz8LkxT89Jj7nr5PEL3tMY61iP5lbZbXrvJSmSvnuNKjwprKs0e5fw7BxGKcnDTMTHesTt5ubhsuG0xak6jz0rLj5ZjsbmPdtNfVE0UZ831hMWjylM09leQRtTPlpPy3nTevGx/HWfucWrR2lHNPoD1K8Riv2vEe0toncbidx7PGi0NaZ8lPs5J+k9TF16cyiZcVeNvE/PSLR6w6KcRiv8Axa+qK0NLRET9nVo9k6FV0jU7XQgrqZnv90rV3XtOvomCVFL4OHy/32Cl/fWp/GGE8LmpO+G4y1K/y2iZiI/GXRMo3IisZuIpX+24ab/48Vot+XRMcZw1p1OSMc+mSOWfzWi017Tr6KXxYcvXLgx3n6amPvgG8b71tE/SV4vPnWZ+7blrw9a9cXE5cU+UWnnj8JhE5+NxW1bhq5qed8U8s/hEyDri+51E9fTzTuWOPPwuTUfFjHm86X+WY++dNpx5K15oibV8rd4/EE7FIt23H3wmJie09UUkhOpToCExKDYJmK2jUxEq8tqdcV5r9E7Ng2xcbmxxrJWb++3Tj8R4e32rfDn/ABQ4dqWpSe9YmfwFe1W9bxusxP06kxEz1iPvePS18X93lvH3to43iK9d0yf8uvzTDXoWxVnyj8CKWr9m0w5cfiNZ/vaTT8Z/o6acTgyfZy1+mwa1vMai3VpFollGp7dYT2RWqWUWmFovALiNgJAAEJAAAAAAAAAAAAAAAAAAAAAAAAAAAAAAAAAAAAAAAAAAAAAAAAAAAAAAAAAAAAAAAAAAAAAAAAAAAAAAAAAAAAAAAAAAAAAAAAAAAAAAAAAAAAAAAAAAAAAAAAAAAAAAAAAAAABAlAItaK1mZ7R1eLxmX4ue0x9mOkO7j88VpOOs/NP6PMmN/VYjG08rC2esOq9YtGmWPh8cXn41JmJ7TDTLD94p57WiceaOXcx9yOI8OtMb4bVvbm6vPtfLS2rTMTHrGtKju/dZx2i9LdI8nVizzMfYmde7z8GeOaPiWm0b6vd4TNw9tVxctfaOiVY5vj07zMx9T4+L+b8petWlbddRLSMVP5K/gzrWPCyV+PHLSu/eXk8bw1sGSaW77fa6iseUQ+T8WyVzcbk5J3ET3+5vjWbHmRTq1rGmkY/Y5PZdRG9Im6LRMKW7IFrbl7HgNoickeev6vEmY26uB4ueHvaaz3gsJ49jxjieekYKR829y8ivDR5ta5OaZyWtu095lS/E1r2nqmKnlrSOmvwUrfJny1xYa7m063vWkYOH4njcvJSJ1vrPbo+p8O8Ow8FjiK0/tN7m09fzSkacDwccFwnwJmLx3tMx9rb439o+Fpg8VzclY5bat0jWtvupmKVm06itesvh/wBoc8cR4nlvWdxHy7+hFryYpEx0nU+iY+JjncTr71q47X6R2dOLHXDqZ6z6T1bYxlXjb1j+0rzR7y2x8ZXe4m+Of8M9Hs+FcNwPE4M08VSkzqNeWuv/AGeVTwu3F5Zrw1JtET+SaY7OH8RvaNctcsffE/my4qvDcTlrM2vgyeWo3H5PMz8HxPC5JplrNbb9Va8RmxxEc069JjZhr7bw/jseLgKU63tXfWI15+62bxDLek8mOlY9bTMy+PxcbFdTMWrPrSNOzF4lbpyZ9+106r2d/GYs3FTu01+5jwOGMPE7yWisRE+W2mLj4tEfErufWvX+revEYMnT4lYn0t0/U+K9WfEMOPHubT90PN4zir8XMcu6Uj37kY694pH1iC9dx1hlWNLanTabXmYxUjc293LWf7TXlvq9rgOFtSk5M1dZJn8F0xTg8FuFieadxPWXRM0yxMaj8FeL4nDjras23eY6RHV51bZbW5qxqJnfoDry8DTJ1jp9zkyeFTMfLaG0ZeIr/ErPG8RE6+HWffX/AFNTxx38OzV9Jj6ufJhtT7Ua+j144zNMf3dd/wC/c/eZt9vFjn6/9zTHhzjVmj27YuGyR82Gaz616OXJwFp68PaMkR5b6wupjzZojkdNsV6dLVmJ94RyQDn5ZTES3mkI5Y9FGcTas7i0x97enGZK9LVi0fVTWlLTHog6q8ZjmesTWXRW1bdYl5fSSN17TMfSQ16soefXic1f4t/Xq3x8ZWemSNT7QLroIhWmXFf7N4n2aa9BUaNJ6AiNeZEzE9JJRKDS14vSaZKVvXz5oc37pSuScnD8Rm4afSs/L+Eaa6NA2+Lxk0iL8Ph4isfxY55Lz9eZhTjuDy5PhTktiyR3pkpvX3xtbrHadJtaMkcuatMlfS1dg3vgyYqxedcs9pVm86jm/FjTDhpEzgvm4a3/AKV55Z+sdUUzcdS/9rjw8Vj9aai//wBuwbbifM2rfiuCmeWbZOHvP8PEVmv56X+Dbk5qavH81Lc1VDmNqxEx9qE9J7SgbNp0aFQtESnSQRsmkW8g0Cta3pO8eS1faJdFOM4ikamtbxHvLIQdMeKY+2THak+3V04+LxZYjlt+MPN1E+UKTixzO+Xr7Ka9uJ9FovLw4jl+zfJH/NK0ZMn/AM7J/wC6TF17kXhbbxIz5I/83J+K0cVmjtltP1TDXsjzMXiFqzEZp6fzaddM/wASvNSYvE+hhroSw/eKR9uZpP8AijTSt62+zas/SUVcQAkAAAAAAAAAAAAAAAAAAAAAAAAAAAAAAAAAAAAAAAAAAAAAAAAAAAAAAAAAAAAAAAAAAAAAAAAAAAAAAAAAAAAAAAAAAAAAAAAAAAAAAAAAAAAAAAAAAAAAAAAAAAAAAEAlnkvGPHa0/wAMLvN8Qzc1ox1nprqDmzZJy5bXnz7M0oVlWaRKs47xG6X+6YayRMg5+ef/ADMU9POq2aMXFV1ltudaid6mG0+3RW+Ot461jfquo83P4ZfFHNSeemvJlgvbHeJr5er1Ix2p/d3mqMlYtG8mLmn+aO7Wpjt8N4mcuOsWjq9Hmh4eHPiwzHW1PaYacR4jSuL5LTad+TNmtS4v4x4j8HH8LHqbzPV4dKec957s7Xm2W17zuZ77TGSPVcxndbaVmFJyx6q/Fj1ULwwv2a2yVnzc+S8eSjK89StphWetm2Okz5DKaza3Tb2PCfCvi2+JlmdRrUR0V8M4Cb3i1qxrXm+kxY4pWIiGbW4rw/D0wzM1jv7t5nUdkTMRvbyfFvFcfC4rUrb+0mvlLP1r4w/aDxb4MW4akRM2r1n0fKzM5Lzv17pyXtmyc02mZXrEVhuMVeNUoxm82ujJfc6h08Dwls+XlrG9xsHpeFcDbiZ6zqun0nC8Nj4WkxTfWfVXhMFeHw1pER0jycXjHidOHxxSlvmncdPJn6vx4f7RcRXNxm6x2iY7+8vLxxa0738qb2nLbrOy08sahv4z9b4uBpxE6rMwwz8HOK1oid8rfhc0453EtbXm1uaKzaZnYPOrbJincRMaj0dEeI5YrFctIvX0np+j6PwHw698scXnrHJqdVmHP+0/A4MWSualKxa9vmiPpCb/AAufy8rBx+Kk6rS+OZ7zGpj83qYuMvavy3x5Pbep/q+b5a2mNdJ+jT93zR9ms/dK4mvoqZ8X7ziyXpek0npE9In6vSycblz0tFb0ilu8Vnf5vjsfFcVh/wDMvMekuzF4pi3HxsU80/xVnX6J1Xs9ukRj+zXXu2x5I3qXlYfEcV+3Ed/LJGv9XXTNF69otHrSYlnF123v06M5nox5661zan36LddCp5p8kxufNSNLb9EGlY12L13MWidWjtKtbRre+jO2es3isbkG08VFp5eJpvf8VejWvCYM1eas9/LmY8u4UnDG91+W3rCja/htP5phT/hk9eW35IpPEY/s5p+kt6cXmj7WOLe/N/0NMcWXw7LXt1+5xZeHvT7Vbfg92OOmO+KP/d/0J4ut41bFFvvNMfO8pqXs5cXDZOvL8OZ9Y6Kx4ZF67i9Z94XUx42vU16PVv4Tlj7M1n72N/Ds9d/2e/oamOCar0z5MfaenvDW/DZKfapMfWGfJPoDWnHW7Xpv6OnHnx5O1tfVwcm/JE0n6rhr1deZrby6zkpO6zMfe6MfGXj7dZn3TDXXpOmVeLxWjrM1n3hrW1bRutokVGjlW0tCKz+HFu60V5eywC/xJtjnHfrWe8TDmx8FgwZPicNe/DX33rMXjf0t/q1mVZ7gvlvxlKTfJGHi6R/LE0yfhG4Y4uM4bNk5MnxOGyecZtRH47j9F43E73P3LTebRy3iL19LRzfqI1vhvTrWYvHlavWPxU+JMR81d/Rhfh8Hfhpvwl/5sczMfTW4Xw343HGstcXHR5TF4pb7+n9QbRaLeevrJ1ZX4rhotrNGThJntXPjmIn7421rim8bw2rkj/Bbm/QDfqbV5rR0mDcfSffoC2zauzYJmVZsiZRrYJ5pNbWivr0+qk58dem9z7GGrxUmYrDnvxEzvliYhja9p81xNdU3idxHaTFfJgtzYbREz3iY2wxVmZh1VrqEV0Y/FpiNZsH31lpGbhL9aXmk/WHLqDUecR+Artpxlo+zaLfc0/4haO9In6PMtPurEzHaZj3MNezXxDHP2omv3w3rnx3nUWj8Xg/EtHmvGSP5dfQw178Ts28OuaY+ze1W1OLy1j+85vqmLr1hTFa1scTbvMLoqQAAAAAAAAAAAAAAAAAAAAAAAAAAAAAAAAAAAAAAAAAAAAAAAAAAAAAAAAAAAAAAAAAAAAAAAAAAAAAAAAAAAAAAAAAAAAAAAAAAAAAAAAAAAAAAAAAAAAAAAEBIMuIyxiw2tuN66e7xrWm07mdy34/P8TLqv2Yhy7WM1O9HMpNkcy4NN7TEs+ZMWBfaY6KcydglKINgrfHS3eIn7mGTh6T2q6kaNHjcRi5J83Ja+uj3s+CMtfd5GfhL45ntpqVmxyTa6Jtb1aTVGvZplnu3rKPq1mu+0s+WQWpWPN1YKRNtOOOkujBea22ivq+Cx1pirr0h282oeLwPF0mIrbe9OnNx+PHTc7/BzrcqfEfEI4bH0mvNMTqNvjuO4u/EZZtedzrTbxDi7Z8kz5dXBuYnem5GbWmOOWC95npCkTNmuPHuVRODFz3jcT1fSeC8NXHHPNeuujy+ExxXl29P98jDiiIjslI7+P46OGw7raOaZ6dez5LjOKvnybtbcr8dxVstrdfP1cdZ3O5JFt1pWIiNypeeadGS/bTThsM5LRHuqLYMU2mIiJ3vs+i8L8LpaKZM0T18pV8L8O1aL210s9yLVxU32iIZtakXryYMMRGq0q+P8e8QtxXE2rWYmlLdNebt8b8U55thx7iImOr5+N3tuVkS0pWKxuYdvAcTWMtpy0i1e3Vw5J6LYZmFR2ZceLJaZisRHs7PCfBOH4/4lrzeMddRFqz59e35HBeF5OKmNzy131l9VwvD14bDWmPWqzPl3ZtakfC+K+E5fDuJmkTa2OY3W86jfq5cXEcTg648loiPSdw+j/avPT4mPFHW1az+eng8Nw82yRktPT+VYljTH4vnr/eUx5Pea9Xdw/ivD5IiL2+HPpuZj9GvD4eHtERbFXt6Qx4vwjHkibYpmnX0jQeu+mamT+7yUvHtMfovufOvK+ZycFmxW1HTXpLXBx/F8PPfn9pmf9Uw19FasWpqLTCuPFTHO53afWXmY/HMc9cuDln1q7cHHcPn+xeZmZ7WrKYuuyLxPonmZTWe+vwk35CtJsra0+SNydJBWNz6tIryxuStY9VeImZ1WoHPGTpqJXpGSkfJltX/AA91MOKa9ZbAmOK4mveK2+5b98zeeGks9omdd5BrPEUvGs3D11+P6H7jwmf+6tyz31E/0YzlrWHPly1md1mazvyEdF/CeWfltb74ZT4bkj+F1cHx9pry5Y3HlZ6VclZ9PwPV8eF/w+/8kpjw20+Uvcm0EaNpkeLHhO+vX8GlPCrVnpkvX6PY6ebO2fFT7U617GmOKvAWjvktP3KX4XLX7NZt9Idn7/h/hi1teyP33c9MU/fZNV50xNZ1aJifcelj4vFnv8K9ZifSY3CMvAY7daTyT6RHRUeZJEOu/A5afy2j1ZfCtE6mNGjPlRytLVmkTM9lK3rbtP5ArpMbrO4lfWlZAvMZo1mpTLH/AKlYspjwYqW/scmbhp9ceSZj8J2tJETIIzX4vFeIpTFxtPO0VjHb8Inr+BTiOEyTy5rW4bL5VyxP6zELcuvNrTJaKTS0Rlxz3rl6xIKThty8+P8AtKfzV6x+SnWJ6qZOEwfE+Njvl4S+97x65fwjUuqkcZOKIjFw/F18rbmtp/EGOosW/s67lj++cLGWceS2TDf+W8c0R9Jh1ThtyReuuWe018xHFbJmyT9mYj2hHwrz2p+MOuckx3RzQupjnjh7z36LRwvXrMt4lPMKrXHFey6vNBzwgsiZRzQjYqJlVYBHchJpUWq6OFxfFzRXXRjWHp+H4uWs3n+KOiWkdcRqIiEiWWwAAAAAAAAAAAAAAAAAAAAAAAAAAAAAAAAAAAAAAAAAAAAAAAAAAAAAAAAAAAAAAAAAAAAAAAAAAAAAAAAAAAAAAAAAAAAAAAAAAAAAAAAAAAAAAAAAAAAAAAEOXjs/wccRWfms6ZnUTM9oeHxOac2WbeUdlSspnf1RJsVEaRpJoFU70nSJgDado0iYBeLJ5lISC+07Z7TsF9otWt41aNq7TEg5cvA0t9mNOPJwWSvau4evEk9e66mPnr4rV7xMKcsvfvipaOsfm5snA0mN1mYleyY8usdfmhaYiO0OrJwlqTuJ3r2ZWpPaYkRSuSaztTNmtMdZmWnJMs7452YPPyRuUREx2dOTF1ZTTUqhj94h04ojo546dJXi3RR2fE5fNlmzTMd3POSVLXmUETubSibcsaRNoNbFKRzz2fR+D8FHL8W1em/N4/CY9W3L6jBNcWKIid+aVY7azFK94h5XiviEVrbHS3l10jjOP+WYiI7PC4rNN7Wn1SRbWOfJOS07nfVFekMt9U2s0ymZ57aet4XwFs2Tc0+WNODgsE5skVjz0+14HhowY9RuekJbiybXRhxUxUitY1DLxDjKcJw972tq+p5Ya5csY8VrT5Q+Q8Z463FZ41qIiNRDMmtW45cuW/E55yZZm0+69Z1pjjjVfdeJ6tMu7hbRuOunq1mOXo8Gl9TEw9DFxUVpHNpnF11W3JTh65p5a4q3n012X4bDl4nU1jkrPnMPX4bh6cPSa0317zKNPJzeA4c/C2+Jix14iI+W1Okffp8zn8OvgvNbREW8o5ur7fjuK/dqRFdc9+0PDzV5ss3vPPb1WVmx4mOviOHrj+N08o6w3x+K8VhmI4rFOo7zNP6vXwzMzEb6N74q5cfLeNxK6Y87D4tweXW8nw5159nZS1ckbpat4/wzv8XHn8E4bJaZibUmZ33c1fBs2LJzYOJrEx2m1Tw9exE67p5uvTUvJy+IeJ8FERxWCuak9ItFZjX5L4fGOGyzq9L4Z97RMf0MNer8SfNaMlZ7scdqZI+TJW8f4Z2tOPv16x5IrbVZ7SwyYrc2+s09pOtY3vX1WrltXvHQF8ePhNRz9J89sc9MEdcep6+TaMtbd4XiKz5fmsRx48d5npDeMd4jpaY+9tE67QmZ6Jq45pjLE9Mt/wD3Jjn882TX+eVrSztYF+nnNrfWdo3HlEfgpE7XrX5d+QLRMz2Tq1p5MUc2Tz9l8GG+f7PyU/nmO70cHD0wRqm5nztPmhjPh+Dpi+adzknvMzvTphMQaTWgmlbfarE/cTOtuTieNjDbkpHNeY6dekBpxOHBSs2meXp9nff7nk5sGK0zNd1tM946NOJz25pvf7U+jGt6ZO1o37tM1FZvXpebWrHacc9VL5slf7vJ92Sv+kLW3XvG/c5+nSVRFOJyfxUrb/L/AN2v71SIndMlf+Vjatb94V5OX7NpgHRTLTLbVZ39W8dGHDRbVrWnfVtKUiZlXzTpOoFRa05I5cvLkp6ZIi36s6cJwkbtSMvDX9cF5iPw3/RsievcHLNfE6W/sr8PxePzi+uf+i9uL4eka4nFxHC3/wDUxzFfx6tbRE63DenE8RjpNYmt6+cWjr+QjmxRXNXmwZceaP8A077TaL16WiY9phhk4Lw7Pl+JbBm4fL/NS+/1dNMHFVx8vD+IYOIp/wDKy0iJn76gz1Ez16eqZpH8M7+ssc/FX4e3LxfA5aVjvkxbtX84j9W3D34fiKxbDxGPt9m1oi0fduVD4V/Sdeys1vHeJ26Yy58H2Zn/ANu4Vy8Ta8ayY6/WNoMqRa2+Wszy9ZnSNT3jsrwXF3nDmw6/j7+3ZrqOgKfMj5vVdaIBbhqXyZqV7xM9fo9ylYpStY8o04vDsPT4vX0h3pWoJQlFAAAAAAAAAAAAAAAAAAAAAAAAAAAAAAAAAAAAAAAAAAAAAAAAAAAAAAAAAAAAAAAAAAAAAAAAAAAAAAAAAAAAAAAAAAAAAAAAAAAAAAAAAAAAAAAAAAAAAAEJZ5ckYqTaZj2Bx+JZ+WtaVnrPfTy5Xy5LZLza3WfJSVZqEoSohIAGiITIIRpJoEaEoBAAJEALbRtGwFtm1dm0FtK2xVtHWITtMWUct+E67ppjfh7x3q9LaJiJjr1NTHh5cUxPZzZMcxPbT6DJw2O/k48/BTWdxEzH0a1MePMTE9US7cnDx6Tv0c18cxM9GkYT7KytasxKBFYrtalJ8lo+i1Qb4L8kzt2xxWo+1Lzp3HunmmIRWubNzeblvO5ktKkzIK21CKxzW6HeerbDWN9ge/4Fwk/3lq9NRr8X0dbRWO7yfCb1jhq1iY3ERtvxvFThxb3G5iWL9bnxw+L8fulqVtPaf1fO758m/J0cXmte0zM92GOrTDTsRPVEzpWL9UVvEuvw7H8biojvERMuKsXt9msz9z0vDaW4biOa8aia+fkK+lxRFax0jUGfiKYcfPadekermpxvDxGr5616ecufPm4XPr4vGWmI7VrTp+jLTmta15tkyTM2ntvyc956um2bh5rMUx57z5a3/wD4uWYnziY9pVlphnUw6ono46OnHO4gVa25Raa46812nSI6w4817ZLcvlBBfHly3vb4duSPONbifqvk4Tgc1dZuBrFv56dPy6J4fHyVnom95gR5WfwLFuZwcTOK3lun/VWuDxjhtcueOIxx15eaOv05v6PSiZtPVtWNfU0x53/FvhdOL4PPw/vrp/R0YvEOEz1jkzU5p7RadT+bpy0x5qTGfHTJHpeN/m4cnhPA3tulLYbeuO8xr7p2umOyJraN/nHWPyTXr9mdvOycBx/D13wHFX4j/wBO0RuI+/uwjxTjeFty8Vw3LPbrWamGvbrfrq3Ra9o9XnYPFOEz9Zy1pP8ALbr+bspMXjcTE+9Z3CYupmd9mUxO20UmetY5voxyfEjJWKVmYmUG2HDNpiKxuZ8nocPwNYnnzRF5/l9E8Lhrhw1y5ZiLa3uZ6QvfjcFe1+ef8P8A2FbxGv8AfZPaOvf1cM+I9emGZ/5v+jLJ4lliPl4f8Z2Ya9KbRWN2mIj3YW43h4nrkiZ9urxcnGcRltq+S2v5Y6L0rk1zfA6eu9ria7eI46bxy4Yt189ac2OnJWd9bT3lWuWvbWpVvmrFtTeI+8E5Yi0TEw5L8PWZnpqfV0fFpPTnjf1Vty9+eNT7iOaMeSn2cs/SVuafOOrWY9OrK0eyiOdO9zERPWWczEd23C1i+SLb3FQdlK8tdLI9xBYQCplGkTKvNILxqDopzSc0g07o5In7URb7lOZaLAmN0+zM1+jDPhx5o3kxVyT9Ora/zUnln5vJzTl4jHPz4uavrWP9FHNiriteY4fNbHMd6bnp923q14eZ4e1r73EfLGuu9OHHg4biM03racd57zjnr98PS4jiorrHitFuaPtz5IOLHXkiddvX1X5vWDfoiPcFolrhrz3rWO8yzrWJd/h+Hd4yTvUdikd+GnJirX0hcSy0AAAAAAAAAAAAAAAAAAAAAAAAAAAAAAAAAAAAAAAAAAAAAAAAAAAAAAAAAAAAAAAAAAAAAAAAAAAAAAAAAAAAAAAAAAAAAAAAAAAAAAAAAAAAAAAAAAAAAAISiQHk+IcRz3+HXtWe7u4zP8DDzRPzTPR4tp3MzPWZ7rEqJlCRUEJACA7AtCJgiVgRpGltGgURLTSOUFNIacqOUFdGluVGpBWYNJmJNSConRpANhoDaYsjSdAtFk7hRMbBXLgplj0+55/E8Dau5iYmHpxtbvGpja6mPmcuOYmYnyYTV9FxfB0vE2rWN/V5WXhbVmYim435b21Kljiiqeztp4dxOT+74bNP/JOm1fBeOmN/u80j/HasfrK6mPOrCZmZju9SnguTm3n4jh6+kUtMz+US6a+E8Bjr/bX4i9vaYrX84iU1cfPzXfVnaOvd9NHh/DVjnrw9Jp23M2t1/GXVh8Ki1Yvj4fFET2maxH5GnV8jTHNp1WNu3B4dxV+tcf8A/OH12Lw68ViJmKe1f+zavh9P4r5J+/8A6M9l6vB4Pg+M4ed2rWI1/M04rhs3Ea5r1rER7vcjgeGj+CZ+tpWnh+GpHNOPHER5zHZNXHyceD45tu2eZ+kOjH4ViiIndpj16PUzcfS9+XhYrXHHS1+XX4KTaLd43Pv1XTI5qeHYKbmaRP8AmiP9GkRir8tMWKJ9qtPljyj7oJsgiKWmPKIROoj7UkyQKtGTJEfLEInieJjteK/j/qaRoFbZeLtreefumf8AVzZq3iea9ptM+cuuYZZ67xzqOwjmjpLoxeTli8NsV43HVUdU/ZUrjiJ2vWYmE7RUWnUOe87lreWNgTXu18mVYawCJiZTEREbWiFbRM9AVmPidPT07unHmy4qxW3Lkrrtk6saV5VpUc/GcFwXGR8/Dxit64tRv8nnT4DeLf8AhON1P8uSJr+cbexpHLNulusGjy8uXxPwuv8A4zh8eSnfm59zr67/AKNeH/aXhckRGTFesb8/mh6MZbY41TJeI9Obp+DnzYuH4iZnNw+G8+vJET+MCOjDl4fjKxfDa0RPlHSPw00/drW60ms+Xo8q/g/B3ib4Pi4MvlNL/LH6sfgeOcNb/wANl/eKR2jmi06+k9RXq3xXxz13H3lclo8tvPw+OcRgtrxPh746+tccx199zp1Y/FfD+Iy7+LSKT238tv8AQG/xa36THX6MrRiietdS1n4F+uO8a953+impp13E/fEgmvJ/DWI+kM8tKWnc9/otzbn38ohaeGy2rzWxXiPUGVeWOmo6eek2jnnc1jl7bacNw8ZctaWpvr830aeIzjxzXBiiIikR0gHmXpN7TPaN9E1raP4k23pWJVF+S0x3hvgicddTO5mWeH5pn0hrEg02nbPadorTYrEp2CdHKmEgryo5V0bBSao1LTmjzN1kGW5haMkxPfUrTWJVmgiubFTPO5jlv/NXujlyVrq2slZ8/RbUwRIrGmSYmYyRqPKW9bbgtFbfarFlLY5id4ra9pkG9KzNoiPN7WDHGLHyvM8MxXyW58ldcs9HrpVgkEUAAAAAAAAAAAAAAAAAAAAAAAAAAAAAAAAAAAAAAAAAAAAAAAAAAAAAAAAAAAAAAAAAAAAAAAAAAAAAAAAAAAAAAAAAAAAAAAAAAAAAAAAAAAAAAAAAAAAAARI4vEOJilPh1mebpM69AcHHcR8XNb+WsuSbrWc+SPxaZdFbbhZ53xr0nz0n9/iO+1TXoE7cMeIUmVo46mzDXaierm/faei9M85PsUmfoYa3iNLbY8ue3bHZavD8Vb+GY+orXaJyVjvMR97XF4deZ3ltv2dMcBgjtjhB585qR5nx4/ls9SvB4Y6xjrv6NIxREdIj8Ax4/wAevpJGak+sPZ+FXzrE/cieHxz3pX8E1ceTFqT5x+Kenq9K3BYL98VWU+G4NdMcR+K6mVw6iU8vu6LeF1/hvy/j/qrbwuf4MvX/AH7oMOT3Ryt48M4nX99+TO/A56T83FYqf5pgFOTocq1ceKk/23iGH/l6rxxHh2P7ef4s+1ZBly+5FfePxaW8W4DH/d8Na31iGV/HpiP7HBFPXrH+i+njSuHJaelLT9IbU4DLbvy1+u/9HlZfGeLv2zTX6RH+jmv4hnydL8Tln25pOtTtH0UeH8v28sRH0RfHwWKPn4mszHlzxD5mckT1tuZ9ZMe8ltY6WtP+Gu16nZ7t/EeAw21XFkyTHnExMfqr/wAcrSP7Hh5iPezgw+H8bl1rh7xE+dujsxeBcRad5MlMf5yeHqt/GeJvv+zrX3lhGbieKt0jmn1rV7WDwrhsXW1K5J15w7aVpSNVrFY9o0mxcryMXhOfJETxPEREeUVr1/R2YPCeEw/ZpaZ97S7fp09oNstERFY6dE7QeQJ3tE9ETMRG5ef4j4ri4OvS2771y17n1Pjq4niqcNjm+SYiI8t93h8Xx2Xj4iNfDxR5ednl2zZOIzWy5bTbc7iJns3rknWt9fVrE1vE6tHs7MVt1edFnRhya7yEdiEVmJhZFV0lOiIANJ0RGgV0TXcTHlPRfSJEeBbPyWmlo+aF8XExzQz8dw8nHzesaresTv8AL+jzd2jzbzWNfTYMsXjp6Nud8xi4rJincWn8XpYPFaTGskzCY1r07TtWWNOJxZPs3hrGp7SirQ0hnC8SguAKI2lXYidomyJlSQRM7lNY3O5VhrWAW8iaxbvCfIFX+NkjHGOb7pH8NoeXxHhfA5rzb4Nsdpne6Xn+u3oT2Z8sxO9Kjyv+Dzjnm4XitT6XrEs8vF+I8JaYy1i8T5xSdS9W2bHSdXnl+q9LVtHyWi0ekTv8jUx5OPxzyyYo/wCWdfq9LhOJwcXO63iNd43Eyx42tMf9pHD1vTXzaiNx9zTwfh+F4riKZcVYrOO0TMRX9fwUexw1acPw9skWm3SZ6xro8nicnPmvfp1l6nieavL8Gs/N0317R/vTxslI3OmVUm3SIRtWYntEmKs3vER2iNz7R5tI7MdeTHE+c91kUv8AFiba0tpBCQAhaJVAaRK0SyiVokVptG4QjQLdJOWFeWUdYBaccespinLHeVYstFgNI5VtgKajzXrXfT1HXwVb5LxvrWJ6oO3hsXwsMV85bCUaAAAAAAAAAAAAAAAAAAAAAAAAAAAAAAAAAAAAAAAAAAAAAAAAAAAAAAAAAAAAAAAAAAAAAAAAAAAAAAAAAAAAAAAAAAAAAAAAAAAAAAAAAAAAAAAAAAAAAAEbAFMt4x47XnyjfV4nEZZy5rXme89Po28W4vV5wV8tbeZ8SWpGbWt512c9pnzhb42u8NK3pZUcN9z5bYWik/a6PWtgpkjr0+5XJwkZqxza6ecLqY8i2KO9bSxnmpOpl6OXhb4p+WJn73HetrTqK7XUxnXJaPN28Hxdscx2mPdlg8N4vP8A3OHm69+aI/q7cXgHiMxu1Mdf82Tc/kbDHu8Ny5KVt06x5OqtIhhwXDX4bDWuWa7iNdJWy+IcNg6ZMsR/yTLm26YqnTy7eO8HX7M5LfSrG37QY+vJw95j/FbRlXY9rpB5vn7ftBmmP7PBjrHvMy5snivFZt/Py78qzMf1XqnZ9Tr2UtkpT7WSlfrMQ+RtlyW65Ml7R72ZzkrE9Os+69U7Pq8niHCY468Tjn6df0cmbxvDSdUibx67mP6Pmc2WaR2idsJ4rXf9Tqnavor+PZJn5MFIj1m0yyt43xdu3w6fSu3i4ss5rctIiZehg8Mz5vLm9txC+G2tL+K8ZeOvE317TEfowtxGfLPW+XJ7zaZehi8E4npzVpHvNtuuvhN4tEXzUj2ispsPXh8ma09aa95TGG3nbX0iH0EeE4Yn58t59ojUOjHwPDY4j+zi/wDmiJ/oadXys4oiPtTMppwmbJH9nw+a/wDyy+wrFKdKUrX6Qt1907NdXy+LwbjckxzYvhRvrM6n+rvxfs5w8dc2a9p9KxyvY6pgtpkedj8E4CkdcVr/AOa8y68PCcNg/u+Hx0mPPUb/ABbxWU8ssqiJjXpHsjczPqtrUdZZ34jFT7VvyVVxz/vmKfs80/SNQfvX/pz98oOkcs8X/g//AJf9FL8ZfyiIVHapa+oebk4i1o+a0/cxnLOtRO/qYav4l4pHD7rW1Zv06b7Pncl8vEZJvktzTM76vb3EWmZwYLzPnaiJtGv/AITh/uqqV5FYisaiE82npWitomP3bDHvER/o8+1Os9O3oaEWlrjvph2Wi2gejiydO7ettvOx5OropkMHXC0MqX3DSJRVlU7RMgkREpB5vj2KJ4KMv8VLxH3df9XzvND6zj8U5vD+Ix+c0mY+7r/R8dbdLzWe8dJbjnWu4lOo8mHN1W5mkdNL2p9m8w6sfF5q9sm/q86LtK5ExdevTj77+aIl1Y+LpbziJ+rxK5GsXZxde/S8W7TEr7l4eLNato1LvwcXMxEWr+aY1rsmZQrXLS/rEr8seSCqsrzCswCsNaqRDSASiZRMqzIJ5k80erMAy4MWaPnjr5TDktwebDO+Gy3n1jbr6rRZRwfvOWkzTi8U8luk25Z7ee9OnwyKcBfLlwX58N4jp31Mb8/vbRMzO/RF8fPSYjddxo1MMl/jWtkmdzbz9mN46K8mbh46RGSke+tFc9MvSNxb0Fc+S0xuYK8+PDz1nrmnlj2jtP8ARtkxTk6V+1vtK+DFz8Rbr/Z4tVr766f0VG1KRSsRC2l9I0gpMIX0jQKiZQAmAFWiU7V2AvzQncMyAX1EmvRXa0SCdJRtIEdZ09bg8Xw8XWOsz5uHhMXxMn0erEIqwCKAAAAAAAAAAAAAAAAAAAAAAAAAAAAAAAAAAAAAAAAAAAAAAAAAAAAAAAAAAAAAAAAAAAAAAAAAAAAAAAAAAAAAAAAAAAAAAAAAAAgEiAEiEgCEgAAAACAEiNqzkrWNzaNfUFxz34vFTz39JhjbxGkfwT986B2jzZ8TtP2ccR9ZUnj81u0Vj7jE16sufi+IrhwXtvrro8vLxV9bvnxx7RpwZeMxTOpve30iGpEtaTvNltfJM/NO+releFisc167+rzLZsU2mYx2mfW1v9EfvMx9muOvvMy0y9O/7nP2Y5p9oUnw+Lda5Yxx73082/F5J75ax9NMLXpbW77/AAB7+PHwOKP7bjYmfa//AEXnjPCMf/mWyT9LS+cicXbcr1ritPeUxde5bxbw+nTHw9rfWn+subJ47lj+6w4a+801/VxRiw7j5rfjCf3bBSlbTW3LvvsxNa38a4+//nVrH+GsML+IcZefn4rL9OaY/RrXDgmelNx7zLq4fFHX4cVpr6yDy5vkvO5m1t+szKa4M1vs4L/dSXu0+JHNrLrl6doa/B5vtZLT+Bq48KOC4qf/ACMkfWNfqv8A8P4n+LHWPrkrH9XtfueKetptP3tK8Jw8fwz98nYx4ceHZe/xMFfreJ/Rtj8OiZ+bPXX+CJn+j3KY8Vfs0197aL67QnZerxqeE8LbXNbir+1Y6fo6KeD8H/8A6+ef81tf1elzzJzJtMjhr4PwWvm4Smv8Vpn+ranh3B1iNcJw8f8A7cOncp3M9RUUxUp9mtK/SIhfp5zP4qp3pFNQmIj0Rs2C2o9Dp6MM/E0wY5veYiI8t9XjcT43e9rY8FYiN956rImvby8Riwx/a5K1+/q5reJ4pn+yibe+ngxvJf4mWea0/c6K5FxNenPG5bdopH1P3nNP8dY+kOTHdebTrpKDec+X+LNf7o1/RWctp/jyz9bSwj3k59doBrM1nraN/WdnNWO0Vj6Qwm8om0qN5yz6qTkn1YzMgLzeZ80Tb3VEE7BMQCNImPZfSNCq6efmrNcton129LXSfo83xK3w+Ir/AIqb/Of9RGNmczqe7O2dnbJtpHVGTXZtjyz0286LtK5NBr18OaO23XW23iY8up29DDniYgNdlrRHeWU58e9czLJbmjpLkmJ76MNelW7SJcGG3Tc1tEuylpmOqK1iN9Ldp6S+P8UxfB8S4iutRzzMff1/q+viXzn7SYZrxtc0fZvjiPv6/wCi8U5PHkRPZDowttetmW0xKDorf1lrXJ7uWq9Z0YOuuT3dWHNMTGpedWzalpiYRXt8POPJEc06n1htFM9Z/s92r9XkYMsxd9DwfzYqzryZrUYzXiIjri2ictY+1W0fc9OKxomlbd42y082t6W7Wj719f7hvfgMV7bmLRPtKP8Ah8Vj5cto+6JBzzE+iOV1fueaI+XJW0e8aZZKZcXS+KZ967EZaTypi9JnW9T6St9JiQVivsiYJnJE/ZiYK35p1yzAGkrahGlEfRlkxUydb0i3vrq20a38uvcHDnrfhIi+C9uaZ6Vm29OzBjjFiikR1iPmly0t8XjLTMRy03Efo7IsqLGkbSiqzCJhc0DKYVazCs1EUSiYQKslWJWASAJDzATC0blWHTwmL4mT2gHfweL4ePcxqZdBEahLLQAAAAAAAAAAAAAAAAAAAAAAAAAAAAAAAAAAAAAAAAAAAAAAAAAAAAAAAAAAAAAAAAAAAAAAAAAAAAAAAAAAAAAAAAAAAAAAAAAAAACABjn4imHXNMRv1c8+I08oif8AmB3G3nT4lHpX8VZ8TnyrUxNemPJt4pkiJ6Vc2TxvNEzy1rK4a99G4jvL5y3jfFT25K/cyt4pxNu+bX0heqdn083rHe0R96s8Rijvkr+L5a3HZ7d+IsytnyT3y3n/AJjqnZ9VbjuGrHXNT/3Q58/inCxS2s9NRHXU9XzNr7723PpLO01mJjp19tr1Oz3L+K8D3m+W/tMz/qxyeL8J/Bhn743+rwtx6nNX1MTXr28ZiP7us1j2rEOe/il77+1M+9nnzauu6KzG+64a6/3zNaJ3kmJ8nNfJxM980/hteJrHnBaaa8lxGO8to1bNKkYvW9p++V5tWJ7Ji8IKRijz3P3rRjpr7Mb+qeaPRHP7Cp+HX0j8FuWPKOv0V559IPiT7KjSKxHknTL4kp+JPqg2h04skXpXDln5ebfNP+/ZwxeU889okNetmzYIrGPF9msRG/WWcZ9VjVtS874kx5rVvMzqZF17GHio5rc9ukujFxdbT80vDjLOu7WmeY1290w179MlbRuJ6NYmJeFh4y0dObzdmPj5nHPPMRO0xqV6kSmJ693FXi6ajVon72n7xSZmIvG490xddcWjaeaPVy/Gr25o7bPjR33GvqDr549Tnj1csZo1uJjR8XfmDpm8epF49XJ8X3K5Z1OpMNdU5YjzcfG+I4+Gw2tNt210iHLxXHfCrHJNZnXq8Hi+JvmmYtbf3tTizeSOL43JxXE2vabTEz0iZa4MkRHbycNe+/NrW/KvxI9KMkeq1ckerzozSvXPO+6K9nDaJhvvo8zh+I69Zh3UyRaO6VV7SptMz1QgJEgjRpICDSUgiIWEiiEoBGu31eT4/wBI4e/+aP0eu8v9oab4Kkxv5Mnf7p/0J9SvEnJHqfEj1YblE2l0xjXTF4Xi7ji8x5rRkn1QdkX92+LLqe7z65J85bY8sdOwr2abtSLb6S6MV71iY5Ns/CK04mJre3au4jfu6uL4bPg1NItNZ9I3pBy5su8kRbHav1a4skb7sbzbLMTfJHTvGojbO1ppfpEx6bB6dbb83D49j+J4VNojrjvW33dv6tMObm6bX4qsZ+Az45/ipMffpItfG2jrPojs0yUmlprO/lmY/BnLowja0IiE6UT6LRKm07BrWzaluzmrLfF1tVB6fh2Cc+XUR2h9XgwcmOsa7Q8jwDBHXJMd6voaxqIc7XTjHPkiYVpuXRakWUimvJFTWOixEJ0iqWtqOzK/FY8X2p02vXbzPEMFrVnliZnfksStp4vgeI+XJbHM+lo0wz+G2mOfhb1tHlES8HNW9bzrmifZfh/FuO4SdVvzxHTlt1hrGddsWzYbTXLNqT6WjTWueJjraG3A+JcJ4luvGYsVL17TM93Vk8J4e0bpNqT7TsVxRkie0rxaNMc3B8RgtPLFrV9dM65pjpaqG469seLzRhwTaPt7jSlcszMRXrMz2hnOO3FcbGLvWsddev8AuTEt1TBX4dI6dddW9ckei+XBFJ6RO9sZia+TSfHTWy0WctbzDWt485TFlbRKVImPVaJRUgArNdomi6szIM5pKNTDTm9U9JBSLeqYlM1iUcoJDSYjYLRE67PV4PF8PHue8uHhMXxMvWOkQ9aIiI1CVUpQlFAAAAAAAAAAAAAAAAAAAAAAAAAAAAAAAAAAAAAAAAAAAAAAAAAAAAAAAAAAAAAAAAAAAAAAAAAAAAAAAAAAAAAAAAAAAAAAAAAAAAEJQDzvFY/u5+v9HndHd4zbkx456z37dXiW4i89vybjNdu4jbG+asS4rZMkx1mWVrWm+lxn16vCY543Jy16U85lPiPh8cPT4mOd17Tt6nhnDRw/DVpMddzK3icRPA5d+nRN9XPHzEY57z59lOImIjUNrWiI79nFmyc1p6+bbmmLHOzm3RTm9xWs2VtaWM391LXn1QTN5TF5YWtO+6OefVR0bmVomfZzRefVMX9wdUTKJt6ufnn1Vm/uDom0eqOePVz7tPkRFvRFdHPHrJFo9ZZRFtdkxW30Eac0HNCsY7JjHM+oq3NHoc8R5Hwp9JT8OQIyd40fF9k8kwn4c66wCYv07LVmZnSkUnXbpttSs99ARWdKzaYbR27Mbx8wL0vMLRllz7lOwdMZpaVyTrUd/q4967NqTPn2B1xltuJmZ1Eaa48/LfdZmZ93HzdNR5kWmPl30MHo1z7jc9vRtjvM0mYn5XmRk1Gt9PZNs3TVZ6eiYuuy/FRHSIllXi5rW3u4bZNwpN511kw1GfNNnLbe+q159e7OZme7TKdk3UmYiO7K1/RMVtzrRkcvNPqc3uGu6uaYdmDjddJjzeP8TXm0plSwlfRY+JrZtGSJfP489on7TtwcTPTdksa163Mnbkx54nzbVyR6orbaYZxaFtoJTCu0xILLQiFoFRImZREgjXf6OXxTF8Xw/NH8sTb8pdauWvPw+aut81JiPwIlfETG6zO+ysyvMdI+nVWzowrvRFkdDYLxK9bMoWiQev4XxPwc9Z8p1E/i+1xzF69esS/O8N9RHV9p4Jxf7zg6zua6j8meTUrozeG4cs81Y1MeVYiHnZ/DrWj5K2rMfzzE/o+giNomNs61j5O2DJhmOaPwlrhzzW0bj6w+gzcPTJExau3lcbwMY+a1Kfd/v7mpdZx8p4pTk4/PMfZvbmj231/q49PX8XxxFMd4r1iZi3T/AH6PKmJ7NRms9C2pNNIrKYk1BoFqt8M/PVzxDbFMxaEH1/gFonBMe3+r3Y6vlv2e4iK5LUtOo5ej6ik7iHLlHXjVkaNpRVdGllbTqJn0gHPxfE4+GxTfJM68oiHj5PF4zTMYsUzG+8y87xzjLZeOyUm08lZiNeXRhg4yuOIjcR9zc4sa9O8zkr1xRE+u3Fk4TLubRMfTbopxcWr8s7T8aZnr5h48/Hi/tNTMxue8Pq+Czf2URvm1EPAv8/lHRbFlyY/sTMfQp8fTTeJjt0eR4hWnP8vp6OX954menPKNZMkxudyTwtWrecWC99dNTET7z0/6u7wnDy8POW3W15nX+/ueRxWSZ4inCRPyV1N/80/9Je1weWtcOOlZ+zXS1I6L0jlhwZ8Pu9OsxMIvji8a0xLjdmvEtSYVjo9PLwevs/q4cmG1e8S3rGK1s15teTn3roTaTDW/xYPjx2c8RzS7+F4GMlYtavSSkZRmrK8TE9pdlvC8Ex0iYn6ufL4bnp1w23HpzM+Nes594IrHlLO2PicUby0tHvEbMeWLRHUGpohIIiFogiG/DY+fJ1jpEBHdweL4eOJnvMOlWI1GvRZloAAAAAAAAAAAAAAAAAAAAAAAAAAAAAAAAAAAAAAAAAAAAAAAAAAAAAAAAAAAAAAAAAAAAAAAAAAAAAAAAAAAAAAAAAAAAAAAAAAAAAARM6hKJ7A4PFMc3xUrEzEbmOkbcGPgcdfX8Xq8Zy/DrNo383TrpyRO7SsrNimPgsW96n8VsXheCfh2nm3Sdx17/VvS3qj49eatYnrvsarTJljFSZ10iHheJeKTli+OtdV7bepxlprwuSLzvcdNdXy2WN3t9ezUZ5VXJmmekQ55tuWlqejO1ZbYRNlJlflnzRyaBn3TyTLSIWidIrCcO/VS2LXm6pttWYiY9wckxMGm8wro0xStJ85aRWEGwa15VoirDm914tPqit6xE+a2o7OfmWiwOiNLc0eTm5vVMW9JB0T19lJ0pFp85WjqCYjc69ezqxcJOWZrzaiNddeqOGw2y2iK18+j3cfDTv5pidb7fQtJNefHh0fBiebrzcsf6nE8H8HBzRO53ES9fkitdRHkxy45vSa+qa1jwJjr2Y2idu7Pgtjmdx030lzWpO530aYYcqOXTbliEcoKREz7LRGuqYhEyC3MTbptSZ6I35gvNuqJup96PIRNr9FOborNlZnoKrMq9SbKzYFbx3ZWiV7W3KlgVCUKidrRPVTeolGwdNMmo6t8eT6OCLdWkWiNdevsivUxcRNdOvFxEWeJTLrp1b0y+ks4uverlhpF3i4+ImPN1Y+Jie8mLr0ostW3VxVzRP8AE1pljfdFdsLx2c9MkT5toncd0VMojvplfHaZ3votj6dI2DUjvr1ITHeAfFZact719J0wt0enxuHk4vLHraZj8ZcVqTrs6RzrmQ0mk72jXqCpvSZVmQa47a0+n/ZbNy58lJ/irH6vkonq9bwjivg8XS821G43+MFWfX6HE9EIpO67j7lnJ0Vnsyy1i1dTHTyaTKl5jQPnPG+Eicd9T1m0T/v8XzU10+28Q1OPXTrPeXy+XFFbTGo6S6SudjzpjqTV0XxezK1JjyaZZcqNLzv0O4KxC1e8StFdHLqQd3A5/hZYtrfR9pwmeMuKs+sPgsczFo/N9F4Fxcb+Fa09um2eUa419LCVKT0hdzdBhxNorit/lbz2eR4xxlcWK1N/NavTSyFfL+KRzcXlmPO0uDlmJ7PQtvJkmZ8523pjxx3iHTcc/rk4XLeJ7dNOnHaZnq0nFSe0Q1x44jyTTFsVZmG9KFK6awzVIp1gzXjBw2TN50jpHrPkvDy/GMs3z48FbdK9ba7bnt+kLPS1hhvN72zW+1aZnTu4bPNLeTgr8tIqvW+obrEfQ4OKrfTspfcvlseaYne5h63CcZE6ibfixY3K9jvCl8MXrKMeSLebXfVn419eXn4HUTaLfdpxXxzG+kvodbUvgpePmrEtTkl4vnu31dvD+JWw0itqbiPRvxPh3NWZxRG3BOK+C2stJj310XdZyx6/D+I4s06+xPpMw6txMbjUx9XgxTFk8olMUikdMs19ts41K9i2fFq0TaPeNvC4iMdMvNh7T1nc7MsbjcTEzrv6sNT6NSM2urFn5u8N6ztxY6zDppKVY6KxuYj1elweLkpE+sOPg8c3vE66PUrGoiGa1EpBFAAAAAAAAAAAAAAAAAAAAAAAAAAAAAAAAAAAAAAAAAAAAAAAAAAAAAAAAAAAAAAAAAAAAAAAAAAAAAAAAAAAAAAAAAAAAAAAAAAAAAAEJQDj8SnXDRbfad/lLxq8Vesbt59vd7Xicb4K/tE/pL5W1tztqMV6U8dPat+nntlXiJnLXJuZ1PrOuzije4lrSJ1P1axNdPE8bmy4prExqfKIebeupmZievq7a1md+Sl8W59ZNHBMKWr7O62CZ7aY3wzBpjkmIVlteks5qCiOq+kSooeSTSCswo10jlBnMKzDWYVmBGe58o6EW69y1URXQL7TzKxCdbBPPqUxZXlTHQGtbba1mIlhFdNa+wPV8M5rZ61rE65us+j6GtYir5vwvNGPLq0z8062+hxatWJiZZrcXmIiGN+/fUN5iJhzZoiN809EHn5ctZyTXJETWJ6OPi+WM0zGoiVeM4iLf2UR0rPdyzkmZ3DbNXmYmfYiytKTbep21jhrTHc0xlMxH1Q6I4Of5z9zvPXmg0xz66mu7o/c7x5wj93yx21P3mpjntVWY6Or93yeVY/FE8LmmPs1/FdXHBaNKWdt+Eyx1msfiwycPaO8CY5ZlXba2LU92c45BnKktLVlSYEVlXfotMIkVWTsSgRP6JiZ37KJjoDWJ6rxefVhE+a0So6q5debauTp3cMS0jJpFd9cto7S1pntvu4IyNK3TF162Pivfq6qcT8sdYl4lL9dOzhrb1HdMNen+81183SPUxZq2mYrffs5bRMU7LYrZKzqI6R1iN/79RdejEphzYcvNSu99fN0VmJ6MtPL8R4S1st8ta9I35e7ycmHXq+g8QyWx2pSPs3r2cPw+euqx3blYrxrY/qzmns9fNwlq6jp1YX4a0d11Hl3ppjaNPSyYJiXNkwyDk3MS6cN9TEx6spxzC9ImewP0DwPjo4vhPmvE3pqJ/B6j4Lwjjb8JxOO/esWjmjc9X3WLJXLTmr2c7HSIvOnNmyRET1iGnH5fg8JkyzH2Y7Q+Y4vxOctpinNWJrruYa6+O4qLbpW8d/Lq4pwVy0i9e9u7j57XtvvL0fD4nU0tGt9mvjP1xZOGmv8M6+jlyYvZ9BNInoxycLW5pj569PZSKxHk9nL4fbXSYcWThbUnUwusuaNeSJhr8LqfD0oyjo7OCz2w5YtE+Tn5ZXpXqD7zhr8+KJ3vcRPRu8TwXieXDNMk6mNal18X4rg4WI+1a1u0RHdzsdJXRxnEV4fDa1piNR03L5XiL5eNzTe+4r206OJy5eLyxky/LWOnLE7RuI7dmolYV4aIj3T8Hr5uisxK2oQc9cevKWta6XiFogCq8KxC0fr0AyXjDhvlntSN9XhU582ScmSZm3eXd4rlmbVwV7a3b/f3McNJ+FMz3lvjMYvqkwiZWvGmcyqLRLbFkmvWJc8SvWQe5wnGbrEWmHqY8kT5vmMV9S9HhOM3aKz22xY3K9uJWc+K+4dETuGW0wrfDjyR89a2+sLxCdIOK3hnDz9jnxz/hlycT4XljrjyTePSYjf6vY0LqY+YvizY9Reto+sKb9X1ExFukxE/WHn8T4dFutJiJ+jUrNjy6TDoxRzWisecsb4L4ranu7PDcE2yxaZ6RuIWkenweLkxx0dKKxy1iPRZzbAAAAAAAAAAAAAAAAAAAAAAAAAAAAAAAAAAAAAAAAAAAAAAAAAAAAAAAAAAAAAAAAAAAAAAAAAAAAAAAAAAAAAAAAAAAAAAAAAAAAAAAAAQDDjq83B5Y/wT+j5euCPOH1eeN4MketZ/R89pYzYzrhiPJpSkb7J3pEW1Ko0tWIhlMQ030V7isprHoj4cejbRoHJkwVnycmTBNZ6Q9SYZ3ptUeNaumc7ehnw6nbkmnVUZ1rMy3pw82jsY69XbhiJ0ixyW4bXkynFryepfHEw5r01Kark+FvyPgb8nRXW21IjZpjgtw8+jOcOvJ680iY7uXNXlVHnzXXkhteu5nqymJ3rSohEzrstyzPeUTUExLSjHlmJdGCu7RHuI9Dw7hcmTJS/L8sT12+ow1+TcRER6ObhsVMOKK9Z36J43jq8FXliItkmPlrEsVueN894xUm1piIjzmdPE8S42L/2fD255nUzNY/qjNe3GWi+ee/8MdIgrjrWNVjUKPPpw17Tu9e7evDVjvWHVykwaMq46x2iGtaohesAto5SEgjlj0NaNqzILbg3DLa0Sg06Si2Olv4YIXgHLk4HHf8AgiJcObw+0bmsfm9omsSumPmMvD2rvmpLnti9n1GXh62ie7z+I4LW5ifNZUx4M45jyUmHo5cM1nr6ua+LfaWtZcswhramlJgFDfVMmhEG5JJ7KLRMrRLNOxW0T+C0WllWdLRPuI6KXl6Hh2aKcTjme2+ry4nTfhcmstZn1RX3WHBiy46WmlZiY32V4jgcM4p1SZmffov4faL8FhtHnSHVaNxrenN0j5e+HLgyTqk9/Tyb4Msz05o/6Paz4K5K9ZmPd4nE4JwZNR9V+onjazkrSY8ocfz49a3H3uvHk568s+SLY4tPXuqMsOaImOeNx66dlZ4XJj+aKxv1c0cN6TJ+6Vn7W5BObhOGt1pakzvzs4MvAdZ1ETG/K0PQjg8fv+KJ4HDvrE/iaY8XJwUx/DKlODtadVrO3vfuWH0t+KI4LFE7jm/FeyY8fFw1q26xrb6DB4pg4Pg5pzc143qNbc/7li/xfin91xV7V/NNWPI4nj/EONyWre9vh2jXL2hXDwl9RzR9Xr2xRExPoRT852mrjjx8NrydOHHNLxPaG0VW5ehpi5pNewgiYZ2x1t3rEtLdGc2BlbhMU/wM7cDiny/NvzI2pjmngMfr+aI4CkT9qPxdW5RuTUxnXhqV/it90rVxUrMzWvWe8p2mAJqytSWsJ7isK7iWkSmamgTC0KwtALQTata2tbyghz8XO+Wn3ysS1yTSc+WJnc2tqIepfguXFqI61PC+F+Jm+JP8EvVyY4mNeS2pI+X4ikxe0ac1oez4hws1ta0bl5WSkxtYl8Yr1lSei1eu1RrFt93Tw0TN66nzZ4MFsltQ9rhuAjHG5mZlm1qRvhvqvd1YskW83ncbb4VPl76cWHjr0vHZnNa3H0sdk7cfBcZXPSOmrOua83aWcxrTYpET2nssCVLSTLO9piNxG5EZZ6VvHvp0cJhjHSOmnNimcuWPlmI29GsajSiUgigAAAAAAAAAAAAAAAAAAAAAAAAAAAAAAAAAAAAAAAAAAAAAAAAAAAAAAAAAAAAAAAAAAAAAAAAAAAAAAAAAAAAAAAAAAAAAAAAAAAAAAAAAKZI3itHrWXzkvpLfZmPZ83bvKxKrMqTbSZZ3norLes9O60MMd21Z2CwQIppHKtCQYZMcW8nDmw67Q9KznyRuFHmzE1b4MkRMRMozY+jCJ5LA9amrVjUufPSY8jhc24iNx2dVqxaqDx8u6svjXjzejn4eJ8nHfh9T9lpFIzXnzleLzaNd0RhnfaWlcIKck284hWcM+u3RFJjuvGPZo4rYp10jaPhvRjDHomOGr6GmPM+HM9oa4seTypPs9GOHr/LC8Y6xHY0xOPNxdqxE5bUj2UyYopHr7y0jv7LZI3TaKxxzqIbRLKsNYQXhWyUSCq8SppaATtO1NmwWmVZk2iQQtCqYBrVpDKrSAWSiEip10UtSJjsuA4c/Dc0doebn4S0doe/Nd+TDJhi3kupj5q+GfOGN8M+UPc4jhInrES4MmGazO4lZWcebNfXory6dd8UejG1Jie3RpGM6Rrzns0mqlo6ewik9iJNSaUTtPMpvREg2i3Vritq0ObfVpS0xMSD7r9nM8X4GtZmZmkzGv9/V7Hk+S/ZfiLfvVccz8tqzOvd9c58nTipMuPi8VL01NY6RMx9XXeYhwcXxEUrO5SLXlVjlzamNdfN2cryv3ibcREzO45vf193rX+XotZiszpXmUtbqiLIrTZzKbTsVbmRNkbRILcyOZVOgPtSnlWpVeagpEJiFtGgVjuSmY0i3YRle3dlva+SGO9KNBSLe6Yn3BZGpStEAitNr8iar7Qc9rRTummXHb+KN+ky0vSLR1hzzw9Obepj3iVG8xGvImFKxNY1Ez9625BGkoSBMxSszM6jXRwY8k3tM23MzLbjrz8uOJ15yywU+beujcYr6Dw+K04eKxMc0zO9Ov2eJi4icfa2nRTxG8T82pYs1qcsd2bFF6TEx3eTxfA8szMRGnp4OLrljrNY+9relMtdTqfoS4tmvkcuGYmZ102rixWtPSHvcR4Zvc49zueynD+HzW+7U7ezXZnq6eA4eKYYi0Rvo74rqJhTDWIjq310YrccPGYfiVmNddPDy8NettRD6a9Ylz34ek9Zqs5YljwcVsvD2i8bjT6Dw7jK8Thjr88d4nu83xH93x45jURbtrbh4fNm4e3xcFtbas1ncfWRMSTDj4LiLZMdbX6TMdXXFnNtEwwzUnlmYnUujbO3zTy+oHB4prTc9Z26UVryxqEiiQAAAAAAAAAAAAAAAAAAAAAAAAAAAAAAAAAAAAAAAAAAAAAAAAAAAAAAAAAAAAAAAAAAAAAAAAAAAAAAAAAAAAAAAAAAAAAAAAAAAAAAAAARKUSA+byR80/V9I+dyxrLaPeViVjZhl3EdHVMbZ3xxaJ6b6Kjzb5pr27q/Hyev5vSx8LhmPmp19pVv4fhnfLFo+9rxMcFeJvv7U/jK/wC95Inpb9W//D6RPTf4rRwVIntv7zYmVXFxFrTq0Oyt50xphrTtDTsy0m1mc9VplCClqxaHNlwb3p1mgedGO9LdP1duC9uXVvT1acsehEaBMxtSccS0RsVl8I+G2NCM+Q5NNAFYhaDQKlEpQIQtP2JViOq89KgyiOrSFI7rQCyEwkVGkSsi0CM07RJAJ2ISCCESQDWstasatag0SiEiiYCAETCwDG9Nw5M3DxMS9CYUtXYPBzcNNesac18c9d6e/lw1nvDiz8PHXUNMvGvinv6MZp16vSyYZrM7hhfH7Kjh5VZq65xde3RnbH7Ky5phXTe1PZSaAotWUTCaU3Kj0vCuKjhuIpkmJ1ET+j9Bx3jJireva8bh+aY45bdZ6Pr/AArxzh6cJixcRkms1rrmmGOUa43HR4h4hXhM2rU3Gu09dz0fOZ+JtktNZiZmOs7nsr4vx0cRxdpx25scWnlt6uKm7SshbtdVbxE7e/a+6xL52kT209nh7TbhaTM9Y3v8UqxeZ2RKkz1TtlprEp2yi3utFgXSrze6YmATpMQrtaJBpSGmlKNIBTRpZEgpMdFN7asZ6SIraNwwvR0KzCjktuFfiadN8e99HPkwz11ALRlhpXJEuG9bV8pU+NaveZVHrVttpDysXGRHez0MGeuWPltEpitvJnK9pUBCNJkBEJi0V3a3aCGPF21jrSJ626ysSuaZnJebT5z0d2DBqm584c3DYviXiIjo9TXpC2pIwjDEd1bYfR0qyzq45eW1f+6+PiMmKek/mvbSsV35KY3p4jeOlqb+9rHieL+LHMfRyTTy0rNJMhr0K+KYZ7Re31R+/Wn7OL8bOOtYr10WvrvKYuuq3FZ5jtWsfWVYz5/5q/hP+rljNj87dWtb1tHy2MGPFYZ4mZm9+vtDD9zvSuq2iXf3NLLiZquHjPgxFclO0d4l018TxdOlmHLE+SJxVnyhFdc+IU1usTLs4atprz37+TzMPDVvkiIq9qsaiISrEpBFAAAAAAAAAAAAAAAAAAAAAAAAAAAAAAAAAAAAAAAAAAAAAAAAAAAAAAAAAAAAAAAAAAAAAAAAAAAAAAAAAAAAAAAAAAAAAAAAAAAAAAAAAAEJQA8DiI1xF4/xT+r33hcbGuIv9Z/USsFZ7SsiWkKeq21ITIEomRWQTtGxWZAECCRACRABMkhIJhKISAQAJJQAjZrZpeATSNIyT5J2rPUFVoRpMAtCUQnYBZKNAzsq0tHVWYBU2TCAEwqmAaVa1Y1lrUGsLK1WgVJAAkABEwkBS0Mb44mJdEwrMdBHn5cG9uTLw3u9e9dw58mOfVdR5FscwztjejkwbYWwzHZrUx59sTO2P3ej8C89oT+6Xnto1MeTanVNaa83rf8AD7z3iEx4bPno0x5cfRaee/y16fc9WvARX0/Bf4VccfZj8DsuPIrw1t9XTTBMO+ccWiNRCYxeyaY56Y/N3cNH/h5hnGN08NX5bx6pWnPa2lfiNs+Od9nHkiYmUGvxUxlcdraTW6jurk20izhrdpFwdnMvW25cfxPdemaInug9GvWpua+W2OHPXp1b/ErqbTMRAJi2/JLGOIpadV39ddF+bYJlll6WiWks8vWsCqCuxUWRMRIAztii3q5svBc3aXciQeJm4O9e3X7mNLZ+Htusb/5X0EyrNYnyj8DUxw4PEL5NRbHqdu2uTcI+HG+0EU0KvvYiISCdxEbns8+95vltee0y6OLvNcURWetp7KcJh+Lk1MfLENRm+uzg8U46Tae9nUiI1qPRLNaiJUtbS1mVt+gI3tPZFYlpFRFdpiJX5Yg3AqOVjkx80d2+zuDy8uC9Z33+5GLLfHaN0mXpzpTUTK6mIxZZvWJmNNolSI0tHZFXTCIaUpNpiIgHZwOPUTaXYrSvLWIjyXZaAAAAAAAAAAAAAAAAAAAAAAAAAAAAAAAAAAAAAAAAAAAAAAAAAAAAAAAAAAAAAAAAAAAAAAAAAAAAAAAAAAAAAAAAAAAAAAAAAAAAAAAAAAAAEJAHh+IdOJn3/wBXuPF8VjXEx713+crErj3+pKNo2qJ2iZRs2BMomSZQBtAjaCfJAAJQAJQkEolIBCQ2AACJ6pDYCdo2QCdiYgBVMCQEwqtAJSRBoVGtyiYX0THQRjMKS1tDOY6gqCAaVlrVhWWtZBvVpDOq8CrBCQQkAAAETCQGcwzvWNN5Z2r0ByZKsvhb7xLrtRnOoVFK46x5LxWI8leZMSC2oT0RtG0FtQpbHWfJbaYjcgy5OnRPJ0dPJEVZzCjLla4I1fXqjS2Ppev1BbJTbiz4u/R6d6sMuPcSg8fLjjbPld2fH1lxXtyzKi0dFos55yQpbMI6pyQr8br3hyWyaU+NG1w16ePiNT3ddM9skRSupmXi0yRPV7PgURl4jl89Tr8hNa5IvhrERau58tQiM1q65txuO0vbvwvPWKzMR7vP47g9xHLO5j27o1jGuXe+sLbi0TG3n2icVoiZ67b0y7gTWkEFVuVFQbTyo0CdpV1J1AmCE7QAJg0ojSdfgnTn4zJyY+WJ621/v8lhXLe85M1p8vJ6nCYYxY4n+KY6uHgcXxMnXtEdXqwtZgCGGhGvZbQCuvZMzpKtgUm07RvZPc3ChtO0RNfVbpII8kL8sHKCsLwjSYgFqxudO7gcW93tDkpSbTqO71sVOTHWseiaq4kRQAAAAAAAAAAAAAAAAAAAAAAAAAAAAAAAAAAAAAAAAAAAAAAAAAAAAAAAAAAAAAAAAAAAAAAAAAAAAAAAAAAAAAAAAAAAAAAAAAAAAAAAAAAAAEAl43jHTiMf+X+r2HkeNdMuKfWJgiV5u0TKNolpFtm1dgJ2jYgDaTRCAJQAbRsA2mEJgEpRC2gQAAJNAhKdAqExBEJETEISAqamVoSCK0aahXZzAtKpsFWglESsIpaGVobz1UtAMJVaWhnIJhrVlEtKyDoo1hjRtAq0AAAAAAAAhEwsiQZXjUOTJPV2ZY+V5+buIc0eq0Xcs30fFUdvMRLljKvXIDphrjc0XbY7xHcHRPZSYWiYntMKygpJXv8AeSiJUdk91LRuFon5YEVyZ8W99HjcTSazPTzfRWrtxcVwsZKzr1VHzszKk2307uzNw9qXnfqx+D1mVjNYzG2V/Z1TXXRz5Y00itLzHnL2/wBnc2vEMcTPSYmHgRHV6XhmT4PEYskR2t5osfoFezPNWNRPRTg83xsFLa71iWnEWimKZtOojzYdHgeM0rjmk0iI3PWXBhvuZ6o43j7cVMR01HQwV1G2mXdw87tqXTyaceKdZKy7pjqgpynKWmYhjfiLUn7INuQ5I9GOPiuaYj4ctqZYvaY5ZjXqCJp7K8vs1lEoM9Gl9I0Cs6iJme0d3mZ7fF4i1o6xvUR7Ozj8sUwckfav+n+4YcDg+JeJmfljbc+M138LijFhr0+aY6t0JZaAEEoABEpAUmu2d8Uz2/Vts2o5Jw3r23+JX4kT1dMyqBW3qtEq6WgErQqvSu51CK7OBxbvzzHTXR3s8FOTHWPZoipAAAAAAAAAAAAAAAAAAAAAAAAAAAAAAAAAAAAAAAAAAAAAAAAAAAAAAAAAAAAAAAAAAAAAAAAAAAAAAAAAAAAAAAAAAAAAAAAAAAAAAAAAAAAAAQlAJeR453wz9XrvJ8dj5cM+8kSvImeyJlH+iJaRMLR2UjW1pmASbhWZIQW2ABtAAhKQEaWhCYBKUJFCBIAAGxACdo2hMQIlbyIgnsCEkQnQITEGgEgmIBELwaIFT5KTC6JgGN4YzDptG2NqiMmlFFqyDpxt4c+KXRUVYAAAAAAAAAFLxuHBxNZ9HozHRz5ccSI8XLM1Y/EdnE4oie0uGa6aRrXI2pkccTpaMk77g9GttxGpUyTaZ5Z3EerDDm1Mbno9PD8O9YmYrM6BwYuemWJi1orD1OaOk77wrbBS3WK6+itrVjURMTqPVFXmURbrLObR6kW6wDvxTvHCzLhp5sX3tkVCJrErIBz5OHreJiYiXBm8OnpyRES9aYRNdmpjwLcPes6tVz5eGme0Q+jtgpbvWGF+Bxz221KmPmZ4e0WiJjzer4XwfPkpN4jk31dU+HxvcT+MNsWPLjryVvWtevWKGpI7eI8Qw+H8PGusxqIrD57N4nxnE2vvNetZ7Rvs9HNwcZp3ly2v7ac3/DcdZ3E2n2RpxYcU2tM++/q9DHTULRgivlppFYg0REadlJ5qRLm10a4rajSDborMV84RzEzuAVmtJnfJEprqO0aj6IjutEAnYaNKoTMRG57R1lP6+Tk8Rzzixxir9rJHf0giVxZ7TxHGWtXrEzy1+j1OGx/CwVrr5u8uDw/BzXjJPau9fV6cLWYsI2llpIjadgBsAlWZTKsgjZs0aUJVW0jQJiFoRCYBMO3gsXNMWmOjkpXmtEer1uGpFMNdQhGqUeaUaAAAAAAAAAAAAAAAAAAAAAAAAAAAAAAAAAAAAAAAAAAAAAAAAAAAAAAAAAAAAAAAAAAAAAAAAAAAAAAAAAAAAAAAAAAAAAAAAAAAAAAAAAAAAAAAAHleOx/Y45/xS9V5fjsb4Sk/4/6SJXhzKNkz1lWZaQieq29st9V4kGkJUiVolBYRsBJo2AJ0aTEAjSdJRsEm1ZkgVeE+SsLTIIQkBBpOkxAI0tFVohMR1AiqeVeIRIK61CNpmeioITBELRAEQvEEQsCFV5RIINJAUtDG0N7MrQDntGlYnq2vVjrqo6cUuqvZx4u8d9OyOlUEo2pa/XWyLbBolSJW2Cdm1dyjYLJV2mASlABKlqroBw8Rh5oeXnxTV79678nFxPD7idR5KjwrzplN3VxGGa73WezgyxNZnSsr/F1Pm1x8bak/Lv8AFx9Zne14q1ia9ngeKrnz1rntatJ6bjr5t+N4nFk5Z4esxy9LRPTrHm8KMk07S1xc9qxzeqYuvUx5uZtW/WPq48UTGnVRFelwc7paPSXQ5OCnrMerrZUAFQHmAgkAUlSzSZZ2mAZWtpWMtYnq0nU91JpSfKATk1aImqsQtWu+0JiugV0tTpKCPtQDTllPLK8duyJBXSTSdAJQn69gOmp329fR4ubJPG8XzVjUTqId/iOeMWCce9XyRqNejLw7ByY/iWrq0z09mozfXVgpGLFSnpG5a7V6m0VbZzKTJtBbmTtQgGmzakLQC20ABoRtE2kFhVMAnSYgWrG7agHRweKbZYt5Q9OOzDhMfJhjcdZbosSAKAAAAAAAAAAAAAAAAAAAAAAAAAAAAAAAAAAAAAAAAAAAAAAAAAAAAAAAAAAAAAAAAAAAAAAAAAAAAAAAAAAAAAAAAAAAAAAAAAAAAAAAAAAAAAAISgBweMxvgvpO/wApd7j8UjfB39tz+Ug+alS0rSzt1lplXfVbm11ZXx838WkVxRXvO0HRF4Tzs61r5L60C/OmLbZpiRWu1oljtMWBunbKLp5gXmVZlXasyC214ljErxMCNYSziVuYEphXa0AtpMQQtECnZeIUtMUpa97RWtY3Mz6M+H4v95pGTh+GvOOZ1FrarzfTr7rg6YjpvyVmdscfE/Gz3w/AyUvjiJtN9R33219ETxGS/E3w4eGnJWmonJOTVdzG/qSVF5nc6IjrqZhwW8Syf8Q/cq4KfE5uWbc+4jpv0axk4yvH48V61nBaJmZrO4jv7ey3hYa6o8/ZrEfgytlpw9PiZImYidctY3Mz7R+Li8F4+/GTxFc0zNo+asW8o3Pb6dIJxtmmvUiP02mK21EzW0b9nLx9OIy8LNOGyTjyTbU3jpqNT/0cPjEYeD4HlrbL8e/SL/EtvpMb8/dePHtcNexqZ18sxv1V663MTrenl+FcLGbwj/xMXtlyTb57XncR2j9HRhwxwnhVqZ+W3w62tbz9fOUvHLhrsmaxG7XrEe8o3vt19Neb53wXFXN4pkz/AA4mlYtaNx79P1d/jnF34fhseLDeaZckzPNXpyxH/eG7+P8AbqmuzieJw4NVtkra8/wVmJtH1jbky+KYsVebJw/E1jynk6fqnwrhK8NwlcvT4uWsWtaO/r3+915sdcuO+O8fLeJid9WbkuKjXNSlu0XrFoifKHm/vs5s/wALhsfNr7V56xH4fRbx3PfBw2LFS01nLOp1/Lr/AKr+F8N8Dw+szHzZdX7dukNTjnHam+4wzcXxfCaybx3jfWvLPX8/d6WDiv3/AIOubDXk5p5ZrPXTyfGMsVx0xRM7v11Ed+sf6PU8E4bJw3h8VzV5b2vNpr6eX9CydNJfcbY8No62n8m0VmGnkiXJpXsbJVmQTMoREkSC0LwpC0AsAAACJZ3rtoiQcPEcNGSJ79nk8VwExNtbl9DMM71iYXUx8pPC2rbtP4LfAvP/AGfRXxVme0MrYojyhezOPIpw1a/amXRjxViN9XXOKPSCKTEGrjOlWtYVrHVpEIro4SdZa/V3+rzsE6yVn0l6P+iEABUAAgkRIK2YXnq3lleuwU2TNa9bSjkt5M7cJNpmbW6A6cOWl98vl7omerGMcY9RVefIEoE+2gdXDcLbiMM3rlrWYnWphlxGPiOGmZtWL1jzrEsLcTk4SsZ6zMxE6tWPOHVg8Xw5q7tPw5mOsT5iOfHxPxLcvLpttyZ8tbcTe+Kekz5N6W+WNqNU+np+ilZc3iOa+PFXFTfPm6dP5f8AcoOX/wCO42Lx0x01EPS9mPC4P3fDyajczudNvJqpBAIqBJoBMACUqmwWFdnMCdyg2noAmBIJh0cJj58sejCI29ThMXJTcx1RW8RqIj0SJRQAAAAAAAAAAAAAAAAAAAAAAAAAAAAAAAAAAAAAAAAAAAAAAAAAAAAAAAAAAAAAAAAAAAAAAAAAAAAAAAAAAAAAAAAAAAAAAAAAAAAAAAAAAAAAAABCQEOfj43wmT/LP6OljxUb4bLH+Cf0B8jaVJaWj9WcqyrKu0yqC8SvtnVbUxO9gsmFdr0mJATELajujYJiAiUioEoBE7TEISItEp2rtILRK9WcL1BrVeFa9mlYFZ8Tw8cTw2TDNrU5qzqY8+mv6vCw8bx3g+sPE4ObFv5ebpqI6biY+j2eLz5cHEcP8PHOSszPPETEdN19Z+qufjuFnBevzZOes6py6669+jpwueVmteFz4eKrOfD1m3y2nz6ev4tLzXBjy5YjUVrN51GtzEef4ODwTgsvA4MsZ4it8s9KVncREf8Ad1eIUz5uEy4OHx803jXNNorX8O5ZNxXjeFRPE+M5uIt1r89t6856fpL3dTzRFaxa2txtw+FcFn4HBambHX5rdb0v2jUdO3s247Dn4rhrYMF6UrbW7TM76T7fSF52WpFMPEWy8TkvOK1sGKdYJjHMxffSbT06+31ePw+aeA8avFYmtJvyzW0a1WZiev3PoaRNcdaW5ImK66R06ODi/CI47POW/EWrM6+WlO3TXeZ9l4c5N1MerPy7jXR4H7R3+NxuDBXyrqdfzTOv6Q9vHS1cXJ8WbTHTn1qf1cNvBuHtmnNfNntkmdxM3jp136e7PCyVa9GmKuLHGOvSsdnJ41f4fhWae031SPx/0268VPh1iIte0f4p2zz8Lhz35suOt4jymsaTZ20zx5/7P4or4fOWI63vMb9ukf0U8f4TJlrizYq3vy7iYrG5jt/o9PHhw4v7rFSn+Wumuu69/wBtMcHBcdwmTgsUW4jHTJWkVtS061rp5/Re2e2XJSOFp8SvNHPe3SIj28p/6Oue+/Oe6NTMs2xXD4twFuPxV5LayY5nk949Ov0gxZs1eCpTPwuTHkx1isViJmLaiPPT0YiFMkbr3O/mUx4mLBbiuKrxHF0itqzHLij7MR/vq9+kzNY3rfs82a6u7uHnca6776OXK0jbyUtYy25aTaY7e7htxHNaderJrr5tmmNLtIsC0QmFeY3EgvC0KRK0CrwIggFkACESlEgrPZWYXlSQZ2hlkhvZleNwI5Zmebu0ti76nyY5a2jrDo71peJ8uqjnqvCNamYW0C+OdWj6w9Gs7rWfZ5lekvQwzvDUGiUCKSjZKsyBtBtGwSrJtWZAmdKzZFpREbAmNpmOi9KLWrqAZaNJAUvSL47UtG4lz14em+kadanLq0+4ilMNYbRHQiF/JRNIcvDz+95r58lflp8uP09d/o24i81x/DpG75vlj/Dvz/OG1cda1rWvaIBGvXujS+tmgU0aX0aBTRpbRoEaRpbRoFJhGmmkTqO4KaNE5cdfOfwRGfHM6jampiE6XiYk0giFoNJiAbcPj58lY1029WIiI1Dm4LFy49z326kVIhKKAAAAAAAAAAAAAAAAAAAAAAAAAAAAAAAAAAAAAAAAAAAAAAAAAAAAAAAAAAAAAAAAAAAAAAAAAAAAAAAAAAAAAAAAAAAAAAAAAAAAAAAAAAAAAAAAISiY3AI/V5PjHHzi5cGC8c9t8/tHZ2cfxleD4eckxubdIj7nyVsk5M3NbvNtyJa3vHVnaG1usqTCoxlSZiO+l8lJns5suDJbcb/IGk5ax5wmM9fVx/u1qz1tv7lvhyo6/jU11lWM8b6SxrTfTa1eHis/alB1Vy7jutz+7GKTHmvFQaRZbalarxAqYkkhIISgESQEAvVrWGdWtVGlIaQpVdFW3MdpJtbe+ad/VG09fKN/QREQSmImekdZ9kTNY1FslImfWx6InspK/NSekZcc/Sys1mO8SYKR1lopGon1+jQ+iYNELaFUveuLFbLkty0r1mfRnHE4L8N+80vOTDP8dKzb9I9mPiuSZ4WvD1jc571rG+3S0d/xY8HF+E4/P4dbDFcV6TkrakzNY3ERrc/SW5xmI68XF4s1JvipnvWPSmt66dN+Zw/GYuK4i+LHjz1tSdXm8REV/P2V8Li2Lh70mJrNM9+Xcd45pnbHg8GTF4vx+S1NUyzW0T16z/uZMg0w8ZPETPwsVorFpra1tRrUz5b9vRnTxPHPH8Rwl+Wl8f8AdTPa8+m9+e4Y4eAti4rPknhqZJtktalpvaNRMz5RHu2t4X8XjuLy5r1+FxERNNT1paI1vt7y1+unqf3jjMvh1OK4eMO4xfEvFon03qEZcvFU8Hy8TfJjtk+FXJWax0r5+jXguDtw3h9uGy2raZiaxasdomIj+i88NMeHfud7zMTi+HzxHbprbOxHmcXe2TxPhOHpktXFlrbc1nUzPXt+CKZcv/DeOwXyXnJhib1tNvmiNVnv98ujivD62nDaMloyYN8t6+8+7XhuExUpkx2m1py7i97ecaj0+jXaYPMw8TkyYeAw5rW+La0TW++lqTFo6z5zufyepXh+S3WO0/i1ycNgpw2LHWs8uG3NTU9u8/h1lH7xWennCcrvwUivL3nX0Wi8eUzKJlE2YVpEzPaVomWPNryWi0yDeJheJhlWdwvWNorSEwrCYBIAIRKUAhEwlEgpZldrZnYHNk6GG0cs1lbJTcOfltW2/wCio3t3RpFZmYWjsCIjrDv4b+5+9xRDs4X+7mAbwibaRM9GV7oqbX91Jt7qTZGxGnMbUhYE7RIArMLUjqEToGvSIZ2t17q2upvYq0iFoATMdpE/wgRC2t9lYkyVvasVp9q86r93X+gjOvxr5rZq45mkfLWdeXff6NPjRHSdx9YepWlaUrjjtWIiPdnk4amXvvf1UcUZaT2leJiVM3A2rO6TuI9nPN7451MfkI6xz1z77w1rkiRdXERZOwNGkomUCZ0yvy36b/NXPMzWYhz45pE/2nNHvDUiNfgWrO6W6JjBO92nc+qnxIrkj4drWr7xH9G9cnNroCaxpaJRuNm0VeJbYMc3yRGum3PD1ODxclebruSq6axFY1EJEsqAAAAAAAAAAAAAAAAAAAAAAAAAAAAAAAAAAAAAAAAAAAAAAAAAAAAAAAAAAAAAAAAAAAAAAAAAAAAAAAAAAAAAAAAAAAAAAAAAAAAAAAAAAAAAAAAAAhXJkrjpNrzFax3mVnieNcbM74bHaOlvnmJB5XiXFW4vibX3M0iZ5Y/39HDEzGSv1b2jsymvzV+rTLulGlp7oRVLVlFq7hoa3AOfk15J+HHo1mpoGPw/aExX1hpo1AKxWPRPKsAjSdJAQkSCBKBA0L1gCkTttWOiKV7NYgE1hfXb3ViFo7x671AqdxWtrWtEViNzM9oc9suXPX/w1Ph1j/zcsa39I1O/XyUi1eOy5a7tHDYp5ZittfEt13Ez6a10/wATs6RERGtRHaI1EL8GFOEryT+93vxV/wCa1prWP+XepcXiPE8J4dbHT91xTkt1mIx13Eb+n1ene8YsWTLk6Ux15rej43jOLy8bxFs2aI5piI9qxDr+Lh3Z5XH1GCOE4zBXNTDitS0RuJpHSfOEW4TDPXDFsHvjtOvwiXgeFcdl4biKY4mb4bW+bHEb5d/xQ+lraLVi0TOpjceSfknWnG658c8Tw9Z+NviaR2tjnV4+sef4y6sOSmWkXx3i1fbpr6x5Ed/ee7k4il+DmeI4Wk2rNv7enly95tEeUx17erH1p3J2ieupidxMbrMeceSYZETbkrzXnVY7z5QjJlpirfnvFa445rbnt/vaOKx2y8Hnx1nVrV6THr5ObiODvly8Rj55nDnrXdpnr3rvX3RLU/7RvPE4OTHecscuSN07/NGpnp+El+Jx1ikxz2i8TNYrSZ6RqP6w558MxzwmPhbZbcmK0zS/8Va6nz9pmW+PhbY8WDHXP1xVtWLTTc3iZievX2hch6nFnxZs1sdLbtFYtM+WpiJj9YRw/E04iZikTXUzE7mN9J12RTg64bxfHktW0UjHPSPmiIiI3+C+Lhq4LzNZmIm0zqax5zv02nissniFMeXlnFea1yVx2tvtM77R6dJYY/Fsd+JnhpxTTL8a2LUz0trzjo6svCYMl+fJFq23Fpjm1E2jep/OVP3XhK5+f4eP4nxJvFpv83NOusdfYnVHF+95cnA04qvL8sWnJji0bnq6cnPw/BWta28tazO6zvU+WkTg4bDW9IitI5d2rNukR/vbTNbFSt/iW+WuomNb3M66fmv+kefGbicnh14zXyxmrMZK21rmrMx06e0z+Dq4XBb4dLWtMzNdzMzK2XPw37vXJzR8O3yREV6xqJ6dvZe3FcNw/CYstrzNcld1j11MdI6e/wCS3bBPLPqiYmPNtMb8p+9nerCqbj1XrNWNp15IrafJUdUTG14lzVmfOW1Z90VrErM4laNoq4iOwAhO1dgSiSZVkFbSytbq0vLnvM7BbaNbZWvMdo2pGXJM+io3mukIi0zHVIDp4a2pmPZztMM6v9yDe9mNrLXllMim1oVhaBFko2bBIgBMqymZVkFZXrCsQ0rALaRpeIToVTSYWiE6BSImZ1Hdv4fFr8RfNMf2eOOXHv1nv+jny3nFWbVj5p6Q9LFjjBw2PFEdaxHNPrIitrx2lNcjmy5NWUrn94XDXfF4llmxUyRM8sbZY8sz2bxbcd0X68zPw80mZiOjDc1nT1eIjcTPl9HnZMfzTLUrFmIjLrzW+Pr1ZxjmZ1D0OF8PpMRbJEz07SpHJ8a3lW34Hx584t+D2q8LhrGoxVJ4TBPfFVnY1leJ8au+u163xzHeHp38O4e3/l6+kubN4XFf7qLT777GxMrDmry6jSs6lhlrlwXtSYnUT3mEVzT5rhrojXktDKt9tInaLrq4XFOXJ26Q9eOkacvBYopj3rrLqZaEgAAAAAAAAAAAAAAAAAAAAAAAAAAAAAAAAAAAAAAAAAAAAAAAAAAAAAAAAAAAAAAAAAAAAAAAAAAAAAAAAAAAAAAAAAAAAAAAAAAAAAAAAAAAAAAAACARMxETMzrXUGHG8VXhME5Jjc7iIh8tktN72tPeZ3Lv8T4ic3E2iLbpXpEeThnTUZrKzO3l9W0wztAOmZ6m0TPb6I2Cy0dmfNCebaCbSrs6mhQDQEd0yRBIgI0nQCTSRTREJ0tFQRFWlKJrX2XjUAmK6T2Rs7gttGTJ8LBmya3yY7Xj7oEZqTk4XPjr1tfFasR9xPqHDY64OEw447xSOafWdd2u/RnhvGbhsOTHMTFqR+n/AFhjxvGY+C4e2W24tMaxRPXdtdGs25Dceb+0XG/PXgse+kbv79p1+X5rcB4Xg4bDGTjorOWZ3yzWLViOzxuGyzPG4cueeafiVm026+fn9z6ficlqZ7Vpkpz23WN2r51iI1v3mZl35y8eORiZfrpx1pGOIwUrWkx8vLGnFxninD8DxEYs/wASba6zHaGHFeJ04DhZwYclcnFR9q0fNFbT1l8/lyZM2W2bLaL5Lz1t6pw/F2/5Lbj7ON6jXWJj5feFojcantbpP0fP+DeJTit+78Rk/sdaxzb+H73v1nXeekd58oj1cufC8a1Lrn8KvN+Fmlp3OG849/SIdunD4TjmvC2yWrNfjZJyxv0mIdzN+jnzcTfDxsYbUpTHbUVtMbmfw92fEZ+Iw4uLm/w5th1ERFZ6zMV1vr/idNsOK2b4044m+4nfvHZPw6TabTWs2nvOu/8AvULsVw4OIycRwmDNa8Y7fFriy1rE6/X3hnxefJjtxuOMlojHOOYmPKJj6+8PTmI/ljrO56f79GeXicOC8Vvz8947Vruemv8AWDdqK8LeuThYjDmy3rWZiL2+1PWev5PP4Kb14Xi6463tM49Vnm6TOp8vL8ZepTNFuJjBFMnNqZ3Nfl1Hv98OeviOPPhyZcVcl/gxzZKz0mvfr39lm/0OT9x4ucHC4MkRPwM3Lz2tzc1NRG/r0/N1W4a88bHEUi3w+SsTyTFY7z3j71snEWxxM2pPNGCcutb7d+0sL8ZxOLh89suKnxaUrfHEdYmszPv7Sv7UYeKcHfiM2OaW1y/LaPWJ/wBycPw3wuGjHn4rJ8WMsZJtrdYiPbe/Ja/GXyxkth+WMd61+aOW0ROvKfPrPf2acFNuKx1zXtW3WYmaRqPwN5SeovPDYs2CtKzF/wC0nJbNNdc0zExrXWfNTL4dF+Hw4rZZn4U2mJ16zt2V3E6ienkz4q0xXv5p2q41xTNcVK2tzTWsRMz3lW87hxRmmJ7r/GmfPozgm+1YlE3me5EtM1pW0R7ta283PE66+a8X69UV01nctIc1b+ktqTuEVqEdhFRKqZVmQJlWZJlWZBFmdqr2lnMiI5YRNYTtaI2DPl1BptNejPSiIhavS20E9pBpaWdu60daR6qygmOyVYTsFkwqmAWSiCANI0t0TEbFRFV61TFJaRER9qYj7wIgmFo16o9txIK6NLaRoF+Hx1yZ6c/aN/o6eIvrr5zLkrPLaJacRebRv3EcmW/NLmmZiWt4nfVSKTadNstuGtP5uyluzmwY5p3h0V6M1Y01zdFZ4eJlasxppWYRWFeF1bcS6qZa16TKYiJcfG44iu4jz8j6Y9CuWs9pXi0S+ai+SJ1FrR97eubjKa5bzMe87XDXv9JRMw8eviPFV1uKz9YdfDcbXPG7UtHXvromLq/F4q2x23HXTxMuPVp16veyXrNZ6vK4mkTaZa4s1x1md6eh4fhnPk3PaHFFeuojq+h4HBGHBXp80x1LTi6I6dISDDaQAAAAAAAAAAAAAAAAAAAAAAAAAAAAAAAAAAAAAAAAAAAAAAAAAAAAAAAAAAAAAAAAAAAAAAAAAAAAAAAAAAAAAAAAAAAAAAAAAAAAAAAAAAAAAAAEJRIDz/FuJjDw1qR9q/T6f706uI4inD4LZbzqI/N8xxfEfvHE3yTM6mekT5R5LIlqkzKJlG1ZaZTMq21MSids7zMIrome30V2rzdIRMoLTZNbMplNZBtFltsoleAXEAqwiEgJQkEhCdAmF6oiF6wC1VphELArrSUgIXpMxb6KStE+gOTBWvAcTPD3tPw8+74r+UTuI5fzj83meLU4vj+JiKcNeuPHutdxPWd9+30e9elMkRF6ReIncRMdpTqf13O9N8efW7Ga+Wr4Nxl/4a1+u/8ARvg8A4vHat6ZsNJr2nrOvy930ExHTfTfbfmraaxG5tWI1vrMQ3fzctTq8b/8PZb23fiqbmdzMU3G/wAVv/w7ET83FzM/4cf/AFetTLjmkXjJWaTbki3NuJt6fUtlxTmnFzx8SJ1NdeffX111P8vNcjyv/wAPYJ+1nzWjz+WHdfh8kcHXhsOTcTHJe1468uteXmvbi8UYqZIm163nVeWu99N/0bVyVtWJiJiZjvLF5cr9X40rERWIjtWIrH0TNtdlOeJ+6GN80RMa3r1ZNdHT0TtzRn30L8RTHTmvbpvW9bTDXT3c/HcN++YqUnLyxXtE13/VWONxTeKRf55jcVmNSpHHY5zWxUm1sle/lENSWGun4Vfi0yTed0pNN+vbv+DmwcDw/DVvGOLTGTF8K27d41Eb+qmPi75Im9cWW0T1jp0mPYvx3w8OLLbFasZ51Xm1Gvr1XKjo5azaJ5Z3GKcXWe9Z1/oxw8JhpW1OWZraIrO58mf75bJTH8LHzc9Jvq1ojpGvz6wrm4y0fB5MU1x3rFptM9IifXp0Mo682DHnnLF4j+11z9e/++i+PFXDWYr2ny25bZsuDPkpe1eSlPiR6z0n29nNi8Qy5+ByVjPycTSeaK1ruZruO3SPUvGj1ojpE+W3LxW75Ph1rbcezOL8bM2ilM074WLxaY1MzuN699bbcNxE4KXyRw/E88xSLXzROpnXXXNvz/RMxXHes1nUqxMtMl7XtzTO5nruWfVWVtymJ0p3WgFomUxbXVWJ0dwb0v1iHTjmZhxY7dYh24o3DNWNo7EyKWlGiZUmUTKuxFplCqQVszs1mFZqCkLxOiIT0BM23DOe55mgDS2hRGPt9JkRWOt49/6QmUEAAlMITALQmEQvWNgVjbWtClWeW9slow4Ot576INsVcmbLOPDMRrveY3Dqr4Vg75Ztkt9dR+Tp4fFXDiilaxXtvXnLXm9xXHPhPBz2xzE+1pc/EeFRipbLw+SYmsbmt+u3bm4zDhj5rRNvKsd5cGfNk4jJEXma086b7gzxZPiUi2tbWmUT0n/fRXYLTLopWt8cTMuXaIx2y25ayqN8lcUd7fmpzYK/xS6MPC8sfNqW/wAKv8tfwNMefbiMUdp6M78biien6w9P4NZ/hr+Cs8PGvs1/9po8z/iOKJ1qfxhMeKY46cs/i7L4I1Py1/8AbDy+O/s76iI/BZ6jtw+KYZtqdx98O+s4uJp36d3yk5vf8nteEcRGT5J6zEF44Tk67+F0tO65Zj6wj/huWPs58c/Wr0Kx07J8mdax5GXgOK1qJpMT6bVxcNl4emp+utPZ+7as/U1OryrXtEdYYXtudPVzY4mJnXV52aJruOWN78molX8Pw/Fyzae0Q9vWnPweH4WGvSImY6uhmtSCQRQAAAAAAAAAAAAAAAAAAAAAAAAAAAAAAAAAAAAAAAAAAAAAAAAAAAAAAAAAAAAAAAAAAAAAAAAAAAAAAAAAAAAAAAAAAAAAAAAAAAAAAAAAAAAAAAEItMREzM9uqZeV4xxk46Tw9I+a8dZ9AeZ4v4jbiMs4sdo+DGp6ecvN55XtTUaZzDcYXi/uc/uxlWZB0c6Z5Z76cd7THaXHxHF5eHrMxTmj6oPX8kbUpfeOlta3WJNoq0pr2Z2t0TjtINqtIYxLSAabFYSKtCdojskASAQtCsWhbYLxK8SyiVqyDWJWhWFoBMJIhIKyVJlGwXm2nJx8Zrzw9cE2iJyRF9b6V8+2nTHWVM05Iy1xYsdJmcc5Jm9tRqNeke6xHBw8cVOXhLZoy2isTF51bXeZ7eXeCnC8XatceTHaYpjvWd5OltxOuu/WXTl4vLXPfWLFNK3jHMbncTMR17f4vycvDeNZc+LJvFXHlpTmiO8Wnr7+0Ok1CnCcXbBj4e1a4Mdb/FraJi0xaI6dp69YdGHh7RxNcuS9JvFotMz3meTl7b+9hXxe1s3DYrxX56xbLqutbmY6deuujHis+S2aLYq1y1+as0npuOadT+GibR2fu0TgxYp4nHWMUxyctdeUx5T17tZtXHWvz1tHaJiO7i4ficmbiJxWyTMWx0mkddzM1iZ8zg8XEzkv+8ZcurUpak/E3111/VLMHXbLaelY1uO+tbUvS9eWLRMRMdImDd62iJ1aZjUbdt+HnFhibRWZ0yPPmJrPXanEV+Lj5Kz80zE99a1Mf6Nctt2VmJ3rfdUUpwszfFlm9a5aRy9Y3uOvv7tsPB0pxd88ZabvrdZpMx2+qk0ntFpmfZTjYvThqcuXlmbamNz83ST6rpwYo4eYiM9r0puIprtE+6k4MF8WDFebWrgtFqxM73Mdol5+W8RThrWyWil6zuZnU7jXptjkniJ4r5Ji2OOIpbpOpiOv5N9b/aa9SeGxVrWtPizaszPS3Ly718vbrHRvPA4rUrGSb8taRXl5piJj0nr+bzuFwXjiOJxVpa/PF43aY3Xcx+TojhdzwGW1KTbFHz9O3SPx82b/ALV05KYcmTdppNrRNftd48/1UjHwdbROGMf7zNP7OlY3No36em4lhbgMt+GvGLUZqWmcczPeJiIn9JX4XhJnjcM/Ex82OmoreszuNzO9/ef+q97hpmvC0nPFYycuusRGo9HPx81zcPFImkamJ6OLiM14zWre24iNdJ6fcpiy/PGq/jLOGue1IrPXqzno7LavM9FP3e1/sxCsueNEezo/c8ut6jp7onhssRvUa+oMEpms17wiJ300DTFG7Q78deWrDhcPa0t73isaZrUL215srX91LX2rtBabG1dpBOzaAE7RMm0SBzI3JpaKgVrtaa6aUqm1QZaRpeYRoGHNriJr613/AEXUyV5eJx39Ymv6yvMgiUbSgEphVpWATWG9KqUq2mYpSbSCmbJ8LHuNNPCcE888RkrO7R03Dkx4r8bnmK9Kw93Fj+FirX0jQRf7/eXFxfHRijVZrt0Z7xTHNpfPZL895mfUkLWlZtnzxe0zPX8HRfmid7mTBXVey2XstSK2tuu1eZG/lmFdir7bcPflyxLniUxIj2Yna0PPw8RPLrTrpli3dGpW2oNR6IiYTEoqt6Rrs8bxXBMxN6xPk9uZjXVS9IvHssSvirxMT2l08Fxd+Gy80S9bi/Bpvu9LamZ7S823h+XHO51+LpuueY+n4Tia8Rji1Zjeo3ES37Pm+EyTwNt5JnU+j2+G4ynERuu+jFjpK6JlEpmY0paejKss15rWXNw2L944rdt8sfgni796x3mdOzgcXwuGrvvPWVR0xqOwR3EVIAAAAAAAAAAAAAAAAAAAAAAAAAAAAAAAAAAAAAAAAAAAAAAAAAAAAAAAAAAAAAAAAAAAAAAAAAAAAAAAAAAAAAAAAAAAAAAAAAAAAAAAAAAAAAAACEqzOomZjsDHi89cGK1pn5tdHzuW1slpveZm093RxXGfvWWdxy8vyxHqwtGukrGa57V9mN6d+jrtX/syvHSWkcV6zDK1td3ZaIljkxRaOsg5bTE9mN6TeJiYiY9JaZ+GyR1x2ifuefmvnxz1r6+Qj1sPTFWJ8ohfbLh7c2Ckz31G/wAFplGlcl5ritaJ7RtPDZpvhrefPfl7q5I3WY8pjSOCtE4eSY+ze0b+8HVF9taTMs4mN9F6yg1iJXiFIleJBMQnUkSsCNGjZMgaRMnNClra8gW5tLUv7seaZ8lq1nzmBXVGSIjrJXiK82o3P3MqaiNT1W1Na7gR1VncLSwwXmdRLaZ8xVLSiJjy12680x0LrVrNsdqxPW9ZiCDP97wVrMxetojvNZ3+LmyZsWesWzRW1IiY5tzHTzjcT27K/wDDrZaUvalcd6VpERzT80xv294Xx+HTHC8RhyXrE5ZvOo8txpuSIrbPSbxmyY8c5KzGrREz1+nmrXicEXxVrSv9pExjiMXePPy95a8L4bHCUvXFmj7dcmOLdesTEzv8E4vDq4acNE5YmcE3mJiOk83/AGW4mKxxXDYMnJlpMW1uZrTpEb/1Xrx3DXtamGbRavXmrEa8vLv5+jPNwmLLktkjJau6zS0RETuNr8Pws4pmceXJFJiI5ZiN9IiPT2PBz28Q1w85pnJMRMRNY7x90f0UyeI5a8T8DdonnjHMW8pn728+G4fh5qc87za55m8b6Tv0Xtw+O18l713zzvpb0N4mKcJe+S+T4nwZtyzOOLzMdtdO/frH5rx4lfiq2tFKUpNpjHFY1PL7xvvpTFhxYslsmHFFLX3vrMrajHTkrWIr6R/1S2URPzJrj3PTqtjpzdol0Uxcs73KaSIx4axG5jq05YmJi1YmJ8pja3ka6Mq5uJ43h8Gsd4t0jcxFJmI7f6q047gfjzipjyTkjW9V11nt3Rl4H42TnjNFImsxqa76bifX2Vr4Tjpm+JXNPasTEx6REevs3M/lPW2Lj8WWt+Wt55Mdr3iY+zEa6d/cyZ8l8v8AZ1rasVre3NOtRMz7+kSYuAw4MvEZcc23xETW8TPTrvt+LHJwOPJOOLWvrHStIjfeI7b6H6qtjz55txGqUicUW5N1trfJvrM9PTzc2LiM3FZYpe+PniOaIjpMx7ervjhMNuItntWZyW1ud9+mlcPAcNwuTnw0ms6/mmf1NgwnFbe7xudb7o1MT6O21Yncz3c2WNT0hJUsZ0tMW7va4LFFsfNaPTu8vhcM5MsRudd+nV9Djpy1iI9Eqw5KxH2Y/BlxFInFbcRrTocXiOf4OC0cszMwzGr8eHnmPidJ6ey2DHFrROpmGVYm14jq9HBTlrDdYi0RFMeojTmy26unJPRx5J6stK7TtlvqmLCNNp2z2nmBdKm0xILGiJSBpeIU2vANaptBWFrdhWUwrK8qSDn4yeTBW/bltvf3a/qlXjqTk4TJSO86/WEY78+Klv5qxIiwjaQTDWsKVjq2pArWkac/FXm1vh1no3zXjHSd+jl4WvxeKiZ5tTPosZer4dijHgiYrqZiOrsmYjvLLHWK0iI/MyTNKzPPSPqjTi8RzxqIrZ5XnEesuni8vNbpO0cLh5pm1vJph04o5a9VMlk5L67MJtuUaI7naU0jZeNdQQlWJSI1xameretq17RLjmZiOis5rz/2Ud1uLmvaWVuNz3nVLa99OTdrd2+KOWoNN5L9cmW0+0W0cset/wD3Spa/XqmtolFaxa9fs5bx9bTKZy55jU3rP1iP9FITAObiMOTiNfEtHTscN8XhZ3WNw6dI1BpjWPEpiPmpaPuMniE2j+zide8MpjaPhzrpIetODrPEcZE33MRPN1e1EajTl4DD8PBFpnc26uuOyVYJBFAAAAAAAAAAAAAAAAAAAAAAAAAAAAAAAAAAAAAAAAAAAAAAAAAAAAAAAAAAAAAAAAAAAAAAAAAAAAAAAAAAAAAAAAAAAAAAAAAAAAAAAAAAAAAAAAEaSAxy8NhzRrJirb7nn5vCJid8Pl5K6+xO9T971STR89k4LicVZm2KZj1r1j/Vw590meas113mY7fXzh9dMbjXk583A8Nni3xMNdz3mI1tdTHyFom0c1azaJ7Wr1iWcRljrFd/V9Dn8ArG7cJnyY/8HSYePxPC+IcLMzk4W16xP2qxvf4ba1nGHSY+aNSztSLd4iUTxePcxeJrbzjr/oyvxuCvfJEfWEF6xFYmPdWZUx565a89ZjSdlUvMcsy5uAyRz5q7n+8tOm15jlmJcXB3iOMyV9bSD1q2hpWWNJiejWEG1Za1mJc22uOdz3BvEbRMzBCZiJgFeYnU+ZMQr0+8Fo0TPRXZM76AyyX5fVj+8a8pb2pFvNz34eY6xM6VG2PiN2iOzsjLERG5eXW/J5RM+6Z4i/TYa9fHeN92sWj1eNTirxrcurDxHN/FH4i67pTzRWO8Qyi2/NpqnL8/b3lFP3ms9KxMz33C0WtbUcuoiPVWPgUmNRWN9vdpzUjpMTE/SYERNfPUeyt62t7evut8bF/PXXvLOeKwzOoy1n06qIms9vP9E1xTrc2iPeeiKcRhnJyfErN58t9Wk2ia/Ym302DP4ca3z4/rMprhpqNWpM+yImvLqMFvvmVqdv7nlj6oLctN94K44jy2ncfyLx9ATGojpBvYgVOlMlorCbW1Dly5Nz3VGlcm7e3pttTmnvMseHpudzDq6RAKW794Ui2OLxSclIt6TPVN7dukT98OCceW2XPEYeeck15MszqafNPZZIPR+JipN4tkrFqRE2jvMR9FJ4zhLVraMu4t21S3X8vq4px8RbjJ4jJWuOuSeW9eXccuor16+XWWnD+HYP3fh64+KrlzY5ndLW5Ynv6TE+fquSDrvn4bFjrkvkiK27dJ3232Z/vPA5skYq5qzaYiekTPeN/o7MvhOPPw2ONRS8RqY62rMTWYnz9/XyY4f2dwYbzOPNqba5pmu5jUeU76JOplc/CcZjwZ6RirfJbLE8lZjk541vcTPSfxe5w3EY+JpN8c9p5bRMdaz5w4f+DY+eb88RascuLpbWOPb5unSNdNOrguEpwOG9K5Jtz2m9pn1n/scuv8LJjoveKVmbdofPcfxMcRn3HNyRGtTLq8Q8SmbTjxRWY1MTMS87Hjm9uu+/okiWt+HpvrrXV1xGoUx0isdl57JSM8nm5rw6LsLgwmFWloV0CEwjSQSmEQkFoWhWEWyVxxzWnUA0RbNjx/atH0VxYOK4j5orOOk9ra7x971OH8MwVr81ee3nN42quPDmjJ0pS9vpWWuW1seufFkrE+cwji+Jp4ZalopWYnr6OHiPF54+9eXVaRHWN95/3oHVNolSZY0yzaOsr8yC0dZ16uPhJ/8Ljj0+X8On9HVFtTtw8LaYvnx/yXnUffIjqWiFYaVgF6R1dEarXc+SmOqvE35aaie8KMuvFZ61rPT3exgwVxYqxbvru8rgZrS8WtPL17vRy58NsNqxxURbXSNrSK8TxWLFGpyRM77RLzM+fnjp2306s8sTOSefr17z5qa6rIza2wYpyW3PaHbMctdQrgpFar2ZtakcuWZ2ym3VvkiGfLHmCK5dLTeLQry1REfN0QT5pNJhUT3q2rWsx2hlWO8LY5nUqNOWPSCa7joiJlMSyrm4jHflmauG18lJ6zMPY6TGp0xycNjv5NI48XE23qbS6cd55us9+zC/BTE/LMtsWO3Tn7x2B01tuEq1jSyKR08m3DYpyZqxrpvqyh6XAY4jHN5jraUV01rFaxER0hKRFAAAAAAAAAAAAAAAAAAAAAAAAAAAAAAAAAAAAAAAAAAAAAAAAAAAAAAAAAAAAAAAAAAAAAAAAAAAAAAAAAAAAAAAAAAAAAAAAAAAAAAAAAAAAAAAAAAAAAAAAQADm4ngeH4qusuKk+/LG3z3G/shTJ14bippM7+W9en5PqhdTH59k8M4jwutcXE8k2nrE0npLF9F+1cf23Dz/ht/R8/MRpfqfGOSfkn6PNwZvhcZadb6y9DJvktHs86K64ncxvUwsR7GPJFoida3DppO3HitusdNdG8XmOzKumq8Whzc/umL+4Orn0tGVyxaZ81LzPeZUd/N6aVmHn1yzHaWnx+nfqYN7Wmvfsj41Y6ua15nvMqa35dFxNdVuI10rCk2yX8/uZ1pPWeV148VI5ZyX1E+W+6o56YpvfljXaZnf+/Zllrqe7qy2x88Vxb1DLl3EzMA55nULYrW30W+HNp7dGla1pHVFx2Ycmojbr4fh8nHTPLMRSNfg4fD8ccZxU47b+HSN3mOn0ex4jkjBw9ceKvLXt29kivPxcV8LDx3DUz2+J8TJ8OLTMbjtHaOjjrw9uIxZr4azbHEfLF5jv1/6PS4a2q6ie/dvzb7yu4Y5+J4Sc+KPhxFeW1d6iOnzQrl4PLzZaxT4vxcUU+JeY+Sd27/jDs3vqtHoTnTHFj4PNS/DzqsVxRETNbarb5Z8tb31dcxMROp0vBPZLdVnzT/MtG/qdfJKCOUJ6QpE9QXTpELApenNEwy/d43vboNArWOSFbWWsyt3BWZ3LTHCkR1a1jUKiMuSK1n0edlvFraiIh0cXbrrfk5oifvWRLXZwHF5MPLWNTX3l6kcdqkTaltfXo8Klpr2Wtkma6nuYmvVy+L1r9jF+bz8/H5uJnUdI9Ny5J3MtKRHqZF1fFg5p+aezsx0isMqa8urevZKLolMdkWRplfswu2uxuIzlWVpVkECdIAhMTrqhXJetK9ZBOTNFI33mfJ3eHcDNrRxGfUzMbivfW3P4dwX7xb42WvyddR/0e9SsVjpGuhpiYrHovuIjp3Um0RHd5vF+I/D+XDMWv9NmauuL9o8tclqYqx1iJ/X/AKPI4XhppaJ35u+2OZmb5Z5rT5yrWkc0Ki1OnRtE9GcxEWWhBbvGnFgjl8U4mJ7WiJ/3+LtYTXl8Qrb+es/frSjavVvjhlSHVijogvGqxMy47TPEZdV+jXicvTkp9qXd4dwk46c2SI5t+a/Bhi8Nnl3Pdjn4O9b8tYjfpt7mvl7ODj8tqRMWmPpBKY5qVx8Lhm2atbXnURExvTkwU+JkLXtktqPwh2YccUpHTU+a2pIvXUK3laZZXllplezPmTbzUVF4lasMtr1vESDSYRPZMzExuECFZ1MLV+W8qtJjc1mfPuKsaXycPlrMTSsTX02jcVj+0rkp92wUNytHLedUvSZ9JnUrxiv3nHb616gymdkL3rFY3aJiPWYRrzjt5IEJNJiFGmGk3yVrHnL16xERqOzj4DF8s3tHXfR2+aKkBFAAAAAAAAAAAAAAAAAAAAAAAAAAAAAAAAAAAAAAAAAAAAAAAAAAAAAAAAAAAAAAAAAAAAAAAAAAAAAAAAAAAAAAAAAAAAAAAAAAAAAAAAAAAAAAAAAAAAAAAAAAQJQD5z9q+/DT7W/o+cvHSY9n037VV3TBb05v6Pmbe7UZrC3SJj2ly1/v4+rpyTEXj6MsVcduJ1adR7txh2UmJhfRTDWI+WY00ikR3ZaUja0Rb0Xi1I84XjiMdfNMVly5JnpX8kWpf+KPydMcXi/mTXHmzRNse/h+cqjzr15Z6Jr2dWXhrY6TM6mPVzR0mYVFumnX4fjrmzck76w5K93Rw1rYssXr01E7B0ZscxuszHyV/Hv/AKOe951rs65tS+Oefe+8fVxZZncRPlGgUiZrMSvS8TbXkwyX30iU4rxXuDvnl+H09HBlvM3mIjs0tl5ukdnV4fhpfPF8uuXU90XXq+GcPHC8NSZ+1au528zxHxCcme9IiOWJnTo8T8RpTHOPFaZmZ669Hh/Pe0zHmg9LheJjtp6FMm3j4MfLO3dTJFY7iu+toXiXn/vMeUtKcVE95+5B3xJLCmWLanbWLQYJ+WO8nTyJmfKsSiJtHeIFLT0UrC09SoLQsruDmBZCu96TPYFLSpK1pUBasNO1dq1RltFaSI4s9t2RFesK36226OHxc3XUy2yymntKkxqezutjpG+up9HPkr1kHPvUtaWrE9pUmJKzqeqDtx/TTarnxW35umiVqLQiUqyisrsLt7+bntPURQRshRKJNs75IrE9QMl4rEzPZPB4P3rNF7bikT+KvD8Pbi8kTM6pE9dvaw0pgxVrGoiAb4KxjxxWO0R2WtlitdzrXvLiz8fixRMc/wA0eUPOzcRl4qdRMxG99Uw108X4ha8TjpWPr3c+LFFevnK2KkUj3W2opeOjLtaGtpZT9pBae6YRPXWiAWUyRvPw8+9o/L/oupk6ck+k/wBJB0Y69XTM8lJlnijrKvGW1WKwCnCV+LxNbb83v13EPJ8N5a/w7nffT1JtqszMStIpxOb4eOZ83i8RltlyT6zLfj+I57ctd+TPhcfTnmOsiX1bh8HLG576dHkdoVmRVbSzstMqWkFZhSYhaZQBqCYgTEAUiVvNamtInuCFu9FVqd5gHTh4y9ccRbHFojzidNq8Xgv0tun+aYcOOdWmF5t06g6snD8Ln75KTv8AxuXJkr4bEzgtW3tE7/32RMx5xv7lfpAVTF4pbiI+DxlPl7xasa1+JTPE3msdax2lpNYny/HqcsenURaLRLXFSb2isMoq9Dw7FqLXtH0StR2Y6RSkVhYEUSAAAAAAAAAAAAAAAAAAAAAAAAAAAAAAAAAAAAAAAAAAAAAAAAAAAAAAAAAAAAAAAAAAAAAAAAAAAAAAAAAAAAAAAAAAAAAAAAAAAAAAAAAAAAAAAAAAAAAAAAAAACEgPD/aiu+EpPpv9YfJZbah9j+0td+HTPp/rD4rNPyt8WOTnveZsy38+/PyTbur3tqO7bDuw55pijnt9NqX4y8zqOzKuC99bl0V4asRG5TxfWX7xae0r1tazX4VfRatPSDU9VrWdb1t14uJy0ryRaYj0hlHyw1xRvvHUVfJkvbHNbT8sddOaIiZ3p02xcuObb3EsI1z68kCsdekOqMcUrNp3NZnozpMUttrGSdRXy2Kji8nJMVx65fVyTabb3O5a5d2nupGOZ8wc1+kqc+p7ts1dS55jqI6cVt6dVc00rqvRwY5mJ068VZtGxT4c5bbt12vGOKx2bRXlhTJeIjtplUTkinnDp4DhcvGzab82PHHbUd2fh/h1+OybtblpWd/V9Rhw1pWKx2iPRKscNPDOHx0nmxzefWZcfHYuHxW1WsVtr1e1mmK1l8l4hxM34jflpYV0Uvki3y7mG+LiLb5bd3mYOJmLRPX6PSw5seWIm1eX30uMuymWsxvmj8WnNE+cOavh979aWrrurfDlwd61n70adW49SJcccTFek119C3ERPSNmGuubK7mXPTL16tq3m3aDDWldrW7K135ptPRFUlEHmtHQRarHPMcvVaclYYZbzKwY9N9XZw/yzGubX1ctZ+benpcJ8SdarEx6TPRakVvETE9Pv5XJljUzzT+T1ssW+HO7R08q9oeVxMzzT1nuQrLpKlohHWZ7taY5nvKo0wV95ddezPHTXm1iGGkqymVZFZ383Nfu6rMb1Ec0yiLa803rMMLc3oovfJOunVzWvN51K3Je0+n3r14a9vRUrswZ6cPiiKxEzM7Rl4vPm+WkTFfaFMXDamJtPV01rEQi45q8PzTzZJmbT6t64617QuiZAlSUzKtpQJUmuza0AroiGk9lfMEItG4+i2gHbjiIjcuPJM5M2rTMxHo7Y6U6ejzrT/aTOliV7nDUw0p8utnFcRSmOY5o3ryl5leLtWkxWv5qVxZM880zqDF1X++yxrcu7HXkpEKRWmGOnWfopbLuQjabe6kyy5k8yC0ypZOxRkhpNUcoKxK8EV6rbiIBSZmqOfabTtWI6gumJ1KsJBaZ1aNNOksp7bWjegX5YTqFImVoQTpItEAmtZmYj1exjpFKRWI8nFwOLmtN57R2d6NAkAAAAAAAAAAAAAAAAAAAAAAAAAAAAAAAAAAAAAAAAAAAAAAAAAAAAAAAAAAAAAAAAAAAAAAAAAAAAAAAAAAAAAAAAAAAAAAAAAAAAAAAAAAAAAAAAAAAAAAAAAAAAAAB5n7Q134Tmn0iP8A+0PhMs/K++8e6+D8T9I/WHwGX7MtcWeTmmNymmq5qzMRpWZ6qzPV0c3q0msxExHf2TMubDkn4UR6QWy29Gca1vbJ9Ffi7c/PMwvVcTW0W3MO3DExE+cuGsO7gtW1FvcHpWil8FuGrqYmPltPebem3l5MXwr2pePnrOujel5mOeNa3r3Zbm2afTegYzM9k45nfXs3tiieaPP1TPD2pjmZ6THr5gieXliNxtaIjUahxxaZybduOJmAc3EY99deTmjFMz1h61sUWhzXpFUqxhjxRXW4htForGukMcmWK7juwtkm8610ZV1Wz+US6eC4DLxd4nlnk6TvseF+FW4mYvk3Wkx6dZfUYMNcVIpHaINxU4OHphpFaU5Y9vNtJ69ezDPnrSu5nt6yz9X45PE88YuHvO9Ty9Hx2e8zfcvV8T42eIvqsRFYh5OT5rbbkYtVped730deLJOo69XLFWlI7NI+n4DiK5scV380Q7orFo6xEvnvDL64iu/OvV78T5MVuVGTBgtHzUifpDltwVJ3NYn8W/E5vg4ubW0cPm58cTuOveEHm5MGTHbXJOkxkms9p1Hs9f4dMn2o397DieBpbHM4+k+m11Mc+LJzxEx291rS5omcNuWaz084bYsebiJ1jpyx/NaJ0KWvWnW0/h3lpj4Pic3W0RjpPbrqXdwvh+PBbnm05Mk958nXPSNpo8LiOByYoiazFo9eZydZ6OzxbjJreMdY69dy4sP9pMR2aiVrhxza0dOu3tcPhvWsc0Qx4PBFfKZmJd/kzasjHNSJpM8sTOnh8VMfFtHad9ntcbeacPae/R4M2m2SZmPNYVOLHzd4ddKREdlMWojTojRUhEJCUaRKskyrM9QRKs9UygFJrE+Sk4onybIEUjHEeSUiiExO0SiOkAm06Zzb3Lyz2g0iSYVrK4KcqdaSjvIETMnmvWpMdQV0JR6iu2vXHH0cd8UWt8sOvH1xR9CmKKzuZXUxlh4atetob2tFY1Ba0RDnvfYfEXt7qbVmSAaRKVIlcEpQAkDQIlS0rypMAqvVWKpnpALeYrXcraBanWdT2l04OFnLzRW8bjtEz3/JzV6S6+GzRTPWZ7T3BnkwZ8MzOTDM0j+KvVnXJSfOI9p6S9ut4mN0mJifOJcvE8Fgz2m14mL/AM0Sg4unr0WrEzOoVy8Bkw/NS/PHpMdfydHhuG83m2SNa7KPQwY4x44j1aAy0kAAAAAAAAAAAAAAAAAAAAAAAAAAAAAAAAAAAAAAAAAAAAAAAAAAAAAAAAAAAAAAAAAAAAAAAAAAAAAAAAAAAAAAAAAAAAAAAAAAAAAAAAAAAAAAAAAAAAAAAAAAAAAAAHD41G/COK/+nMvz28arbc9X6J4rHN4XxUf+lb9H51knpLXFjk55Vn7UJtPXsie8OjDbDaKz83ZFrbtOp6eSkT0IlZBpDWssay0roG1Z9HZw9pjcxMuGJdeCd1QdWXl5tY+0R2IrMzS0R11HRWeuXl85WteMc6mdzEeaK7OHvjpbJbNEcuo7vPzZ7ZPlmZmsT0VyZpvExvuzr7g0x03PV20mIhyUnq2i0ore14cfEbnemvNM9PNfFw9s9orETP0gT68yMOTLeK1rMzL3PC/B+WK5c1YmevSXZwPhlMUxe1Zm3vD1KUisRGmbW5EY8cUjt08o9Gora2ollpzcXxVOHpzXtqOr5jjfEbcRf7U8sdodvj3EW+XHE9OsvnrXnfduRi1ra20a3KkS0rHVplaK7Wik9l8ddz16NIxz3Bbh7TW247vo8VubHW3rEPn8WPrGvR7+KeXDWO06ZrXFz+K25cER5zP4dHn8JkiJjc66uvxC3xr1pWd9JcFazj667kg9vDmiYnrp0c0z0ePjyza8xE63r7nq4I33nfulWNqY4tqdRHvp0VrER2VpGohdFT2ZZbRWsz26dVrX083xTjK4cMxFom07iY31joQrws9py5LW3PWZ7t+Cj+3rHfcsK9Xd4XSLcXXcb1LbEe/ipFI1HZpMdERCZ7Obo5OO18C2/R4V+l7anpt7nHx/Y23OujxLxG536txipxW5e89HTTLHlufo4o66jbpxUnyKR1VnZKI6QTLLStlJlMypMgTIgBO0IASIBBSZTKsgraVNrSrILRK22cLwCYWrCtWtIBesKX7rz0lS/cVQjumUA6uHtHLppMxHVy4rcs9ZWyZd9I0Bkuwm2ybTKFRCUJgFoXhSF6gtEJ0QsCBKEEImEkgpPRXvK8wiK9VE0r0WN6RsFoX5YtWWcNsfYHRwvBcta5aXmInrNXXWt4n7W4U4K+6TTfbeo9nTqGarPXVpirqN+qJjc6aQCwAoAAAAAAAAAAAAAAAAAAAAAAAAAAAAAAAAAAAAAAAAAAAAAAAAAAAAAAAAAAAAAAAAAAAAAAAAAAAAAAAAAAAAAAAAAAAAAAAAAAAAAAAAAAAAAAAAAAAAAAAAAAAAAAADm8R//LuJ/wDpW/R+aZLdNez9L8R//LuJ/wDpW/R+X2nq3wY5olWVkS6MJjsmFYlOwXq0qyiWlJBrWejowW+aJc8a8mtJ1MJR25rRF4mk9vNjaZtO5V5vdG0VaIWU3KY3sGlZbVibM8eOZ7Rt6nCcBa0xNq/L0KRThODtm6xqI29vh+GriiIiOvqvixVpXVYiI9m0Qxa3IVhYNstImdOfJk7z5Q0vZ53HZuTHPXrO1iV4HieX4uWZjy3DzLb30dfETu23LMbbYRE/m3x9tsIjTbHPRUdFPKXRS2nLWe3q2rPr3B14p1MS9Xh8sZo5db08SLdI5ZdvBZprkj06bSxZXXbhuTNbJvca7ODLE957R5PbnU1mN9LRLy+L1r7PWO3RItYcP82bdfV7mLUaiOzw+GmK33P3vSwcRWuqc5SPTrboi2TTjtxNKxubuHi/EOmsduu2ca10cd4jTDExG5tt4WTJfLebWnvO0XvN7bmes+asdOzWM62rMRG3qeCxvNad/Z/0l43N1iPd7ngEf2d7ec2j9Cke1BPZMdiY6MNvP4/Fe8c1Zj6S8fJWa3mLd9+T6PLj56zE9peLx2Gcd5mKzEba4sWMMVInzddI1DDh6uneoKEypMk2Umdo0TKpMo2IG0AJ2bVSCdoAESpZaVZFUlWVrKCLRK8KRDalQRDSLaRyk16CrxaJUyTG2c7r5q80zAL7IVhMCKZ7TWKzH80Q0nvKmeN4re0TK6oaQkBWUwALQvXuzheorSFoVhYBCZVmUCZV2rMo37gts5ldgLTKsToWikz5AmJaUtqYUistIqo6+Evy56z69HpebycfyxFo7w9KlpvhrO+tojaVY0pHWbT59l0RGo0lFSAAAAAAAAAAAAAAAAAAAAAAAAAAAAAAAAAAAAAAAAAAAAAAAAAAAAAAAAAAAAAAAAAAAAAAAAAAAAAAAAAAAAAAAAAAAAAAAAAAAAAAAAAAAAAAAAAAAAAAAAAAAAAAAAADn47rwHER/wCnb9H5fL9R4yN8Hmj1x2/R+XeW2+DnzVlFuy8x0V1rq6MKxG+sybr7rWpvqpNJBpE+iYtPox6/RpE80akVtXI3pbcuOJms6mW+O0eoOqIWiEU1MuimOLTGkGdKTMt6Yt/V0YeFvaN1pMvQ4fgLVmIvWI6JasjLw3hea1rW3qHs0rqFaY4rWKxGtNIY1uReE7ZzbSnxaz2t3RXRtWbMYyRzRG9ymbxvW0E2l4/iE815j3epe0RG3j8Vki1p12a4pa8jNSYmXNaunbmjfVyW7tMKcvvC9db7qzELRMKNa6aRPRjWY9V4mdqjaLdo06cVunRxczSuXp3Sq9qOMitY+XeocXFZ+fJHlEROnHbJPL3lS2SZ1uUxdbRknm7d2sZZjy1MOOJ672tzTM9wdFs0zGvfbK1t91d/irvqC5M9FObSvNHqC8d30fglZjhevnP9IfNRaOr6/wAPpy8NjjX8MfolWOxIyz5qYMc3vOoj82G05ckY8c3ntDy+Iy24q0xrkpE/irly2zZZyWmeSfs1lSb9NbWM1MRWlYivZWbKTZWbKLTKsyrtEyCZlG0JgEwnSYEECUbgARzQjmBMqynYKyspLeYZ2qIU7uqkdHLWJ26a2iIBaYhS1tK3uym2wWtO4UiOqY3LSK9AUiFjXUAnrW0esaK9aVn2iVlafZ+nRRIkBUToERC8SotArSFlIWBMs7SvKkwgpKPNbSax1BERtpXHMr0iNNY0DKMTStPaWkaUmtpncZJFRypiqZtHnJW0bVGla66u3grbpMecS49xNV+FyRTiKzM/LMTCVY9NKISigAAAAAAAAAAAAAAAAAAAAAAAAAAAAAAAAAAAAAAAAAAAAAAAAAAAAAAAAAAAAAAAAAAAAAAAAAAAAAAAAAAAAAAAAAAAAAAAAAAAAAAAAAAAAAAAAAAAAAAAAAAAAAAAAAMuJjfDZf8AJP6Pyzyfqmf+4yf5Zfls11p04OfNG+iJjcLRCJ676602weSsxMLV6+a011HcGPT+KExyx2lFoUDWlpjfdelo33YNKA9Dh53rfV7fh/CfGmttdPV4PDT80PrvBYj9zrPuzya4uvDw1McRFa+XVrr2aRGoRLnrpinZE31Mb7eqmbJGONzHs4M/ETO430IlrozcTFLa3E+3q5LcTNbU1PSO8y5JzxP1hz3y9W8Z16FuNtWZmJje+h+/35ZtNt+3u8ucqs5ehhr1M3iFrVjUxHVw5M0z13tyWy7UnJMx0MRpkvMufr16J5tpje1GfXa0LTX1VivQE1lpHburEdFoiTQmUxbSYpMtK4J9U1cUmdx0IrM+UuqmHXu2jF7Jq44ox29F64pnyl2RjiF4oaY4owz36onDb3ehFE/DhNXHk3pMd9srRPu9ucMT0ZW4KtvP8l1MePXe33PAzE8NjmJ/hj9HzX/DontfX3O7Hky0xxj+NaYj6/6pVj2eJ4qmCltzE5NdKery8ma+WObNbc/yeUMJvFe29z6qzZF1e2Sf+norNp9VJsjYi2yZU2bUW2jaNgG14lSFoBeJNoRMoJmVZsiZVmQTNiFVoBZKEgExCdAK6iCZlOkTAM5mSOqZhbHXegWrTot0iF+0MbT8wJnuI2mATCKxrce6SO8qJ0GzYCNJAV0mEkAtC0KxC2gNqz1TJAK6TE9UyiO4NKyvE9GcJ2ipnJMHPYrXbTliojP5p66lapNJnJFueY15QtaevTegWieiOutx0lGys+cqPZw358VbesRK7h8OyTM2xT/DG4d0MtJAAAAAAAAAAAAAAAAAAAAAAAAAAAAAAAAAAAAAAAAAAAAAAAAAAAAAAAAAAAAAAAAAAAAAAAAAAAAAAAAAAAAAAAAAAAAAAAAAAAAAAAAAAAAAAAAAAAAAAAAAAAAAAAAABTL1xX/yy/M706dIfpmT7Fo9n5zeurab4scnJNdT2Ty7htakSrMRWJ23rGK1xzy7iu1L0yR3rMR9HVw/FRj6cm18macnlqAeZaJ2pLpy1iGEwopHdeqvmvXuI6+G1NofXeB7/dOvr0/J8lwsfNEPrvB45eFpvzY5fG+L1I7K3trzRN9Q83iuPjntSuo15yxjep43ioj5azHZ42XN1jU/VTPxM3nfTs5LZN9W8c7XRbLM+bOcnuwm6OaZnSjW2Tp0lnN5IrMytFQZxuZWiGtcUy1rgTVxzxX2XrT1dNcOm1cUJq44vh2ntEr14e8/wu+uOIX5ITTHFXhvZrXh4jydMVhMVgXGNcUR5Lxj9mmkgiKJ0kQNJiEbNgsbU2bFX5kc3uptEyIvNlZt7q7QC20I2AkQAkQkAACFtqmwW2iZV2gEzKCSAPNaFYWgFoWVhYAAAQATBE6NoBa1pU7ynYCExKvmmAXg80RKfOFA0tpPL7gro0vyzPlP4JinuDPS0Vaxime0Wn6Q1pwuS86ilo+saQYREJdtfD7zHW9K/ftpHh0fxZJ+6BXm6n0k5Z/3L0rcLwuLrkyxH+a8Qwzcf4Vwu5nNjtMRvVckTv8AMHJ8OZXjBef4Lb/yyzv+1nB1rrBw+fJPpGv9ZVj9puKy6+B4ZeIn+LJaYj9FypsdVeFy638K8/c0rwWbXTHP3zDi/wCL+J36xHA49+UzaZj9GN+P8Qtvn46kR6Uwx/WTKbHqxwWb+WsfWVZ4TLEbtbHH/M8CsRnvMZM2a0/Ssf0I4Hg6W3bBa31vJg9maUraIniOH35R8WGteFyTE2mccV/mizzcFeFr0rj5evabT/qvz8tu3SVxNdea2DHGq3m1o7z5Iw2jLaK1mOrGPm6x3WrW+OsZK1m0ecR3XDfXr8Pwvwr88zuda7upnw9/iYa29Yho5tpAAAAAAAAAAAAAAAAAAAAAAAAAAAAAAAAAAAAAAAAAAAAAAAAAAAAAAAAAAAAAAAAAAAAAAAAAAAAAAAAAAAAAAAAAAAAAAAAAAAAAAAAAAAAAAAAAAAAAAAAAAAAAAAAABW32Z+j4PLgmLdn3luz5LJjjnnosSvKtimPJX4PNM9OutQ9X4FZ8ivC154nWvdrWMcfGeD34fgcPE1mLfE7xEdnmTMxD6nNjyZuGritlmaV7V08bPwXLPSJ1v0XTHlXmZZa9noX4XXlLmvgmPKfwaZc0wtXutNJ9J2VjSo7OE6Wh7XD8d8HFFeaeno8DFfl82s5rz2lFevxHid7xqLz+LzsvETPnLCIyX8paU4a9u/N+B4es7ZJtPTZFbS66cJ6xLenC184lNXHDXDafJtTh7T5O6uCseTSMcR5M6uOSvD68mlcOvJ0xX2TywmrjGuPXkvFPZpqE6RVYrCYhIBCUJBKNo2bBbaEbRsVY2rtGxFtm1NmwW2hGwVO0CBEgAAkEJAAAAAAAADQIkhIAmEJgFoTCITAJBEgiZRtMq6BIaWrXYKp1LWMcLRjgGHLOiIdE0iIU1AM+VetZtasRG5mdaW1GpTFppaL171ncKOuvAZ571iv1lrXw63neuvSI28OfHvGc32OFxYo9Zj/WVZ4nxTL/AH3iNsftjpWP0Mp2j6C2Hg8HXNkpGvK1tf1ZZPFvB+H6fvGHceVfmn8nz2TBN/73iuKz/wCbJratOD4as7+BEz62mbSs4p2e5b9p+AidYaZ80x/Jj0wy/tDxOSv9h4blp6WyXiv6w8+taU+xjx1+lYiV/nt0mba9F6s91M3H+NZv/wBVTDHpE1n9Ic1qcXln+38SzW9q80x+cw7PhTHas/XUqWnFT7WTHX62iGshtc9OE4aI+fh7ZZ9b3mP6yvGCsTvHhxY/+SLT+Mwm3G8BTfNxeKZjvEW3r8GOTxnw/H9nN8SfTUx/Q8T111rk88lte06W+HWe/W3rM7/V5c+OXtOsHh+TJ9Jn/RWfE/FL/Y8Nx4o8pvPb8ZhDK9qMVtR02tGC89on7njYuL8Xy9LZsOL2rjrbX5t44PxPL247i7eeseGa/oauPUjho3u2OJ95nRauLWrZaU/zXiP6uHH4P4lfv/xC0f4s81/0deL9ms1/734lf82Sb/8A3JsaxemHmtFcefHaZ7ct4n+rX4eOvDVtjvSazvmtNoiY9HTw/wCzuLDMT8fJFt7+WZj+suvF4PwmKnLFL3r6XvMpsOrxcdrWvy4aXyTvvWOn4vT4XFxtdWri5J/xWeji4XBhiIxYq116Q1S8tWccY8Lhvhpy2vzf0biWWgAAAAAAAAAAAAAAAAAAAAAAAAAAAAAAAAAAAAAAAAAAAAAAAAAAAAAAAAAAAAAAAAAAAAAAAAAAAAAAAAAAAAAAAAAAAAAAAAAAAAAAAAAAAAAAAAAAAAAAAAAAAAAAAAAET2fMXj53075i/wBpYlREdWkRHRmtEqjaI+VhkxxMrxc6yg5rYKz5M54Ws/8AZ2TVSei6Y4r8BS0a/oynwunr+T0Nhpjz48MpH8X5NKcFSv8A2diF0xhXh618vyXjHENBNMV5YTpIBoNgAI2gk2rs2C20bV2bBbZtXaNgts2rs2C20bQAnaABO0bAU2naEgAAAkDQIBIggEgkRBpICNJAACAQnQAaEmgTC3krCQTtCQFdGkgEL1Uja0AvzaTzqREytGPYpN9qczaMUec/mzmsRPQEbTtWTqqOS/Jj5ue1Y+sTOnLk8U4HFOrZd/THLm4vwHiuN8QvfFWbUmf4Ynp1n1h1YP2MyWrE3rkj/PkiP/6tdmermv49wdd8lM1vwhjf9paV38PhY+trf9H0HDfsbw1Zj41KT/ltM/rD0sH7N+HYYjlxdY9IiP0iDsvV8XTxrjuK6cPw2P16f94VyYvF8n95kjDE9Y/tZ/pt+g08L4Gka/d629rTzfq6MfDYMX93hx1/y1iGey9X5xg/Z/j+Ln/4n4k+kTv9Zh3Yv2IzTO8mS0T6TeI/pL74Oy4+U4f9jsePXNOGdfz05/6Q7qfs3hr0jNyR/wClSKPdE2mPLx+BcLSd2vlyf55if6OrF4fwmLXLw+LcefJG/wBHUJpitaVrHSsR9ITr1SCiUJAAAAAAAAAAAAAAAAAAAAAAAAAAAAAAAAAAAAAAAAAAAAAAAAAAAAAAAAAAAAAAAAAAAAAAAAAAAAAAAAAAAAAAAAAAAAAAAAAAAAAAAAAAAAAAAAAAAAAAAAAAAAAAAAAAAAAAAABD5nJGrzD6Z8zm6ZbQsSqFuyYWiItGpVFce/N0ViPXbjycJHPv4k/RrTlpGoBreYhjaSbbUASgA2IASIAShGwEiNo2Cdkyrs2AbQIqUAAAAAIkQAkQAkAUEmgBICBJoAEgqlOjU+gI0lOiIEQLa9jQK6NLxWfRMxrvqAU0RCZvjr9rJSPrZWeI4eO+an3TtRbSeVlPGcPEfb39IlH79g/lvP3A20aZYuMrlvy4sN7T9zS2TNFtRw1t/wC/YwW0mKzpWP3u3X4PJHrbp/Q1lif7Xi8GL13kr0MNW5Z9J/BPJPpKK8TwGP8Av/E8Fp89X/0XjxTwWk//ABNb/wCWtp/oiq/DTyNY8Y8Ln+7w57/5eHtP9G1PEqW/uvC+Nt//AM8R+siOSKekrRjn1j73oV4rib/Y8Jyx73vSP0mW1LcZeOvB4af5s2//ALRXk8sx5widw9muDiJndstKx6RWJ/o6K4oiPmitp9eUHz8TKtomOs+b6GeHw2nc46/gpfhaa/sq0x2/m5ImTTHg6908r2P+H0tbea85J+sx/VpXgeHr/wCVWfr1/UMcvhMxrJXe4mYl6UdlKY6U3yViv0hdFNGkgIEgIEgIEgIEgAAAAAAAAAAAAAAAAAAAAAAAAAAAAAAAAAAAAAAAAAAAAAAAAAAAAAAAAAAAAAAAAAAAAAAAAAAAAAAAAAAAAAAAAAAAAAAAAAAAAAAAAAAAAAAAAAAAAAAAAAAAAAAAAAAAAAAAAAAAAIfMZ5/trf78n075jiP7+3+/JYlU2c+kK27Ki03mUbn1VrMROpXjU+YISnonUAqL6RbpAKSiZRMq7BbZtXZsE7No2jYLbRsADZo0CBbSNIqEmjQIWE6EQJ0aBGhbSYgFNJ0tpAI0mIRa9afallbi8NfOfwMG2k6cs+IYY9fwV/4nhjytP3Lhrs0acE+K4ojpSzOfFontin8TDXqaNPJnxLLbpXHEfexvxWe3e2vvkw17nQ3WI3Mw8HFXiOJ4iuHHe03t2jm1+bktxFK9LTMT+Jia+nnLjr3vWPvV/esEf+bX8XzmHPiyZK1jnnc9ZiI3+cummHib5LfC4WbU30m1qxuPxDa9e3HcPH8cT97OfEsUfZiZ/H/R5v7pxszM2x4se5/iv2/CG2Pwnj8kbjJh/wCXf9dL4eumfErz9nFE/WUfvnE2+zSK/Su0V/ZjxDJHXLf/AJYj/wDya0/Y7ibfby3/AObJEf0k8PWfxONt1m/LHrOoYZOKmszGTiuvnq8PSx/sbr7V6b9bTzf/AGw68P7KY6a3fD92CN/js2GV85PFcNMzzcTE+vXZ+8cP0+FFsv8AlpP+j62n7O4a6/t71/yRFXRi8F4bH3tkyf8A1Ji39DTHxcZ8n8Ph2a3vMzEfotXPxs/Z8Nw1j1vk/wCsPu6cDwtO3D4v/ZDauOlPsUrX6V0nZcfEYMXik6nH8PDMTveLBFp/WXXHBeL5Y3bi+Ii3+Hh4r/R9d9yYhNXHydfBfEsnTJxPGzXz/tqw6MX7LY7xE8Rmz2nzi2SZ/q+kSaY8PH+y3hlY+bDzz/inf6unF4D4Zi+zwWL76vTEMc1OC4XH9jh8VfpSG0ViOkR+EaXBVfuFgEJAECQECQAAAAAAAAAAAAAAAAAAAAAAAAAAAAAAAAAAAAAAAAAAAAAAAAAAAAAAAAAAAAAAAAAAAAAAAAAAAAAAAAAAAAAAAAAAAAAAAAAAAAAAAAAAAAAAAAAAAAAAAAAAAAAAAAAAAAAAAAAAAAAAAAAAAAAAAAEPmeJ/v7fd+j6Z8zxfTibx9P0WJWUJ1EwrtO+yornwbiJhnWk185/F0d4UnoCI2ttTmVm+gbc+vNne+2Ns0R5KTlme0A26om1Y7yy3e3TWlq4ZnrMgtzx5G5nsvXHEJiAVisp1pfRoFdJ0ibVr3tWPvZ24nFXvePumA1ro05beIYa9omfppnbxOI+zin75MNd2jX1ebPil99MdfvljfxTN58kfcZU17EwjcR3mI+svByeJ5J75afdphbi5vE65rzHlWIlcNfRzmxV75K/ipPGcNX/zqvCrWL4Mkzg4r41ZiK1+F0nt7/VEY88z81K449bzMf0MNe3PiPDR/Hv6QpPimCPWfueRavJG78Vwdf8A91jficdOkcRXJP8A6VIt/wDcYm17f/E6TMRWtvvj/qrPidvKv5f9XkzxVcmKtL2yUrWdxa1YpM/nLnycRwseWfN/ktWf0gyL69m/iOaY+Xlj6qV4jiM1b2pliYx1m1+uoiIjc/lEvHjJiv0pwUdf/mZbf0h0YOH8QtP9hwkRv/5eK9/6nh69HiceXFgjNmtvHbep5t+zii3PPy1t/wC138N+zvjPGRu2WMMb1/aY+T/7ZdtP2Gy5YiOK46sx56pv/Q1ceJaOTDzWmIneuWZ1+O0xOGeCtq+uK3HLG911ud/lp9Pw37D+H4tc+fNfX8sxG/1ehh/ZbwrDO/gXvPrbJP8ASU0x8FHxbTEUvi16dZn8nbh8N43LHy4eIt71w21+Mw/RMHDYuHry4a8sfWZ/VrqN7Ox1fCY/2d43JEawcRHve9Ij/V14f2T4nf8AbWxcvtltt9gJq48HD+ynAUtW963m9Z6Tvt9+nZi8C8Lw6+HweOuvR6WoE0xy14DhK9IwY/vjbSOF4eI1GDFH/JDYFRWlaxqtYj6QkSCBICBIAhICEgCBIAAAAAAAAAAAAAAAAAAAAAAAAAAAAAAAAAAAAAAAAAAAAAAAAAAAAAAAAAAAAAAAAAAAAAAAAAAAAAAAAAAAAAAAAAAAAAAAAAAAAAAAAAAAAAAAAAAAAAAAAAAAAAAAAAAAAAAAAAAAAAAAAAAAAAAAAAAAAAAAAAAAAAACJfMcb04vJH0/R9PL5jxLpx2T7v0WJWGzfVXZtUaTfoz3NpT0mPmnUMsnFYMfT4lZ9tg0tWddGXw5meswwvx8z/dY7ZJ+k/6Mp4jjp+zw01j3j/VcTXdGKsd07xU72rH3vPivH5PtW5fvj/VrTw3iMvW2bJ91Jn+oOm3FYK98kT9GdvEMFe3NP3EeBZrfw8Rb/l1/Rtj/AGdzW1vh8sx/iyf9YPD1x38Up2rH5wxt4ne3Sk6+j3MX7MRr5sda/Xr/AFdWP9mcFes2rv2xwbDK+WnieKydozT9Kq8nF3748v8AzdP1fZ08A4ave+WfviP0htXwfhI70vb63k7Qx8L+68TbvSsf5rwvXw3isna1P+WJn9Ifd18M4Ov/AOmp9/VtXhcFPscPjr9KxB2Or4SngXG5JjrlmPSMUujH+zfEz9rFlt7THL/9z7itYr2rEJ0nar1j5Cn7MZJj5uFx/wDNln+m2sfsrfXSOGx/SvN/R9TpKdquPl8n7M56YMk04ukXiu6xXDEddPgsvH8faYrfic1dd4i0w/ZJjc+zwKfsf4VGS18mPJk5p3qb6iPwWckx+aVrxPEW1/bZd943Ntu/hf2Y8X4rrTgb0rvUzesV/V+mcP4L4bw39zwWGJ9Zrufzd8RER0jXsdjq/PeE/YTjpiLZcmDHPnEzM6/Do9LB+w9ojWbja/StJ1+r7GBNXHg8P+yPhmKIm+GuS8R9qebr923fj8E8Nx/Z4LB/zUi36vQEVjj4fFij+zxUp/lrENNJANGhIIEgAAAAAAAAAAAAAAAAAAAAAAAAAAAAAAAAAAAAAAAAAAAAAAAAAAAAAAAAAAAAAAAAAAAAAAAAAAAAAAAAAAAAAAAAAAAAAAAAAAAAAAAAAAAAAAAAAAAAAAAAAAAAAAAAAAAAAAAAAAAAAAAAAAAAAAAAAAAAAAAAAAAAAAAAAAAAAAAAAAAAAAAAAAIl8v4nFp8RyRWsz2849IfUI1ETM6jc95B8ri8P4zN9jDH1m8Nv+B8ZlrNL3x0i3frO30oupj5zB+zPJ9vPFv8ANXbrp4Bhr/5sx/lrEPYDTHn4/B+Hp3tkv/mmJ/o3pwPDU7Yaf+yHSlNMZ1x0r9nHWPpC/wBwCgkAAAAAAAAAAAABCQAAAAAAAAAAAAAAAAAAAAAAAAAAAAAAAAAAAAAAAAAAAAAAAAAAAAAAAAAAAAAAAAAAAAAAAAAAAAAAAAAAAAAAAAAAAAAAAAAAAAAAAAAAAAAAAAAAAAAAAAAAAAAAAAAAAAAAAAAAAAAAAAAAAAAAAAAAAAAAAAAAAAAAAAAAAAAAAAAAAAAAAAAAAAAAAAAAAAAAAAAABAkBC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Subtitle 16"/>
          <p:cNvSpPr txBox="1">
            <a:spLocks/>
          </p:cNvSpPr>
          <p:nvPr/>
        </p:nvSpPr>
        <p:spPr>
          <a:xfrm>
            <a:off x="715721" y="1803230"/>
            <a:ext cx="8258508" cy="295993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mj-lt"/>
              <a:buAutoNum type="alphaLcPeriod" startAt="4"/>
            </a:pPr>
            <a:r>
              <a:rPr lang="en-US" sz="2300" smtClean="0">
                <a:latin typeface="Times New Roman" panose="02020603050405020304" pitchFamily="18" charset="0"/>
                <a:cs typeface="Times New Roman" panose="02020603050405020304" pitchFamily="18" charset="0"/>
              </a:rPr>
              <a:t>Dòng dò trên các thiết bị sản xuất, đo lường:</a:t>
            </a:r>
          </a:p>
          <a:p>
            <a:pPr marL="342900" indent="-342900" algn="l">
              <a:buFontTx/>
              <a:buChar char="-"/>
            </a:pPr>
            <a:r>
              <a:rPr lang="en-US" sz="2300" smtClean="0">
                <a:latin typeface="Times New Roman" panose="02020603050405020304" pitchFamily="18" charset="0"/>
                <a:cs typeface="Times New Roman" panose="02020603050405020304" pitchFamily="18" charset="0"/>
              </a:rPr>
              <a:t>Súng bắt vít, máy hàn…</a:t>
            </a:r>
          </a:p>
          <a:p>
            <a:pPr marL="342900" indent="-342900" algn="l">
              <a:buFontTx/>
              <a:buChar char="-"/>
            </a:pPr>
            <a:r>
              <a:rPr lang="en-US" sz="2300" smtClean="0">
                <a:latin typeface="Times New Roman" panose="02020603050405020304" pitchFamily="18" charset="0"/>
                <a:cs typeface="Times New Roman" panose="02020603050405020304" pitchFamily="18" charset="0"/>
              </a:rPr>
              <a:t>Máy đo đa kênh, nguồn chuẩn.</a:t>
            </a:r>
            <a:endParaRPr lang="en-US" sz="2300">
              <a:latin typeface="Times New Roman" panose="02020603050405020304" pitchFamily="18" charset="0"/>
              <a:cs typeface="Times New Roman" panose="02020603050405020304" pitchFamily="18" charset="0"/>
            </a:endParaRPr>
          </a:p>
          <a:p>
            <a:pPr algn="l"/>
            <a:r>
              <a:rPr lang="en-US" sz="2300" smtClean="0">
                <a:latin typeface="Times New Roman" panose="02020603050405020304" pitchFamily="18" charset="0"/>
                <a:cs typeface="Times New Roman" panose="02020603050405020304" pitchFamily="18" charset="0"/>
              </a:rPr>
              <a:t>Yêu cầu các thiết bị được nối dất điện áp dò AC &lt; 1V.</a:t>
            </a:r>
          </a:p>
          <a:p>
            <a:pPr marL="342900" indent="-342900" algn="l">
              <a:buFontTx/>
              <a:buChar char="-"/>
            </a:pPr>
            <a:r>
              <a:rPr lang="en-US" sz="2300" smtClean="0">
                <a:latin typeface="Times New Roman" panose="02020603050405020304" pitchFamily="18" charset="0"/>
                <a:cs typeface="Times New Roman" panose="02020603050405020304" pitchFamily="18" charset="0"/>
              </a:rPr>
              <a:t>Thiết bị kiểm tra: Đồng hồ số, đồng hồ đa năng…</a:t>
            </a:r>
          </a:p>
          <a:p>
            <a:pPr marL="342900" indent="-342900" algn="l">
              <a:buFontTx/>
              <a:buChar char="-"/>
            </a:pPr>
            <a:r>
              <a:rPr lang="en-US" sz="2300" smtClean="0">
                <a:latin typeface="Times New Roman" panose="02020603050405020304" pitchFamily="18" charset="0"/>
                <a:cs typeface="Times New Roman" panose="02020603050405020304" pitchFamily="18" charset="0"/>
              </a:rPr>
              <a:t>Tần suất kiểm tra: Mỏ hàn, súng bắn vít phải được kiểm tra đầu ca sản xuất. Các thiết bị đo lường kiểm tra 2 tuần/ lần.</a:t>
            </a:r>
          </a:p>
          <a:p>
            <a:pPr marL="342900" indent="-342900" algn="l">
              <a:buFontTx/>
              <a:buChar char="-"/>
            </a:pPr>
            <a:r>
              <a:rPr lang="en-US" sz="2300" smtClean="0">
                <a:latin typeface="Times New Roman" panose="02020603050405020304" pitchFamily="18" charset="0"/>
                <a:cs typeface="Times New Roman" panose="02020603050405020304" pitchFamily="18" charset="0"/>
              </a:rPr>
              <a:t>Khi không đạt: cần phải kiểm tra dây tiếp đất, vị trí tiếp đất….</a:t>
            </a:r>
          </a:p>
        </p:txBody>
      </p:sp>
      <p:pic>
        <p:nvPicPr>
          <p:cNvPr id="16"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1912" y="3887684"/>
            <a:ext cx="4246162" cy="217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56311" y="1736223"/>
            <a:ext cx="4270561" cy="198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669794" y="1761871"/>
            <a:ext cx="3743085" cy="430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12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1" nodeType="clickEffect">
                                  <p:stCondLst>
                                    <p:cond delay="0"/>
                                  </p:stCondLst>
                                  <p:childTnLst>
                                    <p:animEffect transition="out" filter="randombar(horizontal)">
                                      <p:cBhvr>
                                        <p:cTn id="16" dur="200"/>
                                        <p:tgtEl>
                                          <p:spTgt spid="24"/>
                                        </p:tgtEl>
                                      </p:cBhvr>
                                    </p:animEffect>
                                    <p:set>
                                      <p:cBhvr>
                                        <p:cTn id="17" dur="1" fill="hold">
                                          <p:stCondLst>
                                            <p:cond delay="199"/>
                                          </p:stCondLst>
                                        </p:cTn>
                                        <p:tgtEl>
                                          <p:spTgt spid="2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3.05556E-6 4.81481E-6 L 0.59601 0.0081 " pathEditMode="relative" rAng="0" ptsTypes="AA">
                                      <p:cBhvr>
                                        <p:cTn id="21" dur="500" fill="hold"/>
                                        <p:tgtEl>
                                          <p:spTgt spid="17"/>
                                        </p:tgtEl>
                                        <p:attrNameLst>
                                          <p:attrName>ppt_x</p:attrName>
                                          <p:attrName>ppt_y</p:attrName>
                                        </p:attrNameLst>
                                      </p:cBhvr>
                                      <p:rCtr x="29792" y="394"/>
                                    </p:animMotion>
                                  </p:childTnLst>
                                </p:cTn>
                              </p:par>
                              <p:par>
                                <p:cTn id="22" presetID="42" presetClass="path" presetSubtype="0" accel="50000" decel="50000" fill="hold" nodeType="withEffect">
                                  <p:stCondLst>
                                    <p:cond delay="0"/>
                                  </p:stCondLst>
                                  <p:childTnLst>
                                    <p:animMotion origin="layout" path="M -1.94444E-6 -4.44444E-6 L 0.58837 -0.00648 " pathEditMode="relative" rAng="0" ptsTypes="AA">
                                      <p:cBhvr>
                                        <p:cTn id="23" dur="500" fill="hold"/>
                                        <p:tgtEl>
                                          <p:spTgt spid="16"/>
                                        </p:tgtEl>
                                        <p:attrNameLst>
                                          <p:attrName>ppt_x</p:attrName>
                                          <p:attrName>ppt_y</p:attrName>
                                        </p:attrNameLst>
                                      </p:cBhvr>
                                      <p:rCtr x="29410" y="-324"/>
                                    </p:animMotion>
                                  </p:childTnLst>
                                </p:cTn>
                              </p:par>
                              <p:par>
                                <p:cTn id="24" presetID="42" presetClass="path" presetSubtype="0" accel="50000" decel="50000" fill="hold" nodeType="withEffect">
                                  <p:stCondLst>
                                    <p:cond delay="0"/>
                                  </p:stCondLst>
                                  <p:childTnLst>
                                    <p:animMotion origin="layout" path="M -2.77778E-6 -1.85185E-6 L -0.48715 -0.0037 " pathEditMode="relative" rAng="0" ptsTypes="AA">
                                      <p:cBhvr>
                                        <p:cTn id="25" dur="500" fill="hold"/>
                                        <p:tgtEl>
                                          <p:spTgt spid="25"/>
                                        </p:tgtEl>
                                        <p:attrNameLst>
                                          <p:attrName>ppt_x</p:attrName>
                                          <p:attrName>ppt_y</p:attrName>
                                        </p:attrNameLst>
                                      </p:cBhvr>
                                      <p:rCtr x="-24358"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4"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p:cNvSpPr/>
          <p:nvPr/>
        </p:nvSpPr>
        <p:spPr>
          <a:xfrm>
            <a:off x="664515" y="108753"/>
            <a:ext cx="656146" cy="1371600"/>
          </a:xfrm>
          <a:custGeom>
            <a:avLst/>
            <a:gdLst>
              <a:gd name="connsiteX0" fmla="*/ 22544 w 2994344"/>
              <a:gd name="connsiteY0" fmla="*/ 0 h 5943600"/>
              <a:gd name="connsiteX1" fmla="*/ 2994344 w 2994344"/>
              <a:gd name="connsiteY1" fmla="*/ 2971800 h 5943600"/>
              <a:gd name="connsiteX2" fmla="*/ 22544 w 2994344"/>
              <a:gd name="connsiteY2" fmla="*/ 5943600 h 5943600"/>
              <a:gd name="connsiteX3" fmla="*/ 0 w 2994344"/>
              <a:gd name="connsiteY3" fmla="*/ 5942462 h 5943600"/>
              <a:gd name="connsiteX4" fmla="*/ 0 w 2994344"/>
              <a:gd name="connsiteY4" fmla="*/ 5746085 h 5943600"/>
              <a:gd name="connsiteX5" fmla="*/ 22544 w 2994344"/>
              <a:gd name="connsiteY5" fmla="*/ 5747223 h 5943600"/>
              <a:gd name="connsiteX6" fmla="*/ 2797967 w 2994344"/>
              <a:gd name="connsiteY6" fmla="*/ 2971800 h 5943600"/>
              <a:gd name="connsiteX7" fmla="*/ 22544 w 2994344"/>
              <a:gd name="connsiteY7" fmla="*/ 196377 h 5943600"/>
              <a:gd name="connsiteX8" fmla="*/ 0 w 2994344"/>
              <a:gd name="connsiteY8" fmla="*/ 197515 h 5943600"/>
              <a:gd name="connsiteX9" fmla="*/ 0 w 2994344"/>
              <a:gd name="connsiteY9" fmla="*/ 1139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4344" h="5943600">
                <a:moveTo>
                  <a:pt x="22544" y="0"/>
                </a:moveTo>
                <a:cubicBezTo>
                  <a:pt x="1663824" y="0"/>
                  <a:pt x="2994344" y="1330520"/>
                  <a:pt x="2994344" y="2971800"/>
                </a:cubicBezTo>
                <a:cubicBezTo>
                  <a:pt x="2994344" y="4613080"/>
                  <a:pt x="1663824" y="5943600"/>
                  <a:pt x="22544" y="5943600"/>
                </a:cubicBezTo>
                <a:lnTo>
                  <a:pt x="0" y="5942462"/>
                </a:lnTo>
                <a:lnTo>
                  <a:pt x="0" y="5746085"/>
                </a:lnTo>
                <a:lnTo>
                  <a:pt x="22544" y="5747223"/>
                </a:lnTo>
                <a:cubicBezTo>
                  <a:pt x="1555368" y="5747223"/>
                  <a:pt x="2797967" y="4504624"/>
                  <a:pt x="2797967" y="2971800"/>
                </a:cubicBezTo>
                <a:cubicBezTo>
                  <a:pt x="2797967" y="1438976"/>
                  <a:pt x="1555368" y="196377"/>
                  <a:pt x="22544" y="196377"/>
                </a:cubicBezTo>
                <a:lnTo>
                  <a:pt x="0" y="197515"/>
                </a:lnTo>
                <a:lnTo>
                  <a:pt x="0" y="1139"/>
                </a:lnTo>
                <a:close/>
              </a:path>
            </a:pathLst>
          </a:custGeom>
          <a:gradFill flip="none" rotWithShape="1">
            <a:gsLst>
              <a:gs pos="0">
                <a:schemeClr val="accent1">
                  <a:lumMod val="5000"/>
                  <a:lumOff val="95000"/>
                </a:schemeClr>
              </a:gs>
              <a:gs pos="10000">
                <a:srgbClr val="FFD966"/>
              </a:gs>
              <a:gs pos="38000">
                <a:srgbClr val="C16FBB"/>
              </a:gs>
              <a:gs pos="21000">
                <a:srgbClr val="FFC000"/>
              </a:gs>
              <a:gs pos="82000">
                <a:srgbClr val="2F5597"/>
              </a:gs>
              <a:gs pos="100000">
                <a:srgbClr val="5B9BD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sp>
        <p:nvSpPr>
          <p:cNvPr id="51" name="Donut 50"/>
          <p:cNvSpPr/>
          <p:nvPr/>
        </p:nvSpPr>
        <p:spPr>
          <a:xfrm>
            <a:off x="122716" y="216869"/>
            <a:ext cx="1093576" cy="1160585"/>
          </a:xfrm>
          <a:prstGeom prst="donut">
            <a:avLst>
              <a:gd name="adj" fmla="val 6519"/>
            </a:avLst>
          </a:prstGeom>
          <a:gradFill flip="none" rotWithShape="1">
            <a:gsLst>
              <a:gs pos="40000">
                <a:schemeClr val="accent3">
                  <a:lumMod val="5000"/>
                  <a:lumOff val="95000"/>
                </a:schemeClr>
              </a:gs>
              <a:gs pos="70000">
                <a:schemeClr val="accent3">
                  <a:lumMod val="45000"/>
                  <a:lumOff val="55000"/>
                </a:schemeClr>
              </a:gs>
              <a:gs pos="83000">
                <a:schemeClr val="accent3">
                  <a:lumMod val="45000"/>
                  <a:lumOff val="55000"/>
                </a:schemeClr>
              </a:gs>
              <a:gs pos="96000">
                <a:schemeClr val="accent3">
                  <a:lumMod val="30000"/>
                  <a:lumOff val="70000"/>
                </a:schemeClr>
              </a:gs>
            </a:gsLst>
            <a:lin ang="2700000" scaled="1"/>
            <a:tileRect/>
          </a:gradFill>
          <a:ln>
            <a:noFill/>
          </a:ln>
          <a:effectLst>
            <a:outerShdw blurRad="508000" dist="177800" dir="48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blipFill>
                <a:blip r:embed="rId2">
                  <a:alphaModFix amt="51000"/>
                </a:blip>
                <a:tile tx="0" ty="0" sx="100000" sy="100000" flip="none" algn="tl"/>
              </a:blipFill>
            </a:endParaRPr>
          </a:p>
        </p:txBody>
      </p:sp>
      <p:sp>
        <p:nvSpPr>
          <p:cNvPr id="52" name="Oval 51"/>
          <p:cNvSpPr/>
          <p:nvPr/>
        </p:nvSpPr>
        <p:spPr>
          <a:xfrm>
            <a:off x="222132" y="315575"/>
            <a:ext cx="894744" cy="949569"/>
          </a:xfrm>
          <a:prstGeom prst="ellipse">
            <a:avLst/>
          </a:prstGeom>
          <a:noFill/>
          <a:ln w="349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3" name="Oval 52"/>
          <p:cNvSpPr/>
          <p:nvPr/>
        </p:nvSpPr>
        <p:spPr>
          <a:xfrm>
            <a:off x="251010" y="345743"/>
            <a:ext cx="835095" cy="886265"/>
          </a:xfrm>
          <a:prstGeom prst="ellipse">
            <a:avLst/>
          </a:prstGeom>
          <a:blipFill dpi="0" rotWithShape="1">
            <a:blip r:embed="rId3">
              <a:alphaModFix amt="89000"/>
            </a:blip>
            <a:srcRect/>
            <a:stretch>
              <a:fillRect/>
            </a:stretch>
          </a:blipFill>
          <a:ln w="25400">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76" name="Picture 75"/>
          <p:cNvPicPr>
            <a:picLocks noChangeAspect="1"/>
          </p:cNvPicPr>
          <p:nvPr/>
        </p:nvPicPr>
        <p:blipFill rotWithShape="1">
          <a:blip r:embed="rId4" cstate="print">
            <a:extLst>
              <a:ext uri="{28A0092B-C50C-407E-A947-70E740481C1C}">
                <a14:useLocalDpi xmlns:a14="http://schemas.microsoft.com/office/drawing/2010/main" val="0"/>
              </a:ext>
            </a:extLst>
          </a:blip>
          <a:srcRect t="28322"/>
          <a:stretch/>
        </p:blipFill>
        <p:spPr>
          <a:xfrm>
            <a:off x="0" y="6066031"/>
            <a:ext cx="9144000" cy="791073"/>
          </a:xfrm>
          <a:prstGeom prst="rect">
            <a:avLst/>
          </a:prstGeom>
        </p:spPr>
      </p:pic>
      <p:sp>
        <p:nvSpPr>
          <p:cNvPr id="15" name="Rounded Rectangle 14"/>
          <p:cNvSpPr/>
          <p:nvPr/>
        </p:nvSpPr>
        <p:spPr>
          <a:xfrm>
            <a:off x="1680559" y="400472"/>
            <a:ext cx="7248288" cy="777747"/>
          </a:xfrm>
          <a:prstGeom prst="roundRect">
            <a:avLst>
              <a:gd name="adj" fmla="val 50000"/>
            </a:avLst>
          </a:prstGeom>
          <a:solidFill>
            <a:schemeClr val="accent1"/>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8" name="Oval 17"/>
          <p:cNvSpPr/>
          <p:nvPr/>
        </p:nvSpPr>
        <p:spPr>
          <a:xfrm>
            <a:off x="1170157" y="692946"/>
            <a:ext cx="182880" cy="182880"/>
          </a:xfrm>
          <a:prstGeom prst="ellipse">
            <a:avLst/>
          </a:prstGeom>
          <a:gradFill flip="none" rotWithShape="1">
            <a:gsLst>
              <a:gs pos="0">
                <a:srgbClr val="5B9BD5"/>
              </a:gs>
              <a:gs pos="100000">
                <a:srgbClr val="5B9BD5"/>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9" name="Straight Connector 18"/>
          <p:cNvCxnSpPr>
            <a:stCxn id="18" idx="6"/>
            <a:endCxn id="15" idx="1"/>
          </p:cNvCxnSpPr>
          <p:nvPr/>
        </p:nvCxnSpPr>
        <p:spPr>
          <a:xfrm>
            <a:off x="1353037" y="784386"/>
            <a:ext cx="327522" cy="496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Title 58"/>
          <p:cNvSpPr txBox="1">
            <a:spLocks/>
          </p:cNvSpPr>
          <p:nvPr/>
        </p:nvSpPr>
        <p:spPr>
          <a:xfrm>
            <a:off x="2381323" y="533301"/>
            <a:ext cx="5928959" cy="50336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smtClean="0">
                <a:solidFill>
                  <a:srgbClr val="F9BB00"/>
                </a:solidFill>
                <a:latin typeface="Times New Roman" panose="02020603050405020304" pitchFamily="18" charset="0"/>
                <a:cs typeface="Times New Roman" panose="02020603050405020304" pitchFamily="18" charset="0"/>
              </a:rPr>
              <a:t>Phòng Chống Tĩnh Điện, ESD</a:t>
            </a:r>
            <a:endParaRPr lang="en-US" sz="3200" b="1">
              <a:solidFill>
                <a:srgbClr val="F9BB00"/>
              </a:solidFill>
              <a:latin typeface="Times New Roman" panose="02020603050405020304" pitchFamily="18" charset="0"/>
              <a:cs typeface="Times New Roman" panose="02020603050405020304" pitchFamily="18" charset="0"/>
            </a:endParaRPr>
          </a:p>
        </p:txBody>
      </p:sp>
      <p:sp>
        <p:nvSpPr>
          <p:cNvPr id="21" name="Oval 20"/>
          <p:cNvSpPr/>
          <p:nvPr/>
        </p:nvSpPr>
        <p:spPr>
          <a:xfrm>
            <a:off x="1733761" y="510066"/>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625" b="1">
              <a:solidFill>
                <a:srgbClr val="5B9BD5"/>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1758091" y="575005"/>
            <a:ext cx="642239" cy="461665"/>
          </a:xfrm>
          <a:prstGeom prst="rect">
            <a:avLst/>
          </a:prstGeom>
          <a:noFill/>
        </p:spPr>
        <p:txBody>
          <a:bodyPr wrap="square" rtlCol="0">
            <a:spAutoFit/>
          </a:bodyPr>
          <a:lstStyle/>
          <a:p>
            <a:r>
              <a:rPr lang="en-US" sz="2400" b="1">
                <a:solidFill>
                  <a:srgbClr val="2F5597"/>
                </a:solidFill>
                <a:latin typeface="Times New Roman" panose="02020603050405020304" pitchFamily="18" charset="0"/>
                <a:cs typeface="Times New Roman" panose="02020603050405020304" pitchFamily="18" charset="0"/>
              </a:rPr>
              <a:t>V</a:t>
            </a:r>
          </a:p>
        </p:txBody>
      </p:sp>
      <p:sp>
        <p:nvSpPr>
          <p:cNvPr id="23" name="Title 15"/>
          <p:cNvSpPr>
            <a:spLocks noGrp="1"/>
          </p:cNvSpPr>
          <p:nvPr>
            <p:ph type="ctrTitle"/>
          </p:nvPr>
        </p:nvSpPr>
        <p:spPr>
          <a:xfrm>
            <a:off x="968189" y="1207473"/>
            <a:ext cx="8006040" cy="558457"/>
          </a:xfrm>
        </p:spPr>
        <p:txBody>
          <a:bodyPr>
            <a:normAutofit/>
          </a:bodyPr>
          <a:lstStyle/>
          <a:p>
            <a:pPr algn="l"/>
            <a:r>
              <a:rPr lang="en-US" sz="2400" b="1">
                <a:solidFill>
                  <a:srgbClr val="5B9BD5"/>
                </a:solidFill>
                <a:latin typeface="Times New Roman" panose="02020603050405020304" pitchFamily="18" charset="0"/>
                <a:cs typeface="Times New Roman" panose="02020603050405020304" pitchFamily="18" charset="0"/>
              </a:rPr>
              <a:t>4</a:t>
            </a:r>
            <a:r>
              <a:rPr lang="en-US" sz="2400" b="1" smtClean="0">
                <a:solidFill>
                  <a:srgbClr val="5B9BD5"/>
                </a:solidFill>
                <a:latin typeface="Times New Roman" panose="02020603050405020304" pitchFamily="18" charset="0"/>
                <a:cs typeface="Times New Roman" panose="02020603050405020304" pitchFamily="18" charset="0"/>
              </a:rPr>
              <a:t>.  Triển Khai Chống Tĩnh Điện Trong Quá Trình Sản Xuất.</a:t>
            </a:r>
            <a:endParaRPr lang="en-US" sz="2400" b="1">
              <a:solidFill>
                <a:srgbClr val="5B9BD5"/>
              </a:solidFill>
              <a:latin typeface="Times New Roman" panose="02020603050405020304" pitchFamily="18" charset="0"/>
              <a:cs typeface="Times New Roman" panose="02020603050405020304" pitchFamily="18" charset="0"/>
            </a:endParaRPr>
          </a:p>
        </p:txBody>
      </p:sp>
      <p:sp>
        <p:nvSpPr>
          <p:cNvPr id="2" name="AutoShape 2" descr="data:image/jpeg;base64,/9j/4AAQSkZJRgABAQEAYABgAAD/2wBDABALDA4MChAODQ4SERATGCgaGBYWGDEjJR0oOjM9PDkzODdASFxOQERXRTc4UG1RV19iZ2hnPk1xeXBkeFxlZ2P/2wBDARESEhgVGC8aGi9jQjhCY2NjY2NjY2NjY2NjY2NjY2NjY2NjY2NjY2NjY2NjY2NjY2NjY2NjY2NjY2NjY2NjY2P/wAARCAReBuQDASIAAhEBAxEB/8QAGwABAAMBAQEBAAAAAAAAAAAAAAECAwQFBgf/xABIEAEAAgIABAQDBQUGBAQEBgMAAQIDEQQSITEFQVFhEyJxMoGRobEGFEJSwSMzYnLR8BWC4fEkQ2OSNFNzwhY1RIOistJUhP/EABcBAQEBAQAAAAAAAAAAAAAAAAABAgP/xAAjEQEBAQADAQACAgIDAAAAAAAAARECEiExAyJBURNxMmGB/9oADAMBAAIRAxEAPwD9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JEJAAAAAAAAAAAAAAAAAAAAAAAAAAAAAAAAAAAAAAAAAAAAAAAAAAAAAAAAAAAAAAAAAAAAAAAAAAAAAAAAAAAAAAAAAAAAAAAAAAAAAAAAAAAAAAAAAAAAAAAAAAAAAAAAAAAAAAAAAAAAAAAAAAAAAAAAAAAAAAAAAAAAAAAAAAAAAAAAAAAAAAAAAAAAAAAAAAAAAAAAAAAAAAAAAAAAAAAAAAAQlEgpky0xxE3tWsT6zpMZKW+zes/SXkeL8XE8mPHHNqZ5t9HnRkrHetq/SVxNfVbHzePiOWYmuW8T77d2Dj8kRHNq8evUw16w5sfGY7167rP0b1tFo3E7RVxACRACQAAAAAAAAAAAAAAAAAAAAAAAAAAAAAAAAAAAAAAAAAAAAAAAAAAAAAAAAAAAAAAAAAAAAAAAAAAAAAAAAAAAAAAAAAAAAAAAAAAAAAAAAAAAAAAAAAAAAAAAAAAAAAAAAAAAAAAAAAAAAAAAAAAAAAAAAAAAAAAAAAAAAAAAAAAAAAAAAAAAAAAAAAAAAAARvroEivNG9bhIJEbASAAISAAAAAAAAAINgiZiOu3jcf4ja1uTBfVY6TMebfxTitVnFTvvrLyJr+SyM2q/n6mk8ut6TEbaRXSeyfJERuQWi0+rSme9Ps3tX6Sz5Tsg78XiOevSbxaPo7MfiWOft7j7niee1otJi6+hpxWG/2ckNYtExuJiXzkXa4+ItTXLKYuvfHlU8RyR3iJdGPxCtu9dfeYa7hhTicdo76+9rFomNxMIqwjZsEiAEiAEiEgAAAAAAAAAAAAAAAAAAAAAAAAAAAAAAAAAAAAAAAAAAAAAAAAAAAAAAAAAAAAAAAAAAAAAAAAAAAAAAAAAAAAAAAAAAAAAAAAAAAAAAAAAAAAAAAAAAAAAAAAAAAAAAAAAAAAAAAAAAAAAAAAAAAAAAAAAAAAAAAAAAAAAAAAAAAAAAAAISgBz8ZnjDhtP8AFrpDbJeKUm8zEREebxeKz3z5Nz0r5QsSs7ZOa02nmraZ3uFqZ8tfs8RP0lnomsf9mmXdh47PX+8r8SPWJiHVTjsdvtVvX6w8f5o7XtH3r/Evr7W/uTF17tctLfZtE/es8KufJXrDWnieSk/PG4TF17A48PiPD5enxKxPvLrraLR0mJ+iYurCAEiAEgAAgBz8XxFeHxc0z1npEQ2yXjHjte09Ijbw+L4i2fLbfWkT8sLErC95vabWnrM7VTpGphpk17ImszMTCd67m9AtzVjvU56eXRSZ6TKm4mesdQaWn0VOwgCDaixtEJBaLLRZmbQbxkn1aRmmPX8XLFpTziu+vFXjtktH1dGPjba+aOf73lRdeLzHaTB7FeNpP2q2j7mleJw27Xj73jRmt6xLSuau+sR9Y6Ji69mLRPadpeZj4iY+zefvlvXi7a6xFjDXYMKcTSe/SW1bVt2tEoqwgBIhIAhIAAAAAAAAAAAAAAAAAAAAAAAAAAAAAAAAAAAAAAAAAAAAAAAAAAAAAAAAAAAAAAAAAAAAAAAAAAAAAAAAAAAAAAAAAAAAAAAAAAAAAAAAAAAAAAAAAAAAAAAAAAAAAAAAAAAAAAAAAAAAAAAAAAAAAAAAAAAAAAAAAAAAAAAAAAICWPEZYw4bWmdTEdAef4jxO8sYoj5YjrPq5IiPKU3vHN809ZV3XvWerTGraQReszqe6ZrzRrzUR3OnqwzRlr9mJYTbJ58wjviY9S0RMPP57estK5Leq4atem5VrOTDbmpe9Zj36L8208sSDpw+L58cRFq1yR6zM7deLxnDbXxKXpP4w82McT3LcPuPlhMi7X0GLiMWaN453H0ax1fKTF8c9NxPs2x+IcTj6RknXv1TqvZ9MPIweMRPTL+jtxcfw+TWskRPpKYuuolWt4t1i0THtLl8Q4iMWC1Yt889IhFcniXFc1rYa9qz1efKlqVtabT0tM7mazpXktWemS2vSerTLUm3ujmmInpG/eF44m1YjVMX1mkCKzv6bVmtrbis9fSUWvbJaZvkvqPKsxprTJgrimvJa1/5pUceTPk4frmwaj+alo7GHi8GeflvO/S1XROSNarH5McvD8Pl3OTDXfrEaEbxPTtGkTLivwk0/wDhs+Sn+GbdFN+I4vKmSPbUqrv2OOvH8vTPiyVn1ijanGcNk6Vy136TOkG8LaUrO+01mPaV5t7T+AIRJsA2hJEIJhOzQCdp5lUA051qZLR2ljtaoOumaYjrDauWs+sOKJWiRXoVy3j7NvxX/fL0+3jiY9Yl50WmPOWlcs9p7Jhr0acdhv8AzRP0b1tW3WOryZ5LR17qatXrS0x9JMNe2PIpxWen8e/r1b4vEJ3rJH/tgxdeglzV4zDbpz6n3bVvW32bRP0lMNWELCgAAAAAAAAAAAAAAAAAAAAAAAAAAAAAAAAAAAAAAAAAAAAAAAAAAAAAAAAAAAAAAAAAAAAAAAAAAAAAAAAAAAAAAAAAAAAAAAAAAAAAAAAAAAAAAAAAAAAAAAAAAAAAAAAAAAAAAAAAAAAAAAAAAAAAAAAAAAAAAAAAAAAIAl4/ivERe3LExqsTt6XFZ68Phm9p6z0j3l8tnzTMzPffXcNSM2otl319k0vPNqJ6R5ue2TU6iZ6+qcdo3HnPo1jDrmdxuZWpnmmSKWmOWe0q5qWpw9bWmK83aPZycRjzzhj5PiV7xNZ3oV6vxfLXU5ol4eHjMuGeWb2msfwy9HDx2HJqLTyW90w11TjpZS2GPJeOsbjsmJDHPNOUiXRau4c16zCjStuzek7cdZ06MVuqK2vii8acWXFOOfZ6EK3pFoCx5cxEnWsdJb5cMxPSHPaLV8pVlfHxmXB9idfcxzcZnyZpy2vHNrXaGeS3Xqp3MXW0cbftekT7w0pxeOekxNfrLkmN+Ss1n1B6cWraOkwmNxLytTHbp9F65slZ6XmfYw16P37J6zue7lrxf89N/RrXicVp+1r6pi61NFZi0dJifvToFUa6781zQImZmNTPRzZeD4fL9rHMT6xaXV9wDhrwHJO8Oeaz6WrErTbjuH8qZYj0rLsmeiIk0xxV8Trzay4b0l1YuIw5ojkvG58pmEzE2jUxE/WN6YTwNL2mbxXr6V1+hpjs1Pl1+hEuCeBz0t/4fiZrH8s7Xrl43F/eYJyxHnWYnZg7Zn2Q5f8AiGGOmSmTHPvVtTNiyx/Z5az95hrVBqfQBC1Ua9GlKz6AmE7TrSsygtsiyko2DaLLRZhtaLCtu/mrbmiOuphSLLRb3Ai9Z6T0+q9d061/FX5bdyKzH2baVMdNOMzV6dLR7w3r4j/Pj19Jcdcl6/arF/v/AOjSM2L+LFav3bRXo4+Jx5Ps2j8Wu3mRbhrd7RH1jTbHFImPh5oj22iu0Z0tOtTPMvFoRVhACRACQAAAAAAAAAAAAAAAAAAAAAAAAAAAAAAAAAAAAAAAAAAAAAAAAAAAAAAAAAAAAAAAAAAAAAAAAAAAAAAAAAAAAAAAAAAAAAAAAAAAAAAAAAAAAAAAAAAAAAAAAAAAAAAAAAAAAAAAAAAAAAAAAAAAAAAAAAAQAjfdLLPmrw+K+W/2aRM/XzEeN43xm8tcNJjVes6n7v6PEtlnc76eXRnkyze9r2nc2nmn6qb67dJ45260i+46xEunga1vnpzR0idz9HJHWerqwzOKJnz66UdXGZIzWtT+GvSsRPkwj4mKm8N+bp1x36x+bLiMfE14ac0cs0tO469YlyU4vNi1zfNH+KTDXp5uDwZqVvEclp76/wBHBl4TLi61ibR6pjjY+1q1PesunHx/NHSsW/KUGPC8dkx25bzM1/xPXrat4iazE/SXlZv3fPOptOK3+Xf6L4+Fz45jJS0XivXUTrZVlerHVlmr0lbntqLTERXXZS9uaZZVh5tsM9WF+lmmGdTueseio7onUQc23PmjLWkXtWIrPbqvS3yopfTGa1npMLZLMotuQVycJS8bjcS4c2K2O0x11D2KR02z4jHFqzKjyaVtPrEK3tFJ1uJb5rckTWIcOS3zKy6Y1Md0csejnpkaxcVbl9ET36x+C1Z21rSPUGdLXj7M2j721c+aI7c2vWEXmI8uj3vBeGrXgovasW55nv6JaseNXio/jrqWtcmO32b1/Fv4v4fOPJbPi1Nba3Xtp5E19Avj09T6Gnm0yXxz0tP5uivGzr58e/pJia6dJirOnE47z0mY9tNYn0FIrCeyNomUCZ846q89o+zv8Uo0orbDTJ1vWsz6TX+rH9xwb3Sb4Z9a2dWkA5ZpxuLrizfFj0tEf6orx+Wk64nBye+pdevRMTMdQxni4vBlmOTLXfvLpi08u47erly8Phz9L467nzrEf6OeOBtiyb4fibUnypbevyB6PPPmczkjJxmKNXw0yxHTdb6n80U8R4W9ppbmpeO8TXZg7No0VrzRultwdYBOko5jaCdnMgFWi69bstLRAjWLymL77wy2nYrb5J76/AiYjt094ljMnODpjPava9v/AHStHFZI/wDMlyb2tCDtrxmXymJ+rowcZGSdX1S36vMm8Vjcs75YvGo6T6mLr3Zy1j7U6+q8TEx0mJ+jyuD46NTTJH0nu6b8LF+uO9sc+tfMw12jhi3FYI7Vy1jvO+pTxLFM6vW1J/FB3DPHmpkiJpO9+zQUShIAhIAAAAAAAAAAAAAAAAAAAAAAAAAAAAAAAAAAAAAAAAAAAAAAAAAAAAAAAAAAAAAAAAAAAAAAAAAAAAAAAAAAAAAAAAAAAAAAAAAAAAAAAAAAAAAAAAAAAAAAAAAAAAAAAAAAAAAAAAAAAAAAAAAACJSiewDwv2jzXvjpgxW67mb/AE1/1ezmyxixze0TqHz2e85str372naxK8S2PJWfmpPXtr0TXHee2PJ/7Jl6d8cS5cvDzH2W9YxlWsV+1S+/eNGTLaJ1y1iPWZ3/AFZWpkidTXr9JZ3j1rMT6Kjv4bPSuOaWy1iJnrWJ6fg0mvDZY6zSfveTvr2NmGvTv4bgt1xTy29rOXL4fxNOtY549e7Kme9J3WXRTxHNT+WfuPRyTObH0tFo+qacRyzvfLPrHR3Tx9ckayYd/SdOfJjw361i1frIL047JExrJuP8UOvHx1Z/va6j1rDy54bUfLZTV6TuPIxNezkyUy1/sL0m3lFp06/CpikXvxVdTX7MR1iXzfx5380dW+HjLY/s21+CWLK+j4vibZ8HLNYid+jGL6iIedj8St/HSLe8dHTj4vDk6TPLPvMJjWxfLPoyrfq6OSLVnUxMezlmYpkiLdNz0ie8orui8VpMypN4vExC+ThuTBObNaa2j7OPzn8VMNY5dz0tMb0I4uJx7mZ087NTUvdzU3EuDPg3PQMeXFZ5vZo1tj5WdujSLxbUd165J9XNNlq2nfRcTXXw82y8Rjx9+a0Q+w4WnwuHx0iNRFYfM+DcPN+Ox2ntW231faGK3xVyUjJSa2jcS+a47gpw5J1TVZnpp9P5OfPirkjVvVmVbNfI2rMT07K9f4oe1xXhmt2pPR5eTDak9Yn8HTWMYdFq3vT7N5j22TWVOvkI6KcXkj7WrR9HRTicVo+aeWfeHnc/XrVeLc0CvTrMWj5ZifvW1p5UfLO46S2pxeWvpb7kV36Rpz042kz89Zr77dNLVvG62iQRoXmPVXUbRVRdOoBSInyRbDTJGslIvHvG2qJUxzfuGCOuKcmKf/TtMKTXxDFP9nfHmr6W7/0dVp33V79J6wJiteLxVrricWbDb+bk3X8Y21xWxZY3izY8n+S39JRWZr2YZuD4fNbnvSeb1rYHVatqzqY/GOpGt+zLH+9Y6cmHia3p/wDLy0jr98dVMnGzity8Vwt6+t8UzNfwn/UHVuvkbZYsuDPETiy1mZ/hmY3H3dWk1ms6A5kxKse8SbBMyiNycsz5LTMYo3MTMoq1Y1G57KZM9adI6yyvfJlnUV1BXh7T3nX3Kilslrd5+5bHW0z2ltXh617zMy1iIiNGmMZxzPXTfhuNyYJ1lmZr5b6m0TET3Qepi4jFljdLRP3r3xUyR81It9YeN8GN7rMxMNacVxGHpOrx6aRXbfgqd8e6T5REs9cbhn5Lc0R231Tg8Rx3tFb0mlp9ZdlbReNxMTvziQctOOvX++rMf8rppxeG/a8R9U2pFo6xtz5OCx267mJ+ovrtid9uv0S86MOXDO6XifuaRxmSv28e/eOiYa7UsMfE0ydpiPaZa7FWEJAAAAAAAAAAAAAAAAAAAAAAAAAAAAAAAAAAAAAAAAAAAAAAAAAAAAAAAAAAAAAAAAAAAAAAAAAAAAAAAAAAAAAAAAAAAAAAAAAAAAAAAAAAAAAAAAAAAAAAAAAAAAAAAAAAAAAAAAAAAAAABAS5uM4j4GLca5umgcHiuaM8xhrMxFZ3MxLz6xav8W492k7ta0zPWZ3tWW2TSOnmibaVnPWPtRGvdEXimK1otus68ts+NwRmrMxhitvWOrXFOG87py79Ilt38ui7hmvnsmC9ZmJj8mU0mPZ9Ffh8WSJ3WNz5uTN4dWetNtTkzjxtTHkjrt15uHnHOrRMfc55iY8lRETMLxM+qm0xEyC85OnopEWtPyxP1a1wxPW0y2rWtY6RCasjLFw//wAyY06cfhlOKtyYJjn1uejK1tRL0v2e3PEZbT25UtWR43FcDxHCXmuSJ1E6ifKXN8XLSfm3Mej7DxzBTJwc7j5omOvm+TtO561iYWXUswrxkVnpzU+kuvD4jbpzWjLET05tbhw/Crf+GfuRbg8v/lxaTw9e7/xLHltzZeaLes9WuPPivaJplrPtvX6vnoxcdjpa3wcnJTraeSZiPqrj42YnrHb+KJ0mLr6m0zaNzDKYifJ5GDxG/SIzfdbq68fH3nXPjraPWspYsrXNg5o6RDhzcPavk9KnEYLzqMkRPpM6Wtii8esIV8/k3Do4Ssa37uji+C1G6xP4OPh8nw8nJbpufNrWcfT+A03bJfXSuv6vZ83n+CY+Tg73n+K3f2eh5bYrpFMuSuPHzWnUerzcfiOPNn5KzMx10x/aDjL48PwqTrcxMz+LyPDck/vVevTUrIza+tp80dmefhceWOtYa441WPoZMlaV3aYiPWUaeNn8Kt1mnLP3vOz8LkxT89Jj7nr5PEL3tMY61iP5lbZbXrvJSmSvnuNKjwprKs0e5fw7BxGKcnDTMTHesTt5ubhsuG0xak6jz0rLj5ZjsbmPdtNfVE0UZ831hMWjylM09leQRtTPlpPy3nTevGx/HWfucWrR2lHNPoD1K8Riv2vEe0toncbidx7PGi0NaZ8lPs5J+k9TF16cyiZcVeNvE/PSLR6w6KcRiv8Axa+qK0NLRET9nVo9k6FV0jU7XQgrqZnv90rV3XtOvomCVFL4OHy/32Cl/fWp/GGE8LmpO+G4y1K/y2iZiI/GXRMo3IisZuIpX+24ab/48Vot+XRMcZw1p1OSMc+mSOWfzWi017Tr6KXxYcvXLgx3n6amPvgG8b71tE/SV4vPnWZ+7blrw9a9cXE5cU+UWnnj8JhE5+NxW1bhq5qed8U8s/hEyDri+51E9fTzTuWOPPwuTUfFjHm86X+WY++dNpx5K15oibV8rd4/EE7FIt23H3wmJie09UUkhOpToCExKDYJmK2jUxEq8tqdcV5r9E7Ng2xcbmxxrJWb++3Tj8R4e32rfDn/ABQ4dqWpSe9YmfwFe1W9bxusxP06kxEz1iPvePS18X93lvH3to43iK9d0yf8uvzTDXoWxVnyj8CKWr9m0w5cfiNZ/vaTT8Z/o6acTgyfZy1+mwa1vMai3VpFollGp7dYT2RWqWUWmFovALiNgJAAEJAAAAAAAAAAAAAAAAAAAAAAAAAAAAAAAAAAAAAAAAAAAAAAAAAAAAAAAAAAAAAAAAAAAAAAAAAAAAAAAAAAAAAAAAAAAAAAAAAAAAAAAAAAAAAAAAAAAAAAAAAAAAAAAAAAAABAlAItaK1mZ7R1eLxmX4ue0x9mOkO7j88VpOOs/NP6PMmN/VYjG08rC2esOq9YtGmWPh8cXn41JmJ7TDTLD94p57WiceaOXcx9yOI8OtMb4bVvbm6vPtfLS2rTMTHrGtKju/dZx2i9LdI8nVizzMfYmde7z8GeOaPiWm0b6vd4TNw9tVxctfaOiVY5vj07zMx9T4+L+b8petWlbddRLSMVP5K/gzrWPCyV+PHLSu/eXk8bw1sGSaW77fa6iseUQ+T8WyVzcbk5J3ET3+5vjWbHmRTq1rGmkY/Y5PZdRG9Im6LRMKW7IFrbl7HgNoickeev6vEmY26uB4ueHvaaz3gsJ49jxjieekYKR829y8ivDR5ta5OaZyWtu095lS/E1r2nqmKnlrSOmvwUrfJny1xYa7m063vWkYOH4njcvJSJ1vrPbo+p8O8Ow8FjiK0/tN7m09fzSkacDwccFwnwJmLx3tMx9rb439o+Fpg8VzclY5bat0jWtvupmKVm06itesvh/wBoc8cR4nlvWdxHy7+hFryYpEx0nU+iY+JjncTr71q47X6R2dOLHXDqZ6z6T1bYxlXjb1j+0rzR7y2x8ZXe4m+Of8M9Hs+FcNwPE4M08VSkzqNeWuv/AGeVTwu3F5Zrw1JtET+SaY7OH8RvaNctcsffE/my4qvDcTlrM2vgyeWo3H5PMz8HxPC5JplrNbb9Va8RmxxEc069JjZhr7bw/jseLgKU63tXfWI15+62bxDLek8mOlY9bTMy+PxcbFdTMWrPrSNOzF4lbpyZ9+106r2d/GYs3FTu01+5jwOGMPE7yWisRE+W2mLj4tEfErufWvX+revEYMnT4lYn0t0/U+K9WfEMOPHubT90PN4zir8XMcu6Uj37kY694pH1iC9dx1hlWNLanTabXmYxUjc293LWf7TXlvq9rgOFtSk5M1dZJn8F0xTg8FuFieadxPWXRM0yxMaj8FeL4nDjras23eY6RHV51bZbW5qxqJnfoDry8DTJ1jp9zkyeFTMfLaG0ZeIr/ErPG8RE6+HWffX/AFNTxx38OzV9Jj6ufJhtT7Ua+j144zNMf3dd/wC/c/eZt9vFjn6/9zTHhzjVmj27YuGyR82Gaz616OXJwFp68PaMkR5b6wupjzZojkdNsV6dLVmJ94RyQDn5ZTES3mkI5Y9FGcTas7i0x97enGZK9LVi0fVTWlLTHog6q8ZjmesTWXRW1bdYl5fSSN17TMfSQ16soefXic1f4t/Xq3x8ZWemSNT7QLroIhWmXFf7N4n2aa9BUaNJ6AiNeZEzE9JJRKDS14vSaZKVvXz5oc37pSuScnD8Rm4afSs/L+Eaa6NA2+Lxk0iL8Ph4isfxY55Lz9eZhTjuDy5PhTktiyR3pkpvX3xtbrHadJtaMkcuatMlfS1dg3vgyYqxedcs9pVm86jm/FjTDhpEzgvm4a3/AKV55Z+sdUUzcdS/9rjw8Vj9aai//wBuwbbifM2rfiuCmeWbZOHvP8PEVmv56X+Dbk5qavH81Lc1VDmNqxEx9qE9J7SgbNp0aFQtESnSQRsmkW8g0Cta3pO8eS1faJdFOM4ikamtbxHvLIQdMeKY+2THak+3V04+LxZYjlt+MPN1E+UKTixzO+Xr7Ka9uJ9FovLw4jl+zfJH/NK0ZMn/AM7J/wC6TF17kXhbbxIz5I/83J+K0cVmjtltP1TDXsjzMXiFqzEZp6fzaddM/wASvNSYvE+hhroSw/eKR9uZpP8AijTSt62+zas/SUVcQAkAAAAAAAAAAAAAAAAAAAAAAAAAAAAAAAAAAAAAAAAAAAAAAAAAAAAAAAAAAAAAAAAAAAAAAAAAAAAAAAAAAAAAAAAAAAAAAAAAAAAAAAAAAAAAAAAAAAAAAAAAAAAAAEAlnkvGPHa0/wAMLvN8Qzc1ox1nprqDmzZJy5bXnz7M0oVlWaRKs47xG6X+6YayRMg5+ef/ADMU9POq2aMXFV1ltudaid6mG0+3RW+Ot461jfquo83P4ZfFHNSeemvJlgvbHeJr5er1Ix2p/d3mqMlYtG8mLmn+aO7Wpjt8N4mcuOsWjq9Hmh4eHPiwzHW1PaYacR4jSuL5LTad+TNmtS4v4x4j8HH8LHqbzPV4dKec957s7Xm2W17zuZ77TGSPVcxndbaVmFJyx6q/Fj1ULwwv2a2yVnzc+S8eSjK89StphWetm2Okz5DKaza3Tb2PCfCvi2+JlmdRrUR0V8M4Cb3i1qxrXm+kxY4pWIiGbW4rw/D0wzM1jv7t5nUdkTMRvbyfFvFcfC4rUrb+0mvlLP1r4w/aDxb4MW4akRM2r1n0fKzM5Lzv17pyXtmyc02mZXrEVhuMVeNUoxm82ujJfc6h08Dwls+XlrG9xsHpeFcDbiZ6zqun0nC8Nj4WkxTfWfVXhMFeHw1pER0jycXjHidOHxxSlvmncdPJn6vx4f7RcRXNxm6x2iY7+8vLxxa0738qb2nLbrOy08sahv4z9b4uBpxE6rMwwz8HOK1oid8rfhc0453EtbXm1uaKzaZnYPOrbJincRMaj0dEeI5YrFctIvX0np+j6PwHw698scXnrHJqdVmHP+0/A4MWSualKxa9vmiPpCb/AAufy8rBx+Kk6rS+OZ7zGpj83qYuMvavy3x5Pbep/q+b5a2mNdJ+jT93zR9ms/dK4mvoqZ8X7ziyXpek0npE9In6vSycblz0tFb0ilu8Vnf5vjsfFcVh/wDMvMekuzF4pi3HxsU80/xVnX6J1Xs9ukRj+zXXu2x5I3qXlYfEcV+3Ed/LJGv9XXTNF69otHrSYlnF123v06M5nox5661zan36LddCp5p8kxufNSNLb9EGlY12L13MWidWjtKtbRre+jO2es3isbkG08VFp5eJpvf8VejWvCYM1eas9/LmY8u4UnDG91+W3rCja/htP5phT/hk9eW35IpPEY/s5p+kt6cXmj7WOLe/N/0NMcWXw7LXt1+5xZeHvT7Vbfg92OOmO+KP/d/0J4ut41bFFvvNMfO8pqXs5cXDZOvL8OZ9Y6Kx4ZF67i9Z94XUx42vU16PVv4Tlj7M1n72N/Ds9d/2e/oamOCar0z5MfaenvDW/DZKfapMfWGfJPoDWnHW7Xpv6OnHnx5O1tfVwcm/JE0n6rhr1deZrby6zkpO6zMfe6MfGXj7dZn3TDXXpOmVeLxWjrM1n3hrW1bRutokVGjlW0tCKz+HFu60V5eywC/xJtjnHfrWe8TDmx8FgwZPicNe/DX33rMXjf0t/q1mVZ7gvlvxlKTfJGHi6R/LE0yfhG4Y4uM4bNk5MnxOGyecZtRH47j9F43E73P3LTebRy3iL19LRzfqI1vhvTrWYvHlavWPxU+JMR81d/Rhfh8Hfhpvwl/5sczMfTW4Xw343HGstcXHR5TF4pb7+n9QbRaLeevrJ1ZX4rhotrNGThJntXPjmIn7421rim8bw2rkj/Bbm/QDfqbV5rR0mDcfSffoC2zauzYJmVZsiZRrYJ5pNbWivr0+qk58dem9z7GGrxUmYrDnvxEzvliYhja9p81xNdU3idxHaTFfJgtzYbREz3iY2wxVmZh1VrqEV0Y/FpiNZsH31lpGbhL9aXmk/WHLqDUecR+Artpxlo+zaLfc0/4haO9In6PMtPurEzHaZj3MNezXxDHP2omv3w3rnx3nUWj8Xg/EtHmvGSP5dfQw178Ts28OuaY+ze1W1OLy1j+85vqmLr1hTFa1scTbvMLoqQAAAAAAAAAAAAAAAAAAAAAAAAAAAAAAAAAAAAAAAAAAAAAAAAAAAAAAAAAAAAAAAAAAAAAAAAAAAAAAAAAAAAAAAAAAAAAAAAAAAAAAAAAAAAAAAAAAAAAAAEBIMuIyxiw2tuN66e7xrWm07mdy34/P8TLqv2Yhy7WM1O9HMpNkcy4NN7TEs+ZMWBfaY6KcydglKINgrfHS3eIn7mGTh6T2q6kaNHjcRi5J83Ja+uj3s+CMtfd5GfhL45ntpqVmxyTa6Jtb1aTVGvZplnu3rKPq1mu+0s+WQWpWPN1YKRNtOOOkujBea22ivq+Cx1pirr0h282oeLwPF0mIrbe9OnNx+PHTc7/BzrcqfEfEI4bH0mvNMTqNvjuO4u/EZZtedzrTbxDi7Z8kz5dXBuYnem5GbWmOOWC95npCkTNmuPHuVRODFz3jcT1fSeC8NXHHPNeuujy+ExxXl29P98jDiiIjslI7+P46OGw7raOaZ6dez5LjOKvnybtbcr8dxVstrdfP1cdZ3O5JFt1pWIiNypeeadGS/bTThsM5LRHuqLYMU2mIiJ3vs+i8L8LpaKZM0T18pV8L8O1aL210s9yLVxU32iIZtakXryYMMRGq0q+P8e8QtxXE2rWYmlLdNebt8b8U55thx7iImOr5+N3tuVkS0pWKxuYdvAcTWMtpy0i1e3Vw5J6LYZmFR2ZceLJaZisRHs7PCfBOH4/4lrzeMddRFqz59e35HBeF5OKmNzy131l9VwvD14bDWmPWqzPl3ZtakfC+K+E5fDuJmkTa2OY3W86jfq5cXEcTg648loiPSdw+j/avPT4mPFHW1az+eng8Nw82yRktPT+VYljTH4vnr/eUx5Pea9Xdw/ivD5IiL2+HPpuZj9GvD4eHtERbFXt6Qx4vwjHkibYpmnX0jQeu+mamT+7yUvHtMfovufOvK+ZycFmxW1HTXpLXBx/F8PPfn9pmf9Uw19FasWpqLTCuPFTHO53afWXmY/HMc9cuDln1q7cHHcPn+xeZmZ7WrKYuuyLxPonmZTWe+vwk35CtJsra0+SNydJBWNz6tIryxuStY9VeImZ1WoHPGTpqJXpGSkfJltX/AA91MOKa9ZbAmOK4mveK2+5b98zeeGks9omdd5BrPEUvGs3D11+P6H7jwmf+6tyz31E/0YzlrWHPly1md1mazvyEdF/CeWfltb74ZT4bkj+F1cHx9pry5Y3HlZ6VclZ9PwPV8eF/w+/8kpjw20+Uvcm0EaNpkeLHhO+vX8GlPCrVnpkvX6PY6ebO2fFT7U617GmOKvAWjvktP3KX4XLX7NZt9Idn7/h/hi1teyP33c9MU/fZNV50xNZ1aJifcelj4vFnv8K9ZifSY3CMvAY7daTyT6RHRUeZJEOu/A5afy2j1ZfCtE6mNGjPlRytLVmkTM9lK3rbtP5ArpMbrO4lfWlZAvMZo1mpTLH/AKlYspjwYqW/scmbhp9ceSZj8J2tJETIIzX4vFeIpTFxtPO0VjHb8Inr+BTiOEyTy5rW4bL5VyxP6zELcuvNrTJaKTS0Rlxz3rl6xIKThty8+P8AtKfzV6x+SnWJ6qZOEwfE+Njvl4S+97x65fwjUuqkcZOKIjFw/F18rbmtp/EGOosW/s67lj++cLGWceS2TDf+W8c0R9Jh1ThtyReuuWe018xHFbJmyT9mYj2hHwrz2p+MOuckx3RzQupjnjh7z36LRwvXrMt4lPMKrXHFey6vNBzwgsiZRzQjYqJlVYBHchJpUWq6OFxfFzRXXRjWHp+H4uWs3n+KOiWkdcRqIiEiWWwAAAAAAAAAAAAAAAAAAAAAAAAAAAAAAAAAAAAAAAAAAAAAAAAAAAAAAAAAAAAAAAAAAAAAAAAAAAAAAAAAAAAAAAAAAAAAAAAAAAAAAAAAAAAAAAAAAAAAAAEOXjs/wccRWfms6ZnUTM9oeHxOac2WbeUdlSspnf1RJsVEaRpJoFU70nSJgDado0iYBeLJ5lISC+07Z7TsF9otWt41aNq7TEg5cvA0t9mNOPJwWSvau4evEk9e66mPnr4rV7xMKcsvfvipaOsfm5snA0mN1mYleyY8usdfmhaYiO0OrJwlqTuJ3r2ZWpPaYkRSuSaztTNmtMdZmWnJMs7452YPPyRuUREx2dOTF1ZTTUqhj94h04ojo546dJXi3RR2fE5fNlmzTMd3POSVLXmUETubSibcsaRNoNbFKRzz2fR+D8FHL8W1em/N4/CY9W3L6jBNcWKIid+aVY7azFK94h5XiviEVrbHS3l10jjOP+WYiI7PC4rNN7Wn1SRbWOfJOS07nfVFekMt9U2s0ymZ57aet4XwFs2Tc0+WNODgsE5skVjz0+14HhowY9RuekJbiybXRhxUxUitY1DLxDjKcJw972tq+p5Ya5csY8VrT5Q+Q8Z463FZ41qIiNRDMmtW45cuW/E55yZZm0+69Z1pjjjVfdeJ6tMu7hbRuOunq1mOXo8Gl9TEw9DFxUVpHNpnF11W3JTh65p5a4q3n012X4bDl4nU1jkrPnMPX4bh6cPSa0317zKNPJzeA4c/C2+Jix14iI+W1Okffp8zn8OvgvNbREW8o5ur7fjuK/dqRFdc9+0PDzV5ss3vPPb1WVmx4mOviOHrj+N08o6w3x+K8VhmI4rFOo7zNP6vXwzMzEb6N74q5cfLeNxK6Y87D4tweXW8nw5159nZS1ckbpat4/wzv8XHn8E4bJaZibUmZ33c1fBs2LJzYOJrEx2m1Tw9exE67p5uvTUvJy+IeJ8FERxWCuak9ItFZjX5L4fGOGyzq9L4Z97RMf0MNer8SfNaMlZ7scdqZI+TJW8f4Z2tOPv16x5IrbVZ7SwyYrc2+s09pOtY3vX1WrltXvHQF8ePhNRz9J89sc9MEdcep6+TaMtbd4XiKz5fmsRx48d5npDeMd4jpaY+9tE67QmZ6Jq45pjLE9Mt/wD3Jjn882TX+eVrSztYF+nnNrfWdo3HlEfgpE7XrX5d+QLRMz2Tq1p5MUc2Tz9l8GG+f7PyU/nmO70cHD0wRqm5nztPmhjPh+Dpi+adzknvMzvTphMQaTWgmlbfarE/cTOtuTieNjDbkpHNeY6dekBpxOHBSs2meXp9nff7nk5sGK0zNd1tM946NOJz25pvf7U+jGt6ZO1o37tM1FZvXpebWrHacc9VL5slf7vJ92Sv+kLW3XvG/c5+nSVRFOJyfxUrb/L/AN2v71SIndMlf+Vjatb94V5OX7NpgHRTLTLbVZ39W8dGHDRbVrWnfVtKUiZlXzTpOoFRa05I5cvLkp6ZIi36s6cJwkbtSMvDX9cF5iPw3/RsievcHLNfE6W/sr8PxePzi+uf+i9uL4eka4nFxHC3/wDUxzFfx6tbRE63DenE8RjpNYmt6+cWjr+QjmxRXNXmwZceaP8A077TaL16WiY9phhk4Lw7Pl+JbBm4fL/NS+/1dNMHFVx8vD+IYOIp/wDKy0iJn76gz1Ez16eqZpH8M7+ssc/FX4e3LxfA5aVjvkxbtX84j9W3D34fiKxbDxGPt9m1oi0fduVD4V/Sdeys1vHeJ26Yy58H2Zn/ANu4Vy8Ta8ayY6/WNoMqRa2+Wszy9ZnSNT3jsrwXF3nDmw6/j7+3ZrqOgKfMj5vVdaIBbhqXyZqV7xM9fo9ylYpStY8o04vDsPT4vX0h3pWoJQlFAAAAAAAAAAAAAAAAAAAAAAAAAAAAAAAAAAAAAAAAAAAAAAAAAAAAAAAAAAAAAAAAAAAAAAAAAAAAAAAAAAAAAAAAAAAAAAAAAAAAAAAAAAAAAAAAAAAAAAEJZ5ckYqTaZj2Bx+JZ+WtaVnrPfTy5Xy5LZLza3WfJSVZqEoSohIAGiITIIRpJoEaEoBAAJEALbRtGwFtm1dm0FtK2xVtHWITtMWUct+E67ppjfh7x3q9LaJiJjr1NTHh5cUxPZzZMcxPbT6DJw2O/k48/BTWdxEzH0a1MePMTE9US7cnDx6Tv0c18cxM9GkYT7KytasxKBFYrtalJ8lo+i1Qb4L8kzt2xxWo+1Lzp3HunmmIRWubNzeblvO5ktKkzIK21CKxzW6HeerbDWN9ge/4Fwk/3lq9NRr8X0dbRWO7yfCb1jhq1iY3ERtvxvFThxb3G5iWL9bnxw+L8fulqVtPaf1fO758m/J0cXmte0zM92GOrTDTsRPVEzpWL9UVvEuvw7H8biojvERMuKsXt9msz9z0vDaW4biOa8aia+fkK+lxRFax0jUGfiKYcfPadekermpxvDxGr5616ecufPm4XPr4vGWmI7VrTp+jLTmta15tkyTM2ntvyc956um2bh5rMUx57z5a3/wD4uWYnziY9pVlphnUw6ono46OnHO4gVa25Raa46812nSI6w4817ZLcvlBBfHly3vb4duSPONbifqvk4Tgc1dZuBrFv56dPy6J4fHyVnom95gR5WfwLFuZwcTOK3lun/VWuDxjhtcueOIxx15eaOv05v6PSiZtPVtWNfU0x53/FvhdOL4PPw/vrp/R0YvEOEz1jkzU5p7RadT+bpy0x5qTGfHTJHpeN/m4cnhPA3tulLYbeuO8xr7p2umOyJraN/nHWPyTXr9mdvOycBx/D13wHFX4j/wBO0RuI+/uwjxTjeFty8Vw3LPbrWamGvbrfrq3Ra9o9XnYPFOEz9Zy1pP8ALbr+bspMXjcTE+9Z3CYupmd9mUxO20UmetY5voxyfEjJWKVmYmUG2HDNpiKxuZ8nocPwNYnnzRF5/l9E8Lhrhw1y5ZiLa3uZ6QvfjcFe1+ef8P8A2FbxGv8AfZPaOvf1cM+I9emGZ/5v+jLJ4lliPl4f8Z2Ya9KbRWN2mIj3YW43h4nrkiZ9urxcnGcRltq+S2v5Y6L0rk1zfA6eu9ria7eI46bxy4Yt189ac2OnJWd9bT3lWuWvbWpVvmrFtTeI+8E5Yi0TEw5L8PWZnpqfV0fFpPTnjf1Vty9+eNT7iOaMeSn2cs/SVuafOOrWY9OrK0eyiOdO9zERPWWczEd23C1i+SLb3FQdlK8tdLI9xBYQCplGkTKvNILxqDopzSc0g07o5In7URb7lOZaLAmN0+zM1+jDPhx5o3kxVyT9Ora/zUnln5vJzTl4jHPz4uavrWP9FHNiriteY4fNbHMd6bnp923q14eZ4e1r73EfLGuu9OHHg4biM03racd57zjnr98PS4jiorrHitFuaPtz5IOLHXkiddvX1X5vWDfoiPcFolrhrz3rWO8yzrWJd/h+Hd4yTvUdikd+GnJirX0hcSy0AAAAAAAAAAAAAAAAAAAAAAAAAAAAAAAAAAAAAAAAAAAAAAAAAAAAAAAAAAAAAAAAAAAAAAAAAAAAAAAAAAAAAAAAAAAAAAAAAAAAAAAAAAAAAAAAAAAAAAISiQHk+IcRz3+HXtWe7u4zP8DDzRPzTPR4tp3MzPWZ7rEqJlCRUEJACA7AtCJgiVgRpGltGgURLTSOUFNIacqOUFdGluVGpBWYNJmJNSConRpANhoDaYsjSdAtFk7hRMbBXLgplj0+55/E8Dau5iYmHpxtbvGpja6mPmcuOYmYnyYTV9FxfB0vE2rWN/V5WXhbVmYim435b21Kljiiqeztp4dxOT+74bNP/JOm1fBeOmN/u80j/HasfrK6mPOrCZmZju9SnguTm3n4jh6+kUtMz+US6a+E8Bjr/bX4i9vaYrX84iU1cfPzXfVnaOvd9NHh/DVjnrw9Jp23M2t1/GXVh8Ki1Yvj4fFET2maxH5GnV8jTHNp1WNu3B4dxV+tcf8A/OH12Lw68ViJmKe1f+zavh9P4r5J+/8A6M9l6vB4Pg+M4ed2rWI1/M04rhs3Ea5r1rER7vcjgeGj+CZ+tpWnh+GpHNOPHER5zHZNXHyceD45tu2eZ+kOjH4ViiIndpj16PUzcfS9+XhYrXHHS1+XX4KTaLd43Pv1XTI5qeHYKbmaRP8AmiP9GkRir8tMWKJ9qtPljyj7oJsgiKWmPKIROoj7UkyQKtGTJEfLEInieJjteK/j/qaRoFbZeLtreefumf8AVzZq3iea9ptM+cuuYZZ67xzqOwjmjpLoxeTli8NsV43HVUdU/ZUrjiJ2vWYmE7RUWnUOe87lreWNgTXu18mVYawCJiZTEREbWiFbRM9AVmPidPT07unHmy4qxW3Lkrrtk6saV5VpUc/GcFwXGR8/Dxit64tRv8nnT4DeLf8AhON1P8uSJr+cbexpHLNulusGjy8uXxPwuv8A4zh8eSnfm59zr67/AKNeH/aXhckRGTFesb8/mh6MZbY41TJeI9Obp+DnzYuH4iZnNw+G8+vJET+MCOjDl4fjKxfDa0RPlHSPw00/drW60ms+Xo8q/g/B3ib4Pi4MvlNL/LH6sfgeOcNb/wANl/eKR2jmi06+k9RXq3xXxz13H3lclo8tvPw+OcRgtrxPh746+tccx199zp1Y/FfD+Iy7+LSKT238tv8AQG/xa36THX6MrRiietdS1n4F+uO8a953+impp13E/fEgmvJ/DWI+kM8tKWnc9/otzbn38ohaeGy2rzWxXiPUGVeWOmo6eek2jnnc1jl7bacNw8ZctaWpvr830aeIzjxzXBiiIikR0gHmXpN7TPaN9E1raP4k23pWJVF+S0x3hvgicddTO5mWeH5pn0hrEg02nbPadorTYrEp2CdHKmEgryo5V0bBSao1LTmjzN1kGW5haMkxPfUrTWJVmgiubFTPO5jlv/NXujlyVrq2slZ8/RbUwRIrGmSYmYyRqPKW9bbgtFbfarFlLY5id4ra9pkG9KzNoiPN7WDHGLHyvM8MxXyW58ldcs9HrpVgkEUAAAAAAAAAAAAAAAAAAAAAAAAAAAAAAAAAAAAAAAAAAAAAAAAAAAAAAAAAAAAAAAAAAAAAAAAAAAAAAAAAAAAAAAAAAAAAAAAAAAAAAAAAAAAAAAAAAAAAARI4vEOJilPh1mebpM69AcHHcR8XNb+WsuSbrWc+SPxaZdFbbhZ53xr0nz0n9/iO+1TXoE7cMeIUmVo46mzDXaierm/faei9M85PsUmfoYa3iNLbY8ue3bHZavD8Vb+GY+orXaJyVjvMR97XF4deZ3ltv2dMcBgjtjhB585qR5nx4/ls9SvB4Y6xjrv6NIxREdIj8Ax4/wAevpJGak+sPZ+FXzrE/cieHxz3pX8E1ceTFqT5x+Kenq9K3BYL98VWU+G4NdMcR+K6mVw6iU8vu6LeF1/hvy/j/qrbwuf4MvX/AH7oMOT3Ryt48M4nX99+TO/A56T83FYqf5pgFOTocq1ceKk/23iGH/l6rxxHh2P7ef4s+1ZBly+5FfePxaW8W4DH/d8Na31iGV/HpiP7HBFPXrH+i+njSuHJaelLT9IbU4DLbvy1+u/9HlZfGeLv2zTX6RH+jmv4hnydL8Tln25pOtTtH0UeH8v28sRH0RfHwWKPn4mszHlzxD5mckT1tuZ9ZMe8ltY6WtP+Gu16nZ7t/EeAw21XFkyTHnExMfqr/wAcrSP7Hh5iPezgw+H8bl1rh7xE+dujsxeBcRad5MlMf5yeHqt/GeJvv+zrX3lhGbieKt0jmn1rV7WDwrhsXW1K5J15w7aVpSNVrFY9o0mxcryMXhOfJETxPEREeUVr1/R2YPCeEw/ZpaZ97S7fp09oNstERFY6dE7QeQJ3tE9ETMRG5ef4j4ri4OvS2771y17n1Pjq4niqcNjm+SYiI8t93h8Xx2Xj4iNfDxR5ednl2zZOIzWy5bTbc7iJns3rknWt9fVrE1vE6tHs7MVt1edFnRhya7yEdiEVmJhZFV0lOiIANJ0RGgV0TXcTHlPRfSJEeBbPyWmlo+aF8XExzQz8dw8nHzesaresTv8AL+jzd2jzbzWNfTYMsXjp6Nud8xi4rJincWn8XpYPFaTGskzCY1r07TtWWNOJxZPs3hrGp7SirQ0hnC8SguAKI2lXYidomyJlSQRM7lNY3O5VhrWAW8iaxbvCfIFX+NkjHGOb7pH8NoeXxHhfA5rzb4Nsdpne6Xn+u3oT2Z8sxO9Kjyv+Dzjnm4XitT6XrEs8vF+I8JaYy1i8T5xSdS9W2bHSdXnl+q9LVtHyWi0ekTv8jUx5OPxzyyYo/wCWdfq9LhOJwcXO63iNd43Eyx42tMf9pHD1vTXzaiNx9zTwfh+F4riKZcVYrOO0TMRX9fwUexw1acPw9skWm3SZ6xro8nicnPmvfp1l6nieavL8Gs/N0317R/vTxslI3OmVUm3SIRtWYntEmKs3vER2iNz7R5tI7MdeTHE+c91kUv8AFiba0tpBCQAhaJVAaRK0SyiVokVptG4QjQLdJOWFeWUdYBaccespinLHeVYstFgNI5VtgKajzXrXfT1HXwVb5LxvrWJ6oO3hsXwsMV85bCUaAAAAAAAAAAAAAAAAAAAAAAAAAAAAAAAAAAAAAAAAAAAAAAAAAAAAAAAAAAAAAAAAAAAAAAAAAAAAAAAAAAAAAAAAAAAAAAAAAAAAAAAAAAAAAAAAAAAAAAEbAFMt4x47XnyjfV4nEZZy5rXme89Po28W4vV5wV8tbeZ8SWpGbWt512c9pnzhb42u8NK3pZUcN9z5bYWik/a6PWtgpkjr0+5XJwkZqxza6ecLqY8i2KO9bSxnmpOpl6OXhb4p+WJn73HetrTqK7XUxnXJaPN28Hxdscx2mPdlg8N4vP8A3OHm69+aI/q7cXgHiMxu1Mdf82Tc/kbDHu8Ny5KVt06x5OqtIhhwXDX4bDWuWa7iNdJWy+IcNg6ZMsR/yTLm26YqnTy7eO8HX7M5LfSrG37QY+vJw95j/FbRlXY9rpB5vn7ftBmmP7PBjrHvMy5snivFZt/Py78qzMf1XqnZ9Tr2UtkpT7WSlfrMQ+RtlyW65Ml7R72ZzkrE9Os+69U7Pq8niHCY468Tjn6df0cmbxvDSdUibx67mP6Pmc2WaR2idsJ4rXf9Tqnavor+PZJn5MFIj1m0yyt43xdu3w6fSu3i4ss5rctIiZehg8Mz5vLm9txC+G2tL+K8ZeOvE317TEfowtxGfLPW+XJ7zaZehi8E4npzVpHvNtuuvhN4tEXzUj2ispsPXh8ma09aa95TGG3nbX0iH0EeE4Yn58t59ojUOjHwPDY4j+zi/wDmiJ/oadXys4oiPtTMppwmbJH9nw+a/wDyy+wrFKdKUrX6Qt1907NdXy+LwbjckxzYvhRvrM6n+rvxfs5w8dc2a9p9KxyvY6pgtpkedj8E4CkdcVr/AOa8y68PCcNg/u+Hx0mPPUb/ABbxWU8ssqiJjXpHsjczPqtrUdZZ34jFT7VvyVVxz/vmKfs80/SNQfvX/pz98oOkcs8X/g//AJf9FL8ZfyiIVHapa+oebk4i1o+a0/cxnLOtRO/qYav4l4pHD7rW1Zv06b7Pncl8vEZJvktzTM76vb3EWmZwYLzPnaiJtGv/AITh/uqqV5FYisaiE82npWitomP3bDHvER/o8+1Os9O3oaEWlrjvph2Wi2gejiydO7ettvOx5OropkMHXC0MqX3DSJRVlU7RMgkREpB5vj2KJ4KMv8VLxH3df9XzvND6zj8U5vD+Ix+c0mY+7r/R8dbdLzWe8dJbjnWu4lOo8mHN1W5mkdNL2p9m8w6sfF5q9sm/q86LtK5ExdevTj77+aIl1Y+LpbziJ+rxK5GsXZxde/S8W7TEr7l4eLNato1LvwcXMxEWr+aY1rsmZQrXLS/rEr8seSCqsrzCswCsNaqRDSASiZRMqzIJ5k80erMAy4MWaPnjr5TDktwebDO+Gy3n1jbr6rRZRwfvOWkzTi8U8luk25Z7ee9OnwyKcBfLlwX58N4jp31Mb8/vbRMzO/RF8fPSYjddxo1MMl/jWtkmdzbz9mN46K8mbh46RGSke+tFc9MvSNxb0Fc+S0xuYK8+PDz1nrmnlj2jtP8ARtkxTk6V+1vtK+DFz8Rbr/Z4tVr766f0VG1KRSsRC2l9I0gpMIX0jQKiZQAmAFWiU7V2AvzQncMyAX1EmvRXa0SCdJRtIEdZ09bg8Xw8XWOsz5uHhMXxMn0erEIqwCKAAAAAAAAAAAAAAAAAAAAAAAAAAAAAAAAAAAAAAAAAAAAAAAAAAAAAAAAAAAAAAAAAAAAAAAAAAAAAAAAAAAAAAAAAAAAAAAAAAAgEiAEiEgCEgAAAACAEiNqzkrWNzaNfUFxz34vFTz39JhjbxGkfwT986B2jzZ8TtP2ccR9ZUnj81u0Vj7jE16sufi+IrhwXtvrro8vLxV9bvnxx7RpwZeMxTOpve30iGpEtaTvNltfJM/NO+releFisc167+rzLZsU2mYx2mfW1v9EfvMx9muOvvMy0y9O/7nP2Y5p9oUnw+Lda5Yxx73082/F5J75ax9NMLXpbW77/AAB7+PHwOKP7bjYmfa//AEXnjPCMf/mWyT9LS+cicXbcr1ritPeUxde5bxbw+nTHw9rfWn+subJ47lj+6w4a+801/VxRiw7j5rfjCf3bBSlbTW3LvvsxNa38a4+//nVrH+GsML+IcZefn4rL9OaY/RrXDgmelNx7zLq4fFHX4cVpr6yDy5vkvO5m1t+szKa4M1vs4L/dSXu0+JHNrLrl6doa/B5vtZLT+Bq48KOC4qf/ACMkfWNfqv8A8P4n+LHWPrkrH9XtfueKetptP3tK8Jw8fwz98nYx4ceHZe/xMFfreJ/Rtj8OiZ+bPXX+CJn+j3KY8Vfs0197aL67QnZerxqeE8LbXNbir+1Y6fo6KeD8H/8A6+ef81tf1elzzJzJtMjhr4PwWvm4Smv8Vpn+ranh3B1iNcJw8f8A7cOncp3M9RUUxUp9mtK/SIhfp5zP4qp3pFNQmIj0Rs2C2o9Dp6MM/E0wY5veYiI8t9XjcT43e9rY8FYiN956rImvby8Riwx/a5K1+/q5reJ4pn+yibe+ngxvJf4mWea0/c6K5FxNenPG5bdopH1P3nNP8dY+kOTHdebTrpKDec+X+LNf7o1/RWctp/jyz9bSwj3k59doBrM1nraN/WdnNWO0Vj6Qwm8om0qN5yz6qTkn1YzMgLzeZ80Tb3VEE7BMQCNImPZfSNCq6efmrNcton129LXSfo83xK3w+Ir/AIqb/Of9RGNmczqe7O2dnbJtpHVGTXZtjyz0286LtK5NBr18OaO23XW23iY8up29DDniYgNdlrRHeWU58e9czLJbmjpLkmJ76MNelW7SJcGG3Tc1tEuylpmOqK1iN9Ldp6S+P8UxfB8S4iutRzzMff1/q+viXzn7SYZrxtc0fZvjiPv6/wCi8U5PHkRPZDowttetmW0xKDorf1lrXJ7uWq9Z0YOuuT3dWHNMTGpedWzalpiYRXt8POPJEc06n1htFM9Z/s92r9XkYMsxd9DwfzYqzryZrUYzXiIjri2ictY+1W0fc9OKxomlbd42y082t6W7Wj719f7hvfgMV7bmLRPtKP8Ah8Vj5cto+6JBzzE+iOV1fueaI+XJW0e8aZZKZcXS+KZ967EZaTypi9JnW9T6St9JiQVivsiYJnJE/ZiYK35p1yzAGkrahGlEfRlkxUydb0i3vrq20a38uvcHDnrfhIi+C9uaZ6Vm29OzBjjFiikR1iPmly0t8XjLTMRy03Efo7IsqLGkbSiqzCJhc0DKYVazCs1EUSiYQKslWJWASAJDzATC0blWHTwmL4mT2gHfweL4ePcxqZdBEahLLQAAAAAAAAAAAAAAAAAAAAAAAAAAAAAAAAAAAAAAAAAAAAAAAAAAAAAAAAAAAAAAAAAAAAAAAAAAAAAAAAAAAAAAAAAAAAAAAAAAAACABjn4imHXNMRv1c8+I08oif8AmB3G3nT4lHpX8VZ8TnyrUxNemPJt4pkiJ6Vc2TxvNEzy1rK4a99G4jvL5y3jfFT25K/cyt4pxNu+bX0heqdn083rHe0R96s8Rijvkr+L5a3HZ7d+IsytnyT3y3n/AJjqnZ9VbjuGrHXNT/3Q58/inCxS2s9NRHXU9XzNr7723PpLO01mJjp19tr1Oz3L+K8D3m+W/tMz/qxyeL8J/Bhn743+rwtx6nNX1MTXr28ZiP7us1j2rEOe/il77+1M+9nnzauu6KzG+64a6/3zNaJ3kmJ8nNfJxM980/hteJrHnBaaa8lxGO8to1bNKkYvW9p++V5tWJ7Ji8IKRijz3P3rRjpr7Mb+qeaPRHP7Cp+HX0j8FuWPKOv0V559IPiT7KjSKxHknTL4kp+JPqg2h04skXpXDln5ebfNP+/ZwxeU889okNetmzYIrGPF9msRG/WWcZ9VjVtS874kx5rVvMzqZF17GHio5rc9ukujFxdbT80vDjLOu7WmeY1290w179MlbRuJ6NYmJeFh4y0dObzdmPj5nHPPMRO0xqV6kSmJ693FXi6ajVon72n7xSZmIvG490xddcWjaeaPVy/Gr25o7bPjR33GvqDr549Tnj1csZo1uJjR8XfmDpm8epF49XJ8X3K5Z1OpMNdU5YjzcfG+I4+Gw2tNt210iHLxXHfCrHJNZnXq8Hi+JvmmYtbf3tTizeSOL43JxXE2vabTEz0iZa4MkRHbycNe+/NrW/KvxI9KMkeq1ckerzozSvXPO+6K9nDaJhvvo8zh+I69Zh3UyRaO6VV7SptMz1QgJEgjRpICDSUgiIWEiiEoBGu31eT4/wBI4e/+aP0eu8v9oab4Kkxv5Mnf7p/0J9SvEnJHqfEj1YblE2l0xjXTF4Xi7ji8x5rRkn1QdkX92+LLqe7z65J85bY8sdOwr2abtSLb6S6MV71iY5Ns/CK04mJre3au4jfu6uL4bPg1NItNZ9I3pBy5su8kRbHav1a4skb7sbzbLMTfJHTvGojbO1ppfpEx6bB6dbb83D49j+J4VNojrjvW33dv6tMObm6bX4qsZ+Az45/ipMffpItfG2jrPojs0yUmlprO/lmY/BnLowja0IiE6UT6LRKm07BrWzaluzmrLfF1tVB6fh2Cc+XUR2h9XgwcmOsa7Q8jwDBHXJMd6voaxqIc7XTjHPkiYVpuXRakWUimvJFTWOixEJ0iqWtqOzK/FY8X2p02vXbzPEMFrVnliZnfksStp4vgeI+XJbHM+lo0wz+G2mOfhb1tHlES8HNW9bzrmifZfh/FuO4SdVvzxHTlt1hrGddsWzYbTXLNqT6WjTWueJjraG3A+JcJ4luvGYsVL17TM93Vk8J4e0bpNqT7TsVxRkie0rxaNMc3B8RgtPLFrV9dM65pjpaqG469seLzRhwTaPt7jSlcszMRXrMz2hnOO3FcbGLvWsddev8AuTEt1TBX4dI6dddW9ckei+XBFJ6RO9sZia+TSfHTWy0WctbzDWt485TFlbRKVImPVaJRUgArNdomi6szIM5pKNTDTm9U9JBSLeqYlM1iUcoJDSYjYLRE67PV4PF8PHue8uHhMXxMvWOkQ9aIiI1CVUpQlFAAAAAAAAAAAAAAAAAAAAAAAAAAAAAAAAAAAAAAAAAAAAAAAAAAAAAAAAAAAAAAAAAAAAAAAAAAAAAAAAAAAAAAAAAAAAAAAAAAAAEJQDzvFY/u5+v9HndHd4zbkx456z37dXiW4i89vybjNdu4jbG+asS4rZMkx1mWVrWm+lxn16vCY543Jy16U85lPiPh8cPT4mOd17Tt6nhnDRw/DVpMddzK3icRPA5d+nRN9XPHzEY57z59lOImIjUNrWiI79nFmyc1p6+bbmmLHOzm3RTm9xWs2VtaWM391LXn1QTN5TF5YWtO+6OefVR0bmVomfZzRefVMX9wdUTKJt6ufnn1Vm/uDom0eqOePVz7tPkRFvRFdHPHrJFo9ZZRFtdkxW30Eac0HNCsY7JjHM+oq3NHoc8R5Hwp9JT8OQIyd40fF9k8kwn4c66wCYv07LVmZnSkUnXbpttSs99ARWdKzaYbR27Mbx8wL0vMLRllz7lOwdMZpaVyTrUd/q4967NqTPn2B1xltuJmZ1Eaa48/LfdZmZ93HzdNR5kWmPl30MHo1z7jc9vRtjvM0mYn5XmRk1Gt9PZNs3TVZ6eiYuuy/FRHSIllXi5rW3u4bZNwpN511kw1GfNNnLbe+q159e7OZme7TKdk3UmYiO7K1/RMVtzrRkcvNPqc3uGu6uaYdmDjddJjzeP8TXm0plSwlfRY+JrZtGSJfP489on7TtwcTPTdksa163Mnbkx54nzbVyR6orbaYZxaFtoJTCu0xILLQiFoFRImZREgjXf6OXxTF8Xw/NH8sTb8pdauWvPw+aut81JiPwIlfETG6zO+ysyvMdI+nVWzowrvRFkdDYLxK9bMoWiQev4XxPwc9Z8p1E/i+1xzF69esS/O8N9RHV9p4Jxf7zg6zua6j8meTUrozeG4cs81Y1MeVYiHnZ/DrWj5K2rMfzzE/o+giNomNs61j5O2DJhmOaPwlrhzzW0bj6w+gzcPTJExau3lcbwMY+a1Kfd/v7mpdZx8p4pTk4/PMfZvbmj231/q49PX8XxxFMd4r1iZi3T/AH6PKmJ7NRms9C2pNNIrKYk1BoFqt8M/PVzxDbFMxaEH1/gFonBMe3+r3Y6vlv2e4iK5LUtOo5ej6ik7iHLlHXjVkaNpRVdGllbTqJn0gHPxfE4+GxTfJM68oiHj5PF4zTMYsUzG+8y87xzjLZeOyUm08lZiNeXRhg4yuOIjcR9zc4sa9O8zkr1xRE+u3Fk4TLubRMfTbopxcWr8s7T8aZnr5h48/Hi/tNTMxue8Pq+Czf2URvm1EPAv8/lHRbFlyY/sTMfQp8fTTeJjt0eR4hWnP8vp6OX954menPKNZMkxudyTwtWrecWC99dNTET7z0/6u7wnDy8POW3W15nX+/ueRxWSZ4inCRPyV1N/80/9Je1weWtcOOlZ+zXS1I6L0jlhwZ8Pu9OsxMIvji8a0xLjdmvEtSYVjo9PLwevs/q4cmG1e8S3rGK1s15teTn3roTaTDW/xYPjx2c8RzS7+F4GMlYtavSSkZRmrK8TE9pdlvC8Ex0iYn6ufL4bnp1w23HpzM+Nes594IrHlLO2PicUby0tHvEbMeWLRHUGpohIIiFogiG/DY+fJ1jpEBHdweL4eOJnvMOlWI1GvRZloAAAAAAAAAAAAAAAAAAAAAAAAAAAAAAAAAAAAAAAAAAAAAAAAAAAAAAAAAAAAAAAAAAAAAAAAAAAAAAAAAAAAAAAAAAAAAAAAAAAAAARM6hKJ7A4PFMc3xUrEzEbmOkbcGPgcdfX8Xq8Zy/DrNo383TrpyRO7SsrNimPgsW96n8VsXheCfh2nm3Sdx17/VvS3qj49eatYnrvsarTJljFSZ10iHheJeKTli+OtdV7bepxlprwuSLzvcdNdXy2WN3t9ezUZ5VXJmmekQ55tuWlqejO1ZbYRNlJlflnzRyaBn3TyTLSIWidIrCcO/VS2LXm6pttWYiY9wckxMGm8wro0xStJ85aRWEGwa15VoirDm914tPqit6xE+a2o7OfmWiwOiNLc0eTm5vVMW9JB0T19lJ0pFp85WjqCYjc69ezqxcJOWZrzaiNddeqOGw2y2iK18+j3cfDTv5pidb7fQtJNefHh0fBiebrzcsf6nE8H8HBzRO53ES9fkitdRHkxy45vSa+qa1jwJjr2Y2idu7Pgtjmdx030lzWpO530aYYcqOXTbliEcoKREz7LRGuqYhEyC3MTbptSZ6I35gvNuqJup96PIRNr9FOborNlZnoKrMq9SbKzYFbx3ZWiV7W3KlgVCUKidrRPVTeolGwdNMmo6t8eT6OCLdWkWiNdevsivUxcRNdOvFxEWeJTLrp1b0y+ks4uverlhpF3i4+ImPN1Y+Jie8mLr0ostW3VxVzRP8AE1pljfdFdsLx2c9MkT5toncd0VMojvplfHaZ3votj6dI2DUjvr1ITHeAfFZact719J0wt0enxuHk4vLHraZj8ZcVqTrs6RzrmQ0mk72jXqCpvSZVmQa47a0+n/ZbNy58lJ/irH6vkonq9bwjivg8XS821G43+MFWfX6HE9EIpO67j7lnJ0Vnsyy1i1dTHTyaTKl5jQPnPG+Eicd9T1m0T/v8XzU10+28Q1OPXTrPeXy+XFFbTGo6S6SudjzpjqTV0XxezK1JjyaZZcqNLzv0O4KxC1e8StFdHLqQd3A5/hZYtrfR9pwmeMuKs+sPgsczFo/N9F4Fxcb+Fa09um2eUa419LCVKT0hdzdBhxNorit/lbz2eR4xxlcWK1N/NavTSyFfL+KRzcXlmPO0uDlmJ7PQtvJkmZ8523pjxx3iHTcc/rk4XLeJ7dNOnHaZnq0nFSe0Q1x44jyTTFsVZmG9KFK6awzVIp1gzXjBw2TN50jpHrPkvDy/GMs3z48FbdK9ba7bnt+kLPS1hhvN72zW+1aZnTu4bPNLeTgr8tIqvW+obrEfQ4OKrfTspfcvlseaYne5h63CcZE6ibfixY3K9jvCl8MXrKMeSLebXfVn419eXn4HUTaLfdpxXxzG+kvodbUvgpePmrEtTkl4vnu31dvD+JWw0itqbiPRvxPh3NWZxRG3BOK+C2stJj310XdZyx6/D+I4s06+xPpMw6txMbjUx9XgxTFk8olMUikdMs19ts41K9i2fFq0TaPeNvC4iMdMvNh7T1nc7MsbjcTEzrv6sNT6NSM2urFn5u8N6ztxY6zDppKVY6KxuYj1elweLkpE+sOPg8c3vE66PUrGoiGa1EpBFAAAAAAAAAAAAAAAAAAAAAAAAAAAAAAAAAAAAAAAAAAAAAAAAAAAAAAAAAAAAAAAAAAAAAAAAAAAAAAAAAAAAAAAAAAAAAAAAAAAAAAEJQDj8SnXDRbfad/lLxq8Vesbt59vd7Xicb4K/tE/pL5W1tztqMV6U8dPat+nntlXiJnLXJuZ1PrOuzije4lrSJ1P1axNdPE8bmy4prExqfKIebeupmZievq7a1md+Sl8W59ZNHBMKWr7O62CZ7aY3wzBpjkmIVlteks5qCiOq+kSooeSTSCswo10jlBnMKzDWYVmBGe58o6EW69y1URXQL7TzKxCdbBPPqUxZXlTHQGtbba1mIlhFdNa+wPV8M5rZ61rE65us+j6GtYir5vwvNGPLq0z8062+hxatWJiZZrcXmIiGN+/fUN5iJhzZoiN809EHn5ctZyTXJETWJ6OPi+WM0zGoiVeM4iLf2UR0rPdyzkmZ3DbNXmYmfYiytKTbep21jhrTHc0xlMxH1Q6I4Of5z9zvPXmg0xz66mu7o/c7x5wj93yx21P3mpjntVWY6Or93yeVY/FE8LmmPs1/FdXHBaNKWdt+Eyx1msfiwycPaO8CY5ZlXba2LU92c45BnKktLVlSYEVlXfotMIkVWTsSgRP6JiZ37KJjoDWJ6rxefVhE+a0So6q5debauTp3cMS0jJpFd9cto7S1pntvu4IyNK3TF162Pivfq6qcT8sdYl4lL9dOzhrb1HdMNen+81183SPUxZq2mYrffs5bRMU7LYrZKzqI6R1iN/79RdejEphzYcvNSu99fN0VmJ6MtPL8R4S1st8ta9I35e7ycmHXq+g8QyWx2pSPs3r2cPw+euqx3blYrxrY/qzmns9fNwlq6jp1YX4a0d11Hl3ppjaNPSyYJiXNkwyDk3MS6cN9TEx6spxzC9ImewP0DwPjo4vhPmvE3pqJ/B6j4Lwjjb8JxOO/esWjmjc9X3WLJXLTmr2c7HSIvOnNmyRET1iGnH5fg8JkyzH2Y7Q+Y4vxOctpinNWJrruYa6+O4qLbpW8d/Lq4pwVy0i9e9u7j57XtvvL0fD4nU0tGt9mvjP1xZOGmv8M6+jlyYvZ9BNInoxycLW5pj569PZSKxHk9nL4fbXSYcWThbUnUwusuaNeSJhr8LqfD0oyjo7OCz2w5YtE+Tn5ZXpXqD7zhr8+KJ3vcRPRu8TwXieXDNMk6mNal18X4rg4WI+1a1u0RHdzsdJXRxnEV4fDa1piNR03L5XiL5eNzTe+4r206OJy5eLyxky/LWOnLE7RuI7dmolYV4aIj3T8Hr5uisxK2oQc9cevKWta6XiFogCq8KxC0fr0AyXjDhvlntSN9XhU582ScmSZm3eXd4rlmbVwV7a3b/f3McNJ+FMz3lvjMYvqkwiZWvGmcyqLRLbFkmvWJc8SvWQe5wnGbrEWmHqY8kT5vmMV9S9HhOM3aKz22xY3K9uJWc+K+4dETuGW0wrfDjyR89a2+sLxCdIOK3hnDz9jnxz/hlycT4XljrjyTePSYjf6vY0LqY+YvizY9Reto+sKb9X1ExFukxE/WHn8T4dFutJiJ+jUrNjy6TDoxRzWisecsb4L4ranu7PDcE2yxaZ6RuIWkenweLkxx0dKKxy1iPRZzbAAAAAAAAAAAAAAAAAAAAAAAAAAAAAAAAAAAAAAAAAAAAAAAAAAAAAAAAAAAAAAAAAAAAAAAAAAAAAAAAAAAAAAAAAAAAAAAAAAAAAAAAAQDDjq83B5Y/wT+j5euCPOH1eeN4MketZ/R89pYzYzrhiPJpSkb7J3pEW1Ko0tWIhlMQ030V7isprHoj4cejbRoHJkwVnycmTBNZ6Q9SYZ3ptUeNaumc7ehnw6nbkmnVUZ1rMy3pw82jsY69XbhiJ0ixyW4bXkynFryepfHEw5r01Kark+FvyPgb8nRXW21IjZpjgtw8+jOcOvJ680iY7uXNXlVHnzXXkhteu5nqymJ3rSohEzrstyzPeUTUExLSjHlmJdGCu7RHuI9Dw7hcmTJS/L8sT12+ow1+TcRER6ObhsVMOKK9Z36J43jq8FXliItkmPlrEsVueN894xUm1piIjzmdPE8S42L/2fD255nUzNY/qjNe3GWi+ee/8MdIgrjrWNVjUKPPpw17Tu9e7evDVjvWHVykwaMq46x2iGtaohesAto5SEgjlj0NaNqzILbg3DLa0Sg06Si2Olv4YIXgHLk4HHf8AgiJcObw+0bmsfm9omsSumPmMvD2rvmpLnti9n1GXh62ie7z+I4LW5ifNZUx4M45jyUmHo5cM1nr6ua+LfaWtZcswhramlJgFDfVMmhEG5JJ7KLRMrRLNOxW0T+C0WllWdLRPuI6KXl6Hh2aKcTjme2+ry4nTfhcmstZn1RX3WHBiy46WmlZiY32V4jgcM4p1SZmffov4faL8FhtHnSHVaNxrenN0j5e+HLgyTqk9/Tyb4Msz05o/6Paz4K5K9ZmPd4nE4JwZNR9V+onjazkrSY8ocfz49a3H3uvHk568s+SLY4tPXuqMsOaImOeNx66dlZ4XJj+aKxv1c0cN6TJ+6Vn7W5BObhOGt1pakzvzs4MvAdZ1ETG/K0PQjg8fv+KJ4HDvrE/iaY8XJwUx/DKlODtadVrO3vfuWH0t+KI4LFE7jm/FeyY8fFw1q26xrb6DB4pg4Pg5pzc143qNbc/7li/xfin91xV7V/NNWPI4nj/EONyWre9vh2jXL2hXDwl9RzR9Xr2xRExPoRT852mrjjx8NrydOHHNLxPaG0VW5ehpi5pNewgiYZ2x1t3rEtLdGc2BlbhMU/wM7cDiny/NvzI2pjmngMfr+aI4CkT9qPxdW5RuTUxnXhqV/it90rVxUrMzWvWe8p2mAJqytSWsJ7isK7iWkSmamgTC0KwtALQTata2tbyghz8XO+Wn3ysS1yTSc+WJnc2tqIepfguXFqI61PC+F+Jm+JP8EvVyY4mNeS2pI+X4ikxe0ac1oez4hws1ta0bl5WSkxtYl8Yr1lSei1eu1RrFt93Tw0TN66nzZ4MFsltQ9rhuAjHG5mZlm1qRvhvqvd1YskW83ncbb4VPl76cWHjr0vHZnNa3H0sdk7cfBcZXPSOmrOua83aWcxrTYpET2nssCVLSTLO9piNxG5EZZ6VvHvp0cJhjHSOmnNimcuWPlmI29GsajSiUgigAAAAAAAAAAAAAAAAAAAAAAAAAAAAAAAAAAAAAAAAAAAAAAAAAAAAAAAAAAAAAAAAAAAAAAAAAAAAAAAAAAAAAAAAAAAAAAAAAAAAAAAAAKZI3itHrWXzkvpLfZmPZ83bvKxKrMqTbSZZ3norLes9O60MMd21Z2CwQIppHKtCQYZMcW8nDmw67Q9KznyRuFHmzE1b4MkRMRMozY+jCJ5LA9amrVjUufPSY8jhc24iNx2dVqxaqDx8u6svjXjzejn4eJ8nHfh9T9lpFIzXnzleLzaNd0RhnfaWlcIKck284hWcM+u3RFJjuvGPZo4rYp10jaPhvRjDHomOGr6GmPM+HM9oa4seTypPs9GOHr/LC8Y6xHY0xOPNxdqxE5bUj2UyYopHr7y0jv7LZI3TaKxxzqIbRLKsNYQXhWyUSCq8SppaATtO1NmwWmVZk2iQQtCqYBrVpDKrSAWSiEip10UtSJjsuA4c/Dc0doebn4S0doe/Nd+TDJhi3kupj5q+GfOGN8M+UPc4jhInrES4MmGazO4lZWcebNfXory6dd8UejG1Jie3RpGM6Rrzns0mqlo6ewik9iJNSaUTtPMpvREg2i3Vritq0ObfVpS0xMSD7r9nM8X4GtZmZmkzGv9/V7Hk+S/ZfiLfvVccz8tqzOvd9c58nTipMuPi8VL01NY6RMx9XXeYhwcXxEUrO5SLXlVjlzamNdfN2cryv3ibcREzO45vf193rX+XotZiszpXmUtbqiLIrTZzKbTsVbmRNkbRILcyOZVOgPtSnlWpVeagpEJiFtGgVjuSmY0i3YRle3dlva+SGO9KNBSLe6Yn3BZGpStEAitNr8iar7Qc9rRTummXHb+KN+ky0vSLR1hzzw9Obepj3iVG8xGvImFKxNY1Ez9625BGkoSBMxSszM6jXRwY8k3tM23MzLbjrz8uOJ15yywU+beujcYr6Dw+K04eKxMc0zO9Ov2eJi4icfa2nRTxG8T82pYs1qcsd2bFF6TEx3eTxfA8szMRGnp4OLrljrNY+9relMtdTqfoS4tmvkcuGYmZ102rixWtPSHvcR4Zvc49zueynD+HzW+7U7ezXZnq6eA4eKYYi0Rvo74rqJhTDWIjq310YrccPGYfiVmNddPDy8NettRD6a9Ylz34ek9Zqs5YljwcVsvD2i8bjT6Dw7jK8Thjr88d4nu83xH93x45jURbtrbh4fNm4e3xcFtbas1ncfWRMSTDj4LiLZMdbX6TMdXXFnNtEwwzUnlmYnUujbO3zTy+oHB4prTc9Z26UVryxqEiiQAAAAAAAAAAAAAAAAAAAAAAAAAAAAAAAAAAAAAAAAAAAAAAAAAAAAAAAAAAAAAAAAAAAAAAAAAAAAAAAAAAAAAAAAAAAAAAAAAAAAAAAAARKUSA+byR80/V9I+dyxrLaPeViVjZhl3EdHVMbZ3xxaJ6b6Kjzb5pr27q/Hyev5vSx8LhmPmp19pVv4fhnfLFo+9rxMcFeJvv7U/jK/wC95Inpb9W//D6RPTf4rRwVIntv7zYmVXFxFrTq0Oyt50xphrTtDTsy0m1mc9VplCClqxaHNlwb3p1mgedGO9LdP1duC9uXVvT1acsehEaBMxtSccS0RsVl8I+G2NCM+Q5NNAFYhaDQKlEpQIQtP2JViOq89KgyiOrSFI7rQCyEwkVGkSsi0CM07RJAJ2ISCCESQDWstasatag0SiEiiYCAETCwDG9Nw5M3DxMS9CYUtXYPBzcNNesac18c9d6e/lw1nvDiz8PHXUNMvGvinv6MZp16vSyYZrM7hhfH7Kjh5VZq65xde3RnbH7Ky5phXTe1PZSaAotWUTCaU3Kj0vCuKjhuIpkmJ1ET+j9Bx3jJireva8bh+aY45bdZ6Pr/AArxzh6cJixcRkms1rrmmGOUa43HR4h4hXhM2rU3Gu09dz0fOZ+JtktNZiZmOs7nsr4vx0cRxdpx25scWnlt6uKm7SshbtdVbxE7e/a+6xL52kT209nh7TbhaTM9Y3v8UqxeZ2RKkz1TtlprEp2yi3utFgXSrze6YmATpMQrtaJBpSGmlKNIBTRpZEgpMdFN7asZ6SIraNwwvR0KzCjktuFfiadN8e99HPkwz11ALRlhpXJEuG9bV8pU+NaveZVHrVttpDysXGRHez0MGeuWPltEpitvJnK9pUBCNJkBEJi0V3a3aCGPF21jrSJ626ysSuaZnJebT5z0d2DBqm584c3DYviXiIjo9TXpC2pIwjDEd1bYfR0qyzq45eW1f+6+PiMmKek/mvbSsV35KY3p4jeOlqb+9rHieL+LHMfRyTTy0rNJMhr0K+KYZ7Re31R+/Wn7OL8bOOtYr10WvrvKYuuq3FZ5jtWsfWVYz5/5q/hP+rljNj87dWtb1tHy2MGPFYZ4mZm9+vtDD9zvSuq2iXf3NLLiZquHjPgxFclO0d4l018TxdOlmHLE+SJxVnyhFdc+IU1usTLs4atprz37+TzMPDVvkiIq9qsaiISrEpBFAAAAAAAAAAAAAAAAAAAAAAAAAAAAAAAAAAAAAAAAAAAAAAAAAAAAAAAAAAAAAAAAAAAAAAAAAAAAAAAAAAAAAAAAAAAAAAAAAAAAAAAAAAEJQA8DiI1xF4/xT+r33hcbGuIv9Z/USsFZ7SsiWkKeq21ITIEomRWQTtGxWZAECCRACRABMkhIJhKISAQAJJQAjZrZpeATSNIyT5J2rPUFVoRpMAtCUQnYBZKNAzsq0tHVWYBU2TCAEwqmAaVa1Y1lrUGsLK1WgVJAAkABEwkBS0Mb44mJdEwrMdBHn5cG9uTLw3u9e9dw58mOfVdR5FscwztjejkwbYWwzHZrUx59sTO2P3ej8C89oT+6Xnto1MeTanVNaa83rf8AD7z3iEx4bPno0x5cfRaee/y16fc9WvARX0/Bf4VccfZj8DsuPIrw1t9XTTBMO+ccWiNRCYxeyaY56Y/N3cNH/h5hnGN08NX5bx6pWnPa2lfiNs+Od9nHkiYmUGvxUxlcdraTW6jurk20izhrdpFwdnMvW25cfxPdemaInug9GvWpua+W2OHPXp1b/ErqbTMRAJi2/JLGOIpadV39ddF+bYJlll6WiWks8vWsCqCuxUWRMRIAztii3q5svBc3aXciQeJm4O9e3X7mNLZ+Htusb/5X0EyrNYnyj8DUxw4PEL5NRbHqdu2uTcI+HG+0EU0KvvYiISCdxEbns8+95vltee0y6OLvNcURWetp7KcJh+Lk1MfLENRm+uzg8U46Tae9nUiI1qPRLNaiJUtbS1mVt+gI3tPZFYlpFRFdpiJX5Yg3AqOVjkx80d2+zuDy8uC9Z33+5GLLfHaN0mXpzpTUTK6mIxZZvWJmNNolSI0tHZFXTCIaUpNpiIgHZwOPUTaXYrSvLWIjyXZaAAAAAAAAAAAAAAAAAAAAAAAAAAAAAAAAAAAAAAAAAAAAAAAAAAAAAAAAAAAAAAAAAAAAAAAAAAAAAAAAAAAAAAAAAAAAAAAAAAAAAAAAAAAAEJAHh+IdOJn3/wBXuPF8VjXEx713+crErj3+pKNo2qJ2iZRs2BMomSZQBtAjaCfJAAJQAJQkEolIBCQ2AACJ6pDYCdo2QCdiYgBVMCQEwqtAJSRBoVGtyiYX0THQRjMKS1tDOY6gqCAaVlrVhWWtZBvVpDOq8CrBCQQkAAAETCQGcwzvWNN5Z2r0ByZKsvhb7xLrtRnOoVFK46x5LxWI8leZMSC2oT0RtG0FtQpbHWfJbaYjcgy5OnRPJ0dPJEVZzCjLla4I1fXqjS2Ppev1BbJTbiz4u/R6d6sMuPcSg8fLjjbPld2fH1lxXtyzKi0dFos55yQpbMI6pyQr8br3hyWyaU+NG1w16ePiNT3ddM9skRSupmXi0yRPV7PgURl4jl89Tr8hNa5IvhrERau58tQiM1q65txuO0vbvwvPWKzMR7vP47g9xHLO5j27o1jGuXe+sLbi0TG3n2icVoiZ67b0y7gTWkEFVuVFQbTyo0CdpV1J1AmCE7QAJg0ojSdfgnTn4zJyY+WJ621/v8lhXLe85M1p8vJ6nCYYxY4n+KY6uHgcXxMnXtEdXqwtZgCGGhGvZbQCuvZMzpKtgUm07RvZPc3ChtO0RNfVbpII8kL8sHKCsLwjSYgFqxudO7gcW93tDkpSbTqO71sVOTHWseiaq4kRQAAAAAAAAAAAAAAAAAAAAAAAAAAAAAAAAAAAAAAAAAAAAAAAAAAAAAAAAAAAAAAAAAAAAAAAAAAAAAAAAAAAAAAAAAAAAAAAAAAAAAAAAAAAAEAl43jHTiMf+X+r2HkeNdMuKfWJgiV5u0TKNolpFtm1dgJ2jYgDaTRCAJQAbRsA2mEJgEpRC2gQAAJNAhKdAqExBEJETEISAqamVoSCK0aahXZzAtKpsFWglESsIpaGVobz1UtAMJVaWhnIJhrVlEtKyDoo1hjRtAq0AAAAAAAAhEwsiQZXjUOTJPV2ZY+V5+buIc0eq0Xcs30fFUdvMRLljKvXIDphrjc0XbY7xHcHRPZSYWiYntMKygpJXv8AeSiJUdk91LRuFon5YEVyZ8W99HjcTSazPTzfRWrtxcVwsZKzr1VHzszKk2307uzNw9qXnfqx+D1mVjNYzG2V/Z1TXXRz5Y00itLzHnL2/wBnc2vEMcTPSYmHgRHV6XhmT4PEYskR2t5osfoFezPNWNRPRTg83xsFLa71iWnEWimKZtOojzYdHgeM0rjmk0iI3PWXBhvuZ6o43j7cVMR01HQwV1G2mXdw87tqXTyaceKdZKy7pjqgpynKWmYhjfiLUn7INuQ5I9GOPiuaYj4ctqZYvaY5ZjXqCJp7K8vs1lEoM9Gl9I0Cs6iJme0d3mZ7fF4i1o6xvUR7Ozj8sUwckfav+n+4YcDg+JeJmfljbc+M138LijFhr0+aY6t0JZaAEEoABEpAUmu2d8Uz2/Vts2o5Jw3r23+JX4kT1dMyqBW3qtEq6WgErQqvSu51CK7OBxbvzzHTXR3s8FOTHWPZoipAAAAAAAAAAAAAAAAAAAAAAAAAAAAAAAAAAAAAAAAAAAAAAAAAAAAAAAAAAAAAAAAAAAAAAAAAAAAAAAAAAAAAAAAAAAAAAAAAAAAAAAAAAAAAAQlAJeR453wz9XrvJ8dj5cM+8kSvImeyJlH+iJaRMLR2UjW1pmASbhWZIQW2ABtAAhKQEaWhCYBKUJFCBIAAGxACdo2hMQIlbyIgnsCEkQnQITEGgEgmIBELwaIFT5KTC6JgGN4YzDptG2NqiMmlFFqyDpxt4c+KXRUVYAAAAAAAAAFLxuHBxNZ9HozHRz5ccSI8XLM1Y/EdnE4oie0uGa6aRrXI2pkccTpaMk77g9GttxGpUyTaZ5Z3EerDDm1Mbno9PD8O9YmYrM6BwYuemWJi1orD1OaOk77wrbBS3WK6+itrVjURMTqPVFXmURbrLObR6kW6wDvxTvHCzLhp5sX3tkVCJrErIBz5OHreJiYiXBm8OnpyRES9aYRNdmpjwLcPes6tVz5eGme0Q+jtgpbvWGF+Bxz221KmPmZ4e0WiJjzer4XwfPkpN4jk31dU+HxvcT+MNsWPLjryVvWtevWKGpI7eI8Qw+H8PGusxqIrD57N4nxnE2vvNetZ7Rvs9HNwcZp3ly2v7ac3/DcdZ3E2n2RpxYcU2tM++/q9DHTULRgivlppFYg0REadlJ5qRLm10a4rajSDborMV84RzEzuAVmtJnfJEprqO0aj6IjutEAnYaNKoTMRG57R1lP6+Tk8Rzzixxir9rJHf0giVxZ7TxHGWtXrEzy1+j1OGx/CwVrr5u8uDw/BzXjJPau9fV6cLWYsI2llpIjadgBsAlWZTKsgjZs0aUJVW0jQJiFoRCYBMO3gsXNMWmOjkpXmtEer1uGpFMNdQhGqUeaUaAAAAAAAAAAAAAAAAAAAAAAAAAAAAAAAAAAAAAAAAAAAAAAAAAAAAAAAAAAAAAAAAAAAAAAAAAAAAAAAAAAAAAAAAAAAAAAAAAAAAAAAAAAAAAAAAHleOx/Y45/xS9V5fjsb4Sk/4/6SJXhzKNkz1lWZaQieq29st9V4kGkJUiVolBYRsBJo2AJ0aTEAjSdJRsEm1ZkgVeE+SsLTIIQkBBpOkxAI0tFVohMR1AiqeVeIRIK61CNpmeioITBELRAEQvEEQsCFV5RIINJAUtDG0N7MrQDntGlYnq2vVjrqo6cUuqvZx4u8d9OyOlUEo2pa/XWyLbBolSJW2Cdm1dyjYLJV2mASlABKlqroBw8Rh5oeXnxTV79678nFxPD7idR5KjwrzplN3VxGGa73WezgyxNZnSsr/F1Pm1x8bak/Lv8AFx9Zne14q1ia9ngeKrnz1rntatJ6bjr5t+N4nFk5Z4esxy9LRPTrHm8KMk07S1xc9qxzeqYuvUx5uZtW/WPq48UTGnVRFelwc7paPSXQ5OCnrMerrZUAFQHmAgkAUlSzSZZ2mAZWtpWMtYnq0nU91JpSfKATk1aImqsQtWu+0JiugV0tTpKCPtQDTllPLK8duyJBXSTSdAJQn69gOmp329fR4ubJPG8XzVjUTqId/iOeMWCce9XyRqNejLw7ByY/iWrq0z09mozfXVgpGLFSnpG5a7V6m0VbZzKTJtBbmTtQgGmzakLQC20ABoRtE2kFhVMAnSYgWrG7agHRweKbZYt5Q9OOzDhMfJhjcdZbosSAKAAAAAAAAAAAAAAAAAAAAAAAAAAAAAAAAAAAAAAAAAAAAAAAAAAAAAAAAAAAAAAAAAAAAAAAAAAAAAAAAAAAAAAAAAAAAAAAAAAAAAAAAAAAAAAISgBweMxvgvpO/wApd7j8UjfB39tz+Ug+alS0rSzt1lplXfVbm11ZXx838WkVxRXvO0HRF4Tzs61r5L60C/OmLbZpiRWu1oljtMWBunbKLp5gXmVZlXasyC214ljErxMCNYSziVuYEphXa0AtpMQQtECnZeIUtMUpa97RWtY3Mz6M+H4v95pGTh+GvOOZ1FrarzfTr7rg6YjpvyVmdscfE/Gz3w/AyUvjiJtN9R33219ETxGS/E3w4eGnJWmonJOTVdzG/qSVF5nc6IjrqZhwW8Syf8Q/cq4KfE5uWbc+4jpv0axk4yvH48V61nBaJmZrO4jv7ey3hYa6o8/ZrEfgytlpw9PiZImYidctY3Mz7R+Li8F4+/GTxFc0zNo+asW8o3Pb6dIJxtmmvUiP02mK21EzW0b9nLx9OIy8LNOGyTjyTbU3jpqNT/0cPjEYeD4HlrbL8e/SL/EtvpMb8/dePHtcNexqZ18sxv1V663MTrenl+FcLGbwj/xMXtlyTb57XncR2j9HRhwxwnhVqZ+W3w62tbz9fOUvHLhrsmaxG7XrEe8o3vt19Neb53wXFXN4pkz/AA4mlYtaNx79P1d/jnF34fhseLDeaZckzPNXpyxH/eG7+P8AbqmuzieJw4NVtkra8/wVmJtH1jbky+KYsVebJw/E1jynk6fqnwrhK8NwlcvT4uWsWtaO/r3+915sdcuO+O8fLeJid9WbkuKjXNSlu0XrFoifKHm/vs5s/wALhsfNr7V56xH4fRbx3PfBw2LFS01nLOp1/Lr/AKr+F8N8Dw+szHzZdX7dukNTjnHam+4wzcXxfCaybx3jfWvLPX8/d6WDiv3/AIOubDXk5p5ZrPXTyfGMsVx0xRM7v11Ed+sf6PU8E4bJw3h8VzV5b2vNpr6eX9CydNJfcbY8No62n8m0VmGnkiXJpXsbJVmQTMoREkSC0LwpC0AsAAACJZ3rtoiQcPEcNGSJ79nk8VwExNtbl9DMM71iYXUx8pPC2rbtP4LfAvP/AGfRXxVme0MrYojyhezOPIpw1a/amXRjxViN9XXOKPSCKTEGrjOlWtYVrHVpEIro4SdZa/V3+rzsE6yVn0l6P+iEABUAAgkRIK2YXnq3lleuwU2TNa9bSjkt5M7cJNpmbW6A6cOWl98vl7omerGMcY9RVefIEoE+2gdXDcLbiMM3rlrWYnWphlxGPiOGmZtWL1jzrEsLcTk4SsZ6zMxE6tWPOHVg8Xw5q7tPw5mOsT5iOfHxPxLcvLpttyZ8tbcTe+Kekz5N6W+WNqNU+np+ilZc3iOa+PFXFTfPm6dP5f8AcoOX/wCO42Lx0x01EPS9mPC4P3fDyajczudNvJqpBAIqBJoBMACUqmwWFdnMCdyg2noAmBIJh0cJj58sejCI29ThMXJTcx1RW8RqIj0SJRQAAAAAAAAAAAAAAAAAAAAAAAAAAAAAAAAAAAAAAAAAAAAAAAAAAAAAAAAAAAAAAAAAAAAAAAAAAAAAAAAAAAAAAAAAAAAAAAAAAAAAAAAAAAAAAABCQEOfj43wmT/LP6OljxUb4bLH+Cf0B8jaVJaWj9WcqyrKu0yqC8SvtnVbUxO9gsmFdr0mJATELajujYJiAiUioEoBE7TEISItEp2rtILRK9WcL1BrVeFa9mlYFZ8Tw8cTw2TDNrU5qzqY8+mv6vCw8bx3g+sPE4ObFv5ebpqI6biY+j2eLz5cHEcP8PHOSszPPETEdN19Z+qufjuFnBevzZOes6py6669+jpwueVmteFz4eKrOfD1m3y2nz6ev4tLzXBjy5YjUVrN51GtzEef4ODwTgsvA4MsZ4it8s9KVncREf8Ad1eIUz5uEy4OHx803jXNNorX8O5ZNxXjeFRPE+M5uIt1r89t6856fpL3dTzRFaxa2txtw+FcFn4HBambHX5rdb0v2jUdO3s247Dn4rhrYMF6UrbW7TM76T7fSF52WpFMPEWy8TkvOK1sGKdYJjHMxffSbT06+31ePw+aeA8avFYmtJvyzW0a1WZiev3PoaRNcdaW5ImK66R06ODi/CI47POW/EWrM6+WlO3TXeZ9l4c5N1MerPy7jXR4H7R3+NxuDBXyrqdfzTOv6Q9vHS1cXJ8WbTHTn1qf1cNvBuHtmnNfNntkmdxM3jp136e7PCyVa9GmKuLHGOvSsdnJ41f4fhWae031SPx/0268VPh1iIte0f4p2zz8Lhz35suOt4jymsaTZ20zx5/7P4or4fOWI63vMb9ukf0U8f4TJlrizYq3vy7iYrG5jt/o9PHhw4v7rFSn+Wumuu69/wBtMcHBcdwmTgsUW4jHTJWkVtS061rp5/Re2e2XJSOFp8SvNHPe3SIj28p/6Oue+/Oe6NTMs2xXD4twFuPxV5LayY5nk949Ov0gxZs1eCpTPwuTHkx1isViJmLaiPPT0YiFMkbr3O/mUx4mLBbiuKrxHF0itqzHLij7MR/vq9+kzNY3rfs82a6u7uHnca6776OXK0jbyUtYy25aTaY7e7htxHNaderJrr5tmmNLtIsC0QmFeY3EgvC0KRK0CrwIggFkACESlEgrPZWYXlSQZ2hlkhvZleNwI5Zmebu0ti76nyY5a2jrDo71peJ8uqjnqvCNamYW0C+OdWj6w9Gs7rWfZ5lekvQwzvDUGiUCKSjZKsyBtBtGwSrJtWZAmdKzZFpREbAmNpmOi9KLWrqAZaNJAUvSL47UtG4lz14em+kadanLq0+4ilMNYbRHQiF/JRNIcvDz+95r58lflp8uP09d/o24i81x/DpG75vlj/Dvz/OG1cda1rWvaIBGvXujS+tmgU0aX0aBTRpbRoEaRpbRoFJhGmmkTqO4KaNE5cdfOfwRGfHM6jampiE6XiYk0giFoNJiAbcPj58lY1029WIiI1Dm4LFy49z326kVIhKKAAAAAAAAAAAAAAAAAAAAAAAAAAAAAAAAAAAAAAAAAAAAAAAAAAAAAAAAAAAAAAAAAAAAAAAAAAAAAAAAAAAAAAAAAAAAAAAAAAAAAAAAAAAAAAAAISiY3AI/V5PjHHzi5cGC8c9t8/tHZ2cfxleD4eckxubdIj7nyVsk5M3NbvNtyJa3vHVnaG1usqTCoxlSZiO+l8lJns5suDJbcb/IGk5ax5wmM9fVx/u1qz1tv7lvhyo6/jU11lWM8b6SxrTfTa1eHis/alB1Vy7jutz+7GKTHmvFQaRZbalarxAqYkkhIISgESQEAvVrWGdWtVGlIaQpVdFW3MdpJtbe+ad/VG09fKN/QREQSmImekdZ9kTNY1FslImfWx6InspK/NSekZcc/Sys1mO8SYKR1lopGon1+jQ+iYNELaFUveuLFbLkty0r1mfRnHE4L8N+80vOTDP8dKzb9I9mPiuSZ4WvD1jc571rG+3S0d/xY8HF+E4/P4dbDFcV6TkrakzNY3ERrc/SW5xmI68XF4s1JvipnvWPSmt66dN+Zw/GYuK4i+LHjz1tSdXm8REV/P2V8Li2Lh70mJrNM9+Xcd45pnbHg8GTF4vx+S1NUyzW0T16z/uZMg0w8ZPETPwsVorFpra1tRrUz5b9vRnTxPHPH8Rwl+Wl8f8AdTPa8+m9+e4Y4eAti4rPknhqZJtktalpvaNRMz5RHu2t4X8XjuLy5r1+FxERNNT1paI1vt7y1+unqf3jjMvh1OK4eMO4xfEvFon03qEZcvFU8Hy8TfJjtk+FXJWax0r5+jXguDtw3h9uGy2raZiaxasdomIj+i88NMeHfud7zMTi+HzxHbprbOxHmcXe2TxPhOHpktXFlrbc1nUzPXt+CKZcv/DeOwXyXnJhib1tNvmiNVnv98ujivD62nDaMloyYN8t6+8+7XhuExUpkx2m1py7i97ecaj0+jXaYPMw8TkyYeAw5rW+La0TW++lqTFo6z5zufyepXh+S3WO0/i1ycNgpw2LHWs8uG3NTU9u8/h1lH7xWennCcrvwUivL3nX0Wi8eUzKJlE2YVpEzPaVomWPNryWi0yDeJheJhlWdwvWNorSEwrCYBIAIRKUAhEwlEgpZldrZnYHNk6GG0cs1lbJTcOfltW2/wCio3t3RpFZmYWjsCIjrDv4b+5+9xRDs4X+7mAbwibaRM9GV7oqbX91Jt7qTZGxGnMbUhYE7RIArMLUjqEToGvSIZ2t17q2upvYq0iFoATMdpE/wgRC2t9lYkyVvasVp9q86r93X+gjOvxr5rZq45mkfLWdeXff6NPjRHSdx9YepWlaUrjjtWIiPdnk4amXvvf1UcUZaT2leJiVM3A2rO6TuI9nPN7451MfkI6xz1z77w1rkiRdXERZOwNGkomUCZ0yvy36b/NXPMzWYhz45pE/2nNHvDUiNfgWrO6W6JjBO92nc+qnxIrkj4drWr7xH9G9cnNroCaxpaJRuNm0VeJbYMc3yRGum3PD1ODxclebruSq6axFY1EJEsqAAAAAAAAAAAAAAAAAAAAAAAAAAAAAAAAAAAAAAAAAAAAAAAAAAAAAAAAAAAAAAAAAAAAAAAAAAAAAAAAAAAAAAAAAAAAAAAAAAAAAAAAAAAAAAAAAAhXJkrjpNrzFax3mVnieNcbM74bHaOlvnmJB5XiXFW4vibX3M0iZ5Y/39HDEzGSv1b2jsymvzV+rTLulGlp7oRVLVlFq7hoa3AOfk15J+HHo1mpoGPw/aExX1hpo1AKxWPRPKsAjSdJAQkSCBKBA0L1gCkTttWOiKV7NYgE1hfXb3ViFo7x671AqdxWtrWtEViNzM9oc9suXPX/w1Ph1j/zcsa39I1O/XyUi1eOy5a7tHDYp5ZittfEt13Ez6a10/wATs6RERGtRHaI1EL8GFOEryT+93vxV/wCa1prWP+XepcXiPE8J4dbHT91xTkt1mIx13Eb+n1ene8YsWTLk6Ux15rej43jOLy8bxFs2aI5piI9qxDr+Lh3Z5XH1GCOE4zBXNTDitS0RuJpHSfOEW4TDPXDFsHvjtOvwiXgeFcdl4biKY4mb4bW+bHEb5d/xQ+lraLVi0TOpjceSfknWnG658c8Tw9Z+NviaR2tjnV4+sef4y6sOSmWkXx3i1fbpr6x5Ed/ee7k4il+DmeI4Wk2rNv7enly95tEeUx17erH1p3J2ieupidxMbrMeceSYZETbkrzXnVY7z5QjJlpirfnvFa445rbnt/vaOKx2y8Hnx1nVrV6THr5ObiODvly8Rj55nDnrXdpnr3rvX3RLU/7RvPE4OTHecscuSN07/NGpnp+El+Jx1ikxz2i8TNYrSZ6RqP6w558MxzwmPhbZbcmK0zS/8Va6nz9pmW+PhbY8WDHXP1xVtWLTTc3iZievX2hch6nFnxZs1sdLbtFYtM+WpiJj9YRw/E04iZikTXUzE7mN9J12RTg64bxfHktW0UjHPSPmiIiI3+C+Lhq4LzNZmIm0zqax5zv02nissniFMeXlnFea1yVx2tvtM77R6dJYY/Fsd+JnhpxTTL8a2LUz0trzjo6svCYMl+fJFq23Fpjm1E2jep/OVP3XhK5+f4eP4nxJvFpv83NOusdfYnVHF+95cnA04qvL8sWnJji0bnq6cnPw/BWta28tazO6zvU+WkTg4bDW9IitI5d2rNukR/vbTNbFSt/iW+WuomNb3M66fmv+kefGbicnh14zXyxmrMZK21rmrMx06e0z+Dq4XBb4dLWtMzNdzMzK2XPw37vXJzR8O3yREV6xqJ6dvZe3FcNw/CYstrzNcld1j11MdI6e/wCS3bBPLPqiYmPNtMb8p+9nerCqbj1XrNWNp15IrafJUdUTG14lzVmfOW1Z90VrErM4laNoq4iOwAhO1dgSiSZVkFbSytbq0vLnvM7BbaNbZWvMdo2pGXJM+io3mukIi0zHVIDp4a2pmPZztMM6v9yDe9mNrLXllMim1oVhaBFko2bBIgBMqymZVkFZXrCsQ0rALaRpeIToVTSYWiE6BSImZ1Hdv4fFr8RfNMf2eOOXHv1nv+jny3nFWbVj5p6Q9LFjjBw2PFEdaxHNPrIitrx2lNcjmy5NWUrn94XDXfF4llmxUyRM8sbZY8sz2bxbcd0X68zPw80mZiOjDc1nT1eIjcTPl9HnZMfzTLUrFmIjLrzW+Pr1ZxjmZ1D0OF8PpMRbJEz07SpHJ8a3lW34Hx584t+D2q8LhrGoxVJ4TBPfFVnY1leJ8au+u163xzHeHp38O4e3/l6+kubN4XFf7qLT777GxMrDmry6jSs6lhlrlwXtSYnUT3mEVzT5rhrojXktDKt9tInaLrq4XFOXJ26Q9eOkacvBYopj3rrLqZaEgAAAAAAAAAAAAAAAAAAAAAAAAAAAAAAAAAAAAAAAAAAAAAAAAAAAAAAAAAAAAAAAAAAAAAAAAAAAAAAAAAAAAAAAAAAAAAAAAAAAAAAAAAAAAAAAACARMxETMzrXUGHG8VXhME5Jjc7iIh8tktN72tPeZ3Lv8T4ic3E2iLbpXpEeThnTUZrKzO3l9W0wztAOmZ6m0TPb6I2Cy0dmfNCebaCbSrs6mhQDQEd0yRBIgI0nQCTSRTREJ0tFQRFWlKJrX2XjUAmK6T2Rs7gttGTJ8LBmya3yY7Xj7oEZqTk4XPjr1tfFasR9xPqHDY64OEw447xSOafWdd2u/RnhvGbhsOTHMTFqR+n/AFhjxvGY+C4e2W24tMaxRPXdtdGs25Dceb+0XG/PXgse+kbv79p1+X5rcB4Xg4bDGTjorOWZ3yzWLViOzxuGyzPG4cueeafiVm026+fn9z6ficlqZ7Vpkpz23WN2r51iI1v3mZl35y8eORiZfrpx1pGOIwUrWkx8vLGnFxninD8DxEYs/wASba6zHaGHFeJ04DhZwYclcnFR9q0fNFbT1l8/lyZM2W2bLaL5Lz1t6pw/F2/5Lbj7ON6jXWJj5feFojcantbpP0fP+DeJTit+78Rk/sdaxzb+H73v1nXeekd58oj1cufC8a1Lrn8KvN+Fmlp3OG849/SIdunD4TjmvC2yWrNfjZJyxv0mIdzN+jnzcTfDxsYbUpTHbUVtMbmfw92fEZ+Iw4uLm/w5th1ERFZ6zMV1vr/idNsOK2b4044m+4nfvHZPw6TabTWs2nvOu/8AvULsVw4OIycRwmDNa8Y7fFriy1rE6/X3hnxefJjtxuOMlojHOOYmPKJj6+8PTmI/ljrO56f79GeXicOC8Vvz8947Vruemv8AWDdqK8LeuThYjDmy3rWZiL2+1PWev5PP4Kb14Xi6463tM49Vnm6TOp8vL8ZepTNFuJjBFMnNqZ3Nfl1Hv98OeviOPPhyZcVcl/gxzZKz0mvfr39lm/0OT9x4ucHC4MkRPwM3Lz2tzc1NRG/r0/N1W4a88bHEUi3w+SsTyTFY7z3j71snEWxxM2pPNGCcutb7d+0sL8ZxOLh89suKnxaUrfHEdYmszPv7Sv7UYeKcHfiM2OaW1y/LaPWJ/wBycPw3wuGjHn4rJ8WMsZJtrdYiPbe/Ja/GXyxkth+WMd61+aOW0ROvKfPrPf2acFNuKx1zXtW3WYmaRqPwN5SeovPDYs2CtKzF/wC0nJbNNdc0zExrXWfNTL4dF+Hw4rZZn4U2mJ16zt2V3E6ienkz4q0xXv5p2q41xTNcVK2tzTWsRMz3lW87hxRmmJ7r/GmfPozgm+1YlE3me5EtM1pW0R7ta283PE66+a8X69UV01nctIc1b+ktqTuEVqEdhFRKqZVmQJlWZJlWZBFmdqr2lnMiI5YRNYTtaI2DPl1BptNejPSiIhavS20E9pBpaWdu60daR6qygmOyVYTsFkwqmAWSiCANI0t0TEbFRFV61TFJaRER9qYj7wIgmFo16o9txIK6NLaRoF+Hx1yZ6c/aN/o6eIvrr5zLkrPLaJacRebRv3EcmW/NLmmZiWt4nfVSKTadNstuGtP5uyluzmwY5p3h0V6M1Y01zdFZ4eJlasxppWYRWFeF1bcS6qZa16TKYiJcfG44iu4jz8j6Y9CuWs9pXi0S+ai+SJ1FrR97eubjKa5bzMe87XDXv9JRMw8eviPFV1uKz9YdfDcbXPG7UtHXvromLq/F4q2x23HXTxMuPVp16veyXrNZ6vK4mkTaZa4s1x1md6eh4fhnPk3PaHFFeuojq+h4HBGHBXp80x1LTi6I6dISDDaQAAAAAAAAAAAAAAAAAAAAAAAAAAAAAAAAAAAAAAAAAAAAAAAAAAAAAAAAAAAAAAAAAAAAAAAAAAAAAAAAAAAAAAAAAAAAAAAAAAAAAAAAAAAAAAAEJRIDz/FuJjDw1qR9q/T6f706uI4inD4LZbzqI/N8xxfEfvHE3yTM6mekT5R5LIlqkzKJlG1ZaZTMq21MSids7zMIrome30V2rzdIRMoLTZNbMplNZBtFltsoleAXEAqwiEgJQkEhCdAmF6oiF6wC1VphELArrSUgIXpMxb6KStE+gOTBWvAcTPD3tPw8+74r+UTuI5fzj83meLU4vj+JiKcNeuPHutdxPWd9+30e9elMkRF6ReIncRMdpTqf13O9N8efW7Ga+Wr4Nxl/4a1+u/8ARvg8A4vHat6ZsNJr2nrOvy930ExHTfTfbfmraaxG5tWI1vrMQ3fzctTq8b/8PZb23fiqbmdzMU3G/wAVv/w7ET83FzM/4cf/AFetTLjmkXjJWaTbki3NuJt6fUtlxTmnFzx8SJ1NdeffX111P8vNcjyv/wAPYJ+1nzWjz+WHdfh8kcHXhsOTcTHJe1468uteXmvbi8UYqZIm163nVeWu99N/0bVyVtWJiJiZjvLF5cr9X40rERWIjtWIrH0TNtdlOeJ+6GN80RMa3r1ZNdHT0TtzRn30L8RTHTmvbpvW9bTDXT3c/HcN++YqUnLyxXtE13/VWONxTeKRf55jcVmNSpHHY5zWxUm1sle/lENSWGun4Vfi0yTed0pNN+vbv+DmwcDw/DVvGOLTGTF8K27d41Eb+qmPi75Im9cWW0T1jp0mPYvx3w8OLLbFasZ51Xm1Gvr1XKjo5azaJ5Z3GKcXWe9Z1/oxw8JhpW1OWZraIrO58mf75bJTH8LHzc9Jvq1ojpGvz6wrm4y0fB5MU1x3rFptM9IifXp0Mo682DHnnLF4j+11z9e/++i+PFXDWYr2ny25bZsuDPkpe1eSlPiR6z0n29nNi8Qy5+ByVjPycTSeaK1ruZruO3SPUvGj1ojpE+W3LxW75Ph1rbcezOL8bM2ilM074WLxaY1MzuN699bbcNxE4KXyRw/E88xSLXzROpnXXXNvz/RMxXHes1nUqxMtMl7XtzTO5nruWfVWVtymJ0p3WgFomUxbXVWJ0dwb0v1iHTjmZhxY7dYh24o3DNWNo7EyKWlGiZUmUTKuxFplCqQVszs1mFZqCkLxOiIT0BM23DOe55mgDS2hRGPt9JkRWOt49/6QmUEAAlMITALQmEQvWNgVjbWtClWeW9slow4Ot576INsVcmbLOPDMRrveY3Dqr4Vg75Ztkt9dR+Tp4fFXDiilaxXtvXnLXm9xXHPhPBz2xzE+1pc/EeFRipbLw+SYmsbmt+u3bm4zDhj5rRNvKsd5cGfNk4jJEXma086b7gzxZPiUi2tbWmUT0n/fRXYLTLopWt8cTMuXaIx2y25ayqN8lcUd7fmpzYK/xS6MPC8sfNqW/wAKv8tfwNMefbiMUdp6M78biien6w9P4NZ/hr+Cs8PGvs1/9po8z/iOKJ1qfxhMeKY46cs/i7L4I1Py1/8AbDy+O/s76iI/BZ6jtw+KYZtqdx98O+s4uJp36d3yk5vf8nteEcRGT5J6zEF44Tk67+F0tO65Zj6wj/huWPs58c/Wr0Kx07J8mdax5GXgOK1qJpMT6bVxcNl4emp+utPZ+7as/U1OryrXtEdYYXtudPVzY4mJnXV52aJruOWN78molX8Pw/Fyzae0Q9vWnPweH4WGvSImY6uhmtSCQRQAAAAAAAAAAAAAAAAAAAAAAAAAAAAAAAAAAAAAAAAAAAAAAAAAAAAAAAAAAAAAAAAAAAAAAAAAAAAAAAAAAAAAAAAAAAAAAAAAAAAAAAAAAAAAAAEItMREzM9uqZeV4xxk46Tw9I+a8dZ9AeZ4v4jbiMs4sdo+DGp6ecvN55XtTUaZzDcYXi/uc/uxlWZB0c6Z5Z76cd7THaXHxHF5eHrMxTmj6oPX8kbUpfeOlta3WJNoq0pr2Z2t0TjtINqtIYxLSAabFYSKtCdojskASAQtCsWhbYLxK8SyiVqyDWJWhWFoBMJIhIKyVJlGwXm2nJx8Zrzw9cE2iJyRF9b6V8+2nTHWVM05Iy1xYsdJmcc5Jm9tRqNeke6xHBw8cVOXhLZoy2isTF51bXeZ7eXeCnC8XatceTHaYpjvWd5OltxOuu/WXTl4vLXPfWLFNK3jHMbncTMR17f4vycvDeNZc+LJvFXHlpTmiO8Wnr7+0Ok1CnCcXbBj4e1a4Mdb/FraJi0xaI6dp69YdGHh7RxNcuS9JvFotMz3meTl7b+9hXxe1s3DYrxX56xbLqutbmY6deuujHis+S2aLYq1y1+as0npuOadT+GibR2fu0TgxYp4nHWMUxyctdeUx5T17tZtXHWvz1tHaJiO7i4ficmbiJxWyTMWx0mkddzM1iZ8zg8XEzkv+8ZcurUpak/E3111/VLMHXbLaelY1uO+tbUvS9eWLRMRMdImDd62iJ1aZjUbdt+HnFhibRWZ0yPPmJrPXanEV+Lj5Kz80zE99a1Mf6Nctt2VmJ3rfdUUpwszfFlm9a5aRy9Y3uOvv7tsPB0pxd88ZabvrdZpMx2+qk0ntFpmfZTjYvThqcuXlmbamNz83ST6rpwYo4eYiM9r0puIprtE+6k4MF8WDFebWrgtFqxM73Mdol5+W8RThrWyWil6zuZnU7jXptjkniJ4r5Ji2OOIpbpOpiOv5N9b/aa9SeGxVrWtPizaszPS3Ly718vbrHRvPA4rUrGSb8taRXl5piJj0nr+bzuFwXjiOJxVpa/PF43aY3Xcx+TojhdzwGW1KTbFHz9O3SPx82b/ALV05KYcmTdppNrRNftd48/1UjHwdbROGMf7zNP7OlY3No36em4lhbgMt+GvGLUZqWmcczPeJiIn9JX4XhJnjcM/Ex82OmoreszuNzO9/ef+q97hpmvC0nPFYycuusRGo9HPx81zcPFImkamJ6OLiM14zWre24iNdJ6fcpiy/PGq/jLOGue1IrPXqzno7LavM9FP3e1/sxCsueNEezo/c8ut6jp7onhssRvUa+oMEpms17wiJ300DTFG7Q78deWrDhcPa0t73isaZrUL215srX91LX2rtBabG1dpBOzaAE7RMm0SBzI3JpaKgVrtaa6aUqm1QZaRpeYRoGHNriJr613/AEXUyV5eJx39Ymv6yvMgiUbSgEphVpWATWG9KqUq2mYpSbSCmbJ8LHuNNPCcE888RkrO7R03Dkx4r8bnmK9Kw93Fj+FirX0jQRf7/eXFxfHRijVZrt0Z7xTHNpfPZL895mfUkLWlZtnzxe0zPX8HRfmid7mTBXVey2XstSK2tuu1eZG/lmFdir7bcPflyxLniUxIj2Yna0PPw8RPLrTrpli3dGpW2oNR6IiYTEoqt6Rrs8bxXBMxN6xPk9uZjXVS9IvHssSvirxMT2l08Fxd+Gy80S9bi/Bpvu9LamZ7S823h+XHO51+LpuueY+n4Tia8Rji1Zjeo3ES37Pm+EyTwNt5JnU+j2+G4ynERuu+jFjpK6JlEpmY0paejKss15rWXNw2L944rdt8sfgni796x3mdOzgcXwuGrvvPWVR0xqOwR3EVIAAAAAAAAAAAAAAAAAAAAAAAAAAAAAAAAAAAAAAAAAAAAAAAAAAAAAAAAAAAAAAAAAAAAAAAAAAAAAAAAAAAAAAAAAAAAAAAAAAAAAAAAAAAAAAACEqzOomZjsDHi89cGK1pn5tdHzuW1slpveZm093RxXGfvWWdxy8vyxHqwtGukrGa57V9mN6d+jrtX/syvHSWkcV6zDK1td3ZaIljkxRaOsg5bTE9mN6TeJiYiY9JaZ+GyR1x2ifuefmvnxz1r6+Qj1sPTFWJ8ohfbLh7c2Ckz31G/wAFplGlcl5ritaJ7RtPDZpvhrefPfl7q5I3WY8pjSOCtE4eSY+ze0b+8HVF9taTMs4mN9F6yg1iJXiFIleJBMQnUkSsCNGjZMgaRMnNClra8gW5tLUv7seaZ8lq1nzmBXVGSIjrJXiK82o3P3MqaiNT1W1Na7gR1VncLSwwXmdRLaZ8xVLSiJjy12680x0LrVrNsdqxPW9ZiCDP97wVrMxetojvNZ3+LmyZsWesWzRW1IiY5tzHTzjcT27K/wDDrZaUvalcd6VpERzT80xv294Xx+HTHC8RhyXrE5ZvOo8txpuSIrbPSbxmyY8c5KzGrREz1+nmrXicEXxVrSv9pExjiMXePPy95a8L4bHCUvXFmj7dcmOLdesTEzv8E4vDq4acNE5YmcE3mJiOk83/AGW4mKxxXDYMnJlpMW1uZrTpEb/1Xrx3DXtamGbRavXmrEa8vLv5+jPNwmLLktkjJau6zS0RETuNr8Pws4pmceXJFJiI5ZiN9IiPT2PBz28Q1w85pnJMRMRNY7x90f0UyeI5a8T8DdonnjHMW8pn728+G4fh5qc87za55m8b6Tv0Xtw+O18l713zzvpb0N4mKcJe+S+T4nwZtyzOOLzMdtdO/frH5rx4lfiq2tFKUpNpjHFY1PL7xvvpTFhxYslsmHFFLX3vrMrajHTkrWIr6R/1S2URPzJrj3PTqtjpzdol0Uxcs73KaSIx4axG5jq05YmJi1YmJ8pja3ka6Mq5uJ43h8Gsd4t0jcxFJmI7f6q047gfjzipjyTkjW9V11nt3Rl4H42TnjNFImsxqa76bifX2Vr4Tjpm+JXNPasTEx6REevs3M/lPW2Lj8WWt+Wt55Mdr3iY+zEa6d/cyZ8l8v8AZ1rasVre3NOtRMz7+kSYuAw4MvEZcc23xETW8TPTrvt+LHJwOPJOOLWvrHStIjfeI7b6H6qtjz55txGqUicUW5N1trfJvrM9PTzc2LiM3FZYpe+PniOaIjpMx7ervjhMNuItntWZyW1ud9+mlcPAcNwuTnw0ms6/mmf1NgwnFbe7xudb7o1MT6O21Yncz3c2WNT0hJUsZ0tMW7va4LFFsfNaPTu8vhcM5MsRudd+nV9Djpy1iI9Eqw5KxH2Y/BlxFInFbcRrTocXiOf4OC0cszMwzGr8eHnmPidJ6ey2DHFrROpmGVYm14jq9HBTlrDdYi0RFMeojTmy26unJPRx5J6stK7TtlvqmLCNNp2z2nmBdKm0xILGiJSBpeIU2vANaptBWFrdhWUwrK8qSDn4yeTBW/bltvf3a/qlXjqTk4TJSO86/WEY78+Klv5qxIiwjaQTDWsKVjq2pArWkac/FXm1vh1no3zXjHSd+jl4WvxeKiZ5tTPosZer4dijHgiYrqZiOrsmYjvLLHWK0iI/MyTNKzPPSPqjTi8RzxqIrZ5XnEesuni8vNbpO0cLh5pm1vJph04o5a9VMlk5L67MJtuUaI7naU0jZeNdQQlWJSI1xameretq17RLjmZiOis5rz/2Ud1uLmvaWVuNz3nVLa99OTdrd2+KOWoNN5L9cmW0+0W0cset/wD3Spa/XqmtolFaxa9fs5bx9bTKZy55jU3rP1iP9FITAObiMOTiNfEtHTscN8XhZ3WNw6dI1BpjWPEpiPmpaPuMniE2j+zide8MpjaPhzrpIetODrPEcZE33MRPN1e1EajTl4DD8PBFpnc26uuOyVYJBFAAAAAAAAAAAAAAAAAAAAAAAAAAAAAAAAAAAAAAAAAAAAAAAAAAAAAAAAAAAAAAAAAAAAAAAAAAAAAAAAAAAAAAAAAAAAAAAAAAAAAAAAAAAAAAAAEaSAxy8NhzRrJirb7nn5vCJid8Pl5K6+xO9T971STR89k4LicVZm2KZj1r1j/Vw590meas113mY7fXzh9dMbjXk583A8Nni3xMNdz3mI1tdTHyFom0c1azaJ7Wr1iWcRljrFd/V9Dn8ArG7cJnyY/8HSYePxPC+IcLMzk4W16xP2qxvf4ba1nGHSY+aNSztSLd4iUTxePcxeJrbzjr/oyvxuCvfJEfWEF6xFYmPdWZUx565a89ZjSdlUvMcsy5uAyRz5q7n+8tOm15jlmJcXB3iOMyV9bSD1q2hpWWNJiejWEG1Za1mJc22uOdz3BvEbRMzBCZiJgFeYnU+ZMQr0+8Fo0TPRXZM76AyyX5fVj+8a8pb2pFvNz34eY6xM6VG2PiN2iOzsjLERG5eXW/J5RM+6Z4i/TYa9fHeN92sWj1eNTirxrcurDxHN/FH4i67pTzRWO8Qyi2/NpqnL8/b3lFP3ms9KxMz33C0WtbUcuoiPVWPgUmNRWN9vdpzUjpMTE/SYERNfPUeyt62t7evut8bF/PXXvLOeKwzOoy1n06qIms9vP9E1xTrc2iPeeiKcRhnJyfErN58t9Wk2ia/Ym302DP4ca3z4/rMprhpqNWpM+yImvLqMFvvmVqdv7nlj6oLctN94K44jy2ncfyLx9ATGojpBvYgVOlMlorCbW1Dly5Nz3VGlcm7e3pttTmnvMseHpudzDq6RAKW794Ui2OLxSclIt6TPVN7dukT98OCceW2XPEYeeck15MszqafNPZZIPR+JipN4tkrFqRE2jvMR9FJ4zhLVraMu4t21S3X8vq4px8RbjJ4jJWuOuSeW9eXccuor16+XWWnD+HYP3fh64+KrlzY5ndLW5Ynv6TE+fquSDrvn4bFjrkvkiK27dJ3232Z/vPA5skYq5qzaYiekTPeN/o7MvhOPPw2ONRS8RqY62rMTWYnz9/XyY4f2dwYbzOPNqba5pmu5jUeU76JOplc/CcZjwZ6RirfJbLE8lZjk541vcTPSfxe5w3EY+JpN8c9p5bRMdaz5w4f+DY+eb88RascuLpbWOPb5unSNdNOrguEpwOG9K5Jtz2m9pn1n/scuv8LJjoveKVmbdofPcfxMcRn3HNyRGtTLq8Q8SmbTjxRWY1MTMS87Hjm9uu+/okiWt+HpvrrXV1xGoUx0isdl57JSM8nm5rw6LsLgwmFWloV0CEwjSQSmEQkFoWhWEWyVxxzWnUA0RbNjx/atH0VxYOK4j5orOOk9ra7x971OH8MwVr81ee3nN42quPDmjJ0pS9vpWWuW1seufFkrE+cwji+Jp4ZalopWYnr6OHiPF54+9eXVaRHWN95/3oHVNolSZY0yzaOsr8yC0dZ16uPhJ/8Ljj0+X8On9HVFtTtw8LaYvnx/yXnUffIjqWiFYaVgF6R1dEarXc+SmOqvE35aaie8KMuvFZ61rPT3exgwVxYqxbvru8rgZrS8WtPL17vRy58NsNqxxURbXSNrSK8TxWLFGpyRM77RLzM+fnjp2306s8sTOSefr17z5qa6rIza2wYpyW3PaHbMctdQrgpFar2ZtakcuWZ2ym3VvkiGfLHmCK5dLTeLQry1REfN0QT5pNJhUT3q2rWsx2hlWO8LY5nUqNOWPSCa7joiJlMSyrm4jHflmauG18lJ6zMPY6TGp0xycNjv5NI48XE23qbS6cd55us9+zC/BTE/LMtsWO3Tn7x2B01tuEq1jSyKR08m3DYpyZqxrpvqyh6XAY4jHN5jraUV01rFaxER0hKRFAAAAAAAAAAAAAAAAAAAAAAAAAAAAAAAAAAAAAAAAAAAAAAAAAAAAAAAAAAAAAAAAAAAAAAAAAAAAAAAAAAAAAAAAAAAAAAAAAAAAAAAAAAAAAAAAAAAAAAAAQADm4ngeH4qusuKk+/LG3z3G/shTJ14bippM7+W9en5PqhdTH59k8M4jwutcXE8k2nrE0npLF9F+1cf23Dz/ht/R8/MRpfqfGOSfkn6PNwZvhcZadb6y9DJvktHs86K64ncxvUwsR7GPJFoida3DppO3HitusdNdG8XmOzKumq8Whzc/umL+4Orn0tGVyxaZ81LzPeZUd/N6aVmHn1yzHaWnx+nfqYN7Wmvfsj41Y6ua15nvMqa35dFxNdVuI10rCk2yX8/uZ1pPWeV148VI5ZyX1E+W+6o56YpvfljXaZnf+/Zllrqe7qy2x88Vxb1DLl3EzMA55nULYrW30W+HNp7dGla1pHVFx2Ycmojbr4fh8nHTPLMRSNfg4fD8ccZxU47b+HSN3mOn0ex4jkjBw9ceKvLXt29kivPxcV8LDx3DUz2+J8TJ8OLTMbjtHaOjjrw9uIxZr4azbHEfLF5jv1/6PS4a2q6ie/dvzb7yu4Y5+J4Sc+KPhxFeW1d6iOnzQrl4PLzZaxT4vxcUU+JeY+Sd27/jDs3vqtHoTnTHFj4PNS/DzqsVxRETNbarb5Z8tb31dcxMROp0vBPZLdVnzT/MtG/qdfJKCOUJ6QpE9QXTpELApenNEwy/d43vboNArWOSFbWWsyt3BWZ3LTHCkR1a1jUKiMuSK1n0edlvFraiIh0cXbrrfk5oifvWRLXZwHF5MPLWNTX3l6kcdqkTaltfXo8Klpr2Wtkma6nuYmvVy+L1r9jF+bz8/H5uJnUdI9Ny5J3MtKRHqZF1fFg5p+aezsx0isMqa8urevZKLolMdkWRplfswu2uxuIzlWVpVkECdIAhMTrqhXJetK9ZBOTNFI33mfJ3eHcDNrRxGfUzMbivfW3P4dwX7xb42WvyddR/0e9SsVjpGuhpiYrHovuIjp3Um0RHd5vF+I/D+XDMWv9NmauuL9o8tclqYqx1iJ/X/AKPI4XhppaJ35u+2OZmb5Z5rT5yrWkc0Ki1OnRtE9GcxEWWhBbvGnFgjl8U4mJ7WiJ/3+LtYTXl8Qrb+es/frSjavVvjhlSHVijogvGqxMy47TPEZdV+jXicvTkp9qXd4dwk46c2SI5t+a/Bhi8Nnl3Pdjn4O9b8tYjfpt7mvl7ODj8tqRMWmPpBKY5qVx8Lhm2atbXnURExvTkwU+JkLXtktqPwh2YccUpHTU+a2pIvXUK3laZZXllplezPmTbzUVF4lasMtr1vESDSYRPZMzExuECFZ1MLV+W8qtJjc1mfPuKsaXycPlrMTSsTX02jcVj+0rkp92wUNytHLedUvSZ9JnUrxiv3nHb616gymdkL3rFY3aJiPWYRrzjt5IEJNJiFGmGk3yVrHnL16xERqOzj4DF8s3tHXfR2+aKkBFAAAAAAAAAAAAAAAAAAAAAAAAAAAAAAAAAAAAAAAAAAAAAAAAAAAAAAAAAAAAAAAAAAAAAAAAAAAAAAAAAAAAAAAAAAAAAAAAAAAAAAAAAAAAAAAAAAAAAAAAAAQJQD5z9q+/DT7W/o+cvHSY9n037VV3TBb05v6Pmbe7UZrC3SJj2ly1/v4+rpyTEXj6MsVcduJ1adR7txh2UmJhfRTDWI+WY00ikR3ZaUja0Rb0Xi1I84XjiMdfNMVly5JnpX8kWpf+KPydMcXi/mTXHmzRNse/h+cqjzr15Z6Jr2dWXhrY6TM6mPVzR0mYVFumnX4fjrmzck76w5K93Rw1rYssXr01E7B0ZscxuszHyV/Hv/AKOe951rs65tS+Oefe+8fVxZZncRPlGgUiZrMSvS8TbXkwyX30iU4rxXuDvnl+H09HBlvM3mIjs0tl5ukdnV4fhpfPF8uuXU90XXq+GcPHC8NSZ+1au528zxHxCcme9IiOWJnTo8T8RpTHOPFaZmZ669Hh/Pe0zHmg9LheJjtp6FMm3j4MfLO3dTJFY7iu+toXiXn/vMeUtKcVE95+5B3xJLCmWLanbWLQYJ+WO8nTyJmfKsSiJtHeIFLT0UrC09SoLQsruDmBZCu96TPYFLSpK1pUBasNO1dq1RltFaSI4s9t2RFesK36226OHxc3XUy2yymntKkxqezutjpG+up9HPkr1kHPvUtaWrE9pUmJKzqeqDtx/TTarnxW35umiVqLQiUqyisrsLt7+bntPURQRshRKJNs75IrE9QMl4rEzPZPB4P3rNF7bikT+KvD8Pbi8kTM6pE9dvaw0pgxVrGoiAb4KxjxxWO0R2WtlitdzrXvLiz8fixRMc/wA0eUPOzcRl4qdRMxG99Uw108X4ha8TjpWPr3c+LFFevnK2KkUj3W2opeOjLtaGtpZT9pBae6YRPXWiAWUyRvPw8+9o/L/oupk6ck+k/wBJB0Y69XTM8lJlnijrKvGW1WKwCnCV+LxNbb83v13EPJ8N5a/w7nffT1JtqszMStIpxOb4eOZ83i8RltlyT6zLfj+I57ctd+TPhcfTnmOsiX1bh8HLG576dHkdoVmRVbSzstMqWkFZhSYhaZQBqCYgTEAUiVvNamtInuCFu9FVqd5gHTh4y9ccRbHFojzidNq8Xgv0tun+aYcOOdWmF5t06g6snD8Ln75KTv8AxuXJkr4bEzgtW3tE7/32RMx5xv7lfpAVTF4pbiI+DxlPl7xasa1+JTPE3msdax2lpNYny/HqcsenURaLRLXFSb2isMoq9Dw7FqLXtH0StR2Y6RSkVhYEUSAAAAAAAAAAAAAAAAAAAAAAAAAAAAAAAAAAAAAAAAAAAAAAAAAAAAAAAAAAAAAAAAAAAAAAAAAAAAAAAAAAAAAAAAAAAAAAAAAAAAAAAAAAAAAAAAAAAAAAAAAAACEgPD/aiu+EpPpv9YfJZbah9j+0td+HTPp/rD4rNPyt8WOTnveZsy38+/PyTbur3tqO7bDuw55pijnt9NqX4y8zqOzKuC99bl0V4asRG5TxfWX7xae0r1tazX4VfRatPSDU9VrWdb1t14uJy0ryRaYj0hlHyw1xRvvHUVfJkvbHNbT8sddOaIiZ3p02xcuObb3EsI1z68kCsdekOqMcUrNp3NZnozpMUttrGSdRXy2Kji8nJMVx65fVyTabb3O5a5d2nupGOZ8wc1+kqc+p7ts1dS55jqI6cVt6dVc00rqvRwY5mJ068VZtGxT4c5bbt12vGOKx2bRXlhTJeIjtplUTkinnDp4DhcvGzab82PHHbUd2fh/h1+OybtblpWd/V9Rhw1pWKx2iPRKscNPDOHx0nmxzefWZcfHYuHxW1WsVtr1e1mmK1l8l4hxM34jflpYV0Uvki3y7mG+LiLb5bd3mYOJmLRPX6PSw5seWIm1eX30uMuymWsxvmj8WnNE+cOavh979aWrrurfDlwd61n70adW49SJcccTFek119C3ERPSNmGuubK7mXPTL16tq3m3aDDWldrW7K135ptPRFUlEHmtHQRarHPMcvVaclYYZbzKwY9N9XZw/yzGubX1ctZ+benpcJ8SdarEx6TPRakVvETE9Pv5XJljUzzT+T1ssW+HO7R08q9oeVxMzzT1nuQrLpKlohHWZ7taY5nvKo0wV95ddezPHTXm1iGGkqymVZFZ383Nfu6rMb1Ec0yiLa803rMMLc3oovfJOunVzWvN51K3Je0+n3r14a9vRUrswZ6cPiiKxEzM7Rl4vPm+WkTFfaFMXDamJtPV01rEQi45q8PzTzZJmbT6t64617QuiZAlSUzKtpQJUmuza0AroiGk9lfMEItG4+i2gHbjiIjcuPJM5M2rTMxHo7Y6U6ejzrT/aTOliV7nDUw0p8utnFcRSmOY5o3ryl5leLtWkxWv5qVxZM880zqDF1X++yxrcu7HXkpEKRWmGOnWfopbLuQjabe6kyy5k8yC0ypZOxRkhpNUcoKxK8EV6rbiIBSZmqOfabTtWI6gumJ1KsJBaZ1aNNOksp7bWjegX5YTqFImVoQTpItEAmtZmYj1exjpFKRWI8nFwOLmtN57R2d6NAkAAAAAAAAAAAAAAAAAAAAAAAAAAAAAAAAAAAAAAAAAAAAAAAAAAAAAAAAAAAAAAAAAAAAAAAAAAAAAAAAAAAAAAAAAAAAAAAAAAAAAAAAAAAAAAAAAAAAAAAAAAAAAAB5n7Q134Tmn0iP8A+0PhMs/K++8e6+D8T9I/WHwGX7MtcWeTmmNymmq5qzMRpWZ6qzPV0c3q0msxExHf2TMubDkn4UR6QWy29Gca1vbJ9Ffi7c/PMwvVcTW0W3MO3DExE+cuGsO7gtW1FvcHpWil8FuGrqYmPltPebem3l5MXwr2pePnrOujel5mOeNa3r3Zbm2afTegYzM9k45nfXs3tiieaPP1TPD2pjmZ6THr5gieXliNxtaIjUahxxaZybduOJmAc3EY99deTmjFMz1h61sUWhzXpFUqxhjxRXW4htForGukMcmWK7juwtkm8610ZV1Wz+US6eC4DLxd4nlnk6TvseF+FW4mYvk3Wkx6dZfUYMNcVIpHaINxU4OHphpFaU5Y9vNtJ69ezDPnrSu5nt6yz9X45PE88YuHvO9Ty9Hx2e8zfcvV8T42eIvqsRFYh5OT5rbbkYtVped730deLJOo69XLFWlI7NI+n4DiK5scV380Q7orFo6xEvnvDL64iu/OvV78T5MVuVGTBgtHzUifpDltwVJ3NYn8W/E5vg4ubW0cPm58cTuOveEHm5MGTHbXJOkxkms9p1Hs9f4dMn2o397DieBpbHM4+k+m11Mc+LJzxEx291rS5omcNuWaz084bYsebiJ1jpyx/NaJ0KWvWnW0/h3lpj4Pic3W0RjpPbrqXdwvh+PBbnm05Mk958nXPSNpo8LiOByYoiazFo9eZydZ6OzxbjJreMdY69dy4sP9pMR2aiVrhxza0dOu3tcPhvWsc0Qx4PBFfKZmJd/kzasjHNSJpM8sTOnh8VMfFtHad9ntcbeacPae/R4M2m2SZmPNYVOLHzd4ddKREdlMWojTojRUhEJCUaRKskyrM9QRKs9UygFJrE+Sk4onybIEUjHEeSUiiExO0SiOkAm06Zzb3Lyz2g0iSYVrK4KcqdaSjvIETMnmvWpMdQV0JR6iu2vXHH0cd8UWt8sOvH1xR9CmKKzuZXUxlh4atetob2tFY1Ba0RDnvfYfEXt7qbVmSAaRKVIlcEpQAkDQIlS0rypMAqvVWKpnpALeYrXcraBanWdT2l04OFnLzRW8bjtEz3/JzV6S6+GzRTPWZ7T3BnkwZ8MzOTDM0j+KvVnXJSfOI9p6S9ut4mN0mJifOJcvE8Fgz2m14mL/AM0Sg4unr0WrEzOoVy8Bkw/NS/PHpMdfydHhuG83m2SNa7KPQwY4x44j1aAy0kAAAAAAAAAAAAAAAAAAAAAAAAAAAAAAAAAAAAAAAAAAAAAAAAAAAAAAAAAAAAAAAAAAAAAAAAAAAAAAAAAAAAAAAAAAAAAAAAAAAAAAAAAAAAAAAAAAAAAAAAAAAAAAAHD41G/COK/+nMvz28arbc9X6J4rHN4XxUf+lb9H51knpLXFjk55Vn7UJtPXsie8OjDbDaKz83ZFrbtOp6eSkT0IlZBpDWssay0roG1Z9HZw9pjcxMuGJdeCd1QdWXl5tY+0R2IrMzS0R11HRWeuXl85WteMc6mdzEeaK7OHvjpbJbNEcuo7vPzZ7ZPlmZmsT0VyZpvExvuzr7g0x03PV20mIhyUnq2i0ore14cfEbnemvNM9PNfFw9s9orETP0gT68yMOTLeK1rMzL3PC/B+WK5c1YmevSXZwPhlMUxe1Zm3vD1KUisRGmbW5EY8cUjt08o9Gora2ollpzcXxVOHpzXtqOr5jjfEbcRf7U8sdodvj3EW+XHE9OsvnrXnfduRi1ra20a3KkS0rHVplaK7Wik9l8ddz16NIxz3Bbh7TW247vo8VubHW3rEPn8WPrGvR7+KeXDWO06ZrXFz+K25cER5zP4dHn8JkiJjc66uvxC3xr1pWd9JcFazj667kg9vDmiYnrp0c0z0ePjyza8xE63r7nq4I33nfulWNqY4tqdRHvp0VrER2VpGohdFT2ZZbRWsz26dVrX083xTjK4cMxFom07iY31joQrws9py5LW3PWZ7t+Cj+3rHfcsK9Xd4XSLcXXcb1LbEe/ipFI1HZpMdERCZ7Obo5OO18C2/R4V+l7anpt7nHx/Y23OujxLxG536txipxW5e89HTTLHlufo4o66jbpxUnyKR1VnZKI6QTLLStlJlMypMgTIgBO0IASIBBSZTKsgraVNrSrILRK22cLwCYWrCtWtIBesKX7rz0lS/cVQjumUA6uHtHLppMxHVy4rcs9ZWyZd9I0Bkuwm2ybTKFRCUJgFoXhSF6gtEJ0QsCBKEEImEkgpPRXvK8wiK9VE0r0WN6RsFoX5YtWWcNsfYHRwvBcta5aXmInrNXXWt4n7W4U4K+6TTfbeo9nTqGarPXVpirqN+qJjc6aQCwAoAAAAAAAAAAAAAAAAAAAAAAAAAAAAAAAAAAAAAAAAAAAAAAAAAAAAAAAAAAAAAAAAAAAAAAAAAAAAAAAAAAAAAAAAAAAAAAAAAAAAAAAAAAAAAAAAAAAAAAAAAAAAAAADm8R//LuJ/wDpW/R+aZLdNez9L8R//LuJ/wDpW/R+X2nq3wY5olWVkS6MJjsmFYlOwXq0qyiWlJBrWejowW+aJc8a8mtJ1MJR25rRF4mk9vNjaZtO5V5vdG0VaIWU3KY3sGlZbVibM8eOZ7Rt6nCcBa0xNq/L0KRThODtm6xqI29vh+GriiIiOvqvixVpXVYiI9m0Qxa3IVhYNstImdOfJk7z5Q0vZ53HZuTHPXrO1iV4HieX4uWZjy3DzLb30dfETu23LMbbYRE/m3x9tsIjTbHPRUdFPKXRS2nLWe3q2rPr3B14p1MS9Xh8sZo5db08SLdI5ZdvBZprkj06bSxZXXbhuTNbJvca7ODLE957R5PbnU1mN9LRLy+L1r7PWO3RItYcP82bdfV7mLUaiOzw+GmK33P3vSwcRWuqc5SPTrboi2TTjtxNKxubuHi/EOmsduu2ca10cd4jTDExG5tt4WTJfLebWnvO0XvN7bmes+asdOzWM62rMRG3qeCxvNad/Z/0l43N1iPd7ngEf2d7ec2j9Cke1BPZMdiY6MNvP4/Fe8c1Zj6S8fJWa3mLd9+T6PLj56zE9peLx2Gcd5mKzEba4sWMMVInzddI1DDh6uneoKEypMk2Umdo0TKpMo2IG0AJ2bVSCdoAESpZaVZFUlWVrKCLRK8KRDalQRDSLaRyk16CrxaJUyTG2c7r5q80zAL7IVhMCKZ7TWKzH80Q0nvKmeN4re0TK6oaQkBWUwALQvXuzheorSFoVhYBCZVmUCZV2rMo37gts5ldgLTKsToWikz5AmJaUtqYUistIqo6+Evy56z69HpebycfyxFo7w9KlpvhrO+tojaVY0pHWbT59l0RGo0lFSAAAAAAAAAAAAAAAAAAAAAAAAAAAAAAAAAAAAAAAAAAAAAAAAAAAAAAAAAAAAAAAAAAAAAAAAAAAAAAAAAAAAAAAAAAAAAAAAAAAAAAAAAAAAAAAAAAAAAAAAAAAAAAAAADn47rwHER/wCnb9H5fL9R4yN8Hmj1x2/R+XeW2+DnzVlFuy8x0V1rq6MKxG+sybr7rWpvqpNJBpE+iYtPox6/RpE80akVtXI3pbcuOJms6mW+O0eoOqIWiEU1MuimOLTGkGdKTMt6Yt/V0YeFvaN1pMvQ4fgLVmIvWI6JasjLw3hea1rW3qHs0rqFaY4rWKxGtNIY1uReE7ZzbSnxaz2t3RXRtWbMYyRzRG9ymbxvW0E2l4/iE815j3epe0RG3j8Vki1p12a4pa8jNSYmXNaunbmjfVyW7tMKcvvC9db7qzELRMKNa6aRPRjWY9V4mdqjaLdo06cVunRxczSuXp3Sq9qOMitY+XeocXFZ+fJHlEROnHbJPL3lS2SZ1uUxdbRknm7d2sZZjy1MOOJ672tzTM9wdFs0zGvfbK1t91d/irvqC5M9FObSvNHqC8d30fglZjhevnP9IfNRaOr6/wAPpy8NjjX8MfolWOxIyz5qYMc3vOoj82G05ckY8c3ntDy+Iy24q0xrkpE/irly2zZZyWmeSfs1lSb9NbWM1MRWlYivZWbKTZWbKLTKsyrtEyCZlG0JgEwnSYEECUbgARzQjmBMqynYKyspLeYZ2qIU7uqkdHLWJ26a2iIBaYhS1tK3uym2wWtO4UiOqY3LSK9AUiFjXUAnrW0esaK9aVn2iVlafZ+nRRIkBUToERC8SotArSFlIWBMs7SvKkwgpKPNbSax1BERtpXHMr0iNNY0DKMTStPaWkaUmtpncZJFRypiqZtHnJW0bVGla66u3grbpMecS49xNV+FyRTiKzM/LMTCVY9NKISigAAAAAAAAAAAAAAAAAAAAAAAAAAAAAAAAAAAAAAAAAAAAAAAAAAAAAAAAAAAAAAAAAAAAAAAAAAAAAAAAAAAAAAAAAAAAAAAAAAAAAAAAAAAAAAAAAAAAAAAAAAAAAAAAAMuJjfDZf8AJP6Pyzyfqmf+4yf5Zfls11p04OfNG+iJjcLRCJ676602weSsxMLV6+a011HcGPT+KExyx2lFoUDWlpjfdelo33YNKA9Dh53rfV7fh/CfGmttdPV4PDT80PrvBYj9zrPuzya4uvDw1McRFa+XVrr2aRGoRLnrpinZE31Mb7eqmbJGONzHs4M/ETO430IlrozcTFLa3E+3q5LcTNbU1PSO8y5JzxP1hz3y9W8Z16FuNtWZmJje+h+/35ZtNt+3u8ucqs5ehhr1M3iFrVjUxHVw5M0z13tyWy7UnJMx0MRpkvMufr16J5tpje1GfXa0LTX1VivQE1lpHburEdFoiTQmUxbSYpMtK4J9U1cUmdx0IrM+UuqmHXu2jF7Jq44ox29F64pnyl2RjiF4oaY4owz36onDb3ehFE/DhNXHk3pMd9srRPu9ucMT0ZW4KtvP8l1MePXe33PAzE8NjmJ/hj9HzX/DontfX3O7Hky0xxj+NaYj6/6pVj2eJ4qmCltzE5NdKery8ma+WObNbc/yeUMJvFe29z6qzZF1e2Sf+norNp9VJsjYi2yZU2bUW2jaNgG14lSFoBeJNoRMoJmVZsiZVmQTNiFVoBZKEgExCdAK6iCZlOkTAM5mSOqZhbHXegWrTot0iF+0MbT8wJnuI2mATCKxrce6SO8qJ0GzYCNJAV0mEkAtC0KxC2gNqz1TJAK6TE9UyiO4NKyvE9GcJ2ipnJMHPYrXbTliojP5p66lapNJnJFueY15QtaevTegWieiOutx0lGys+cqPZw358VbesRK7h8OyTM2xT/DG4d0MtJAAAAAAAAAAAAAAAAAAAAAAAAAAAAAAAAAAAAAAAAAAAAAAAAAAAAAAAAAAAAAAAAAAAAAAAAAAAAAAAAAAAAAAAAAAAAAAAAAAAAAAAAAAAAAAAAAAAAAAAAAAAAAAAAABTL1xX/yy/M706dIfpmT7Fo9n5zeurab4scnJNdT2Ty7htakSrMRWJ23rGK1xzy7iu1L0yR3rMR9HVw/FRj6cm18macnlqAeZaJ2pLpy1iGEwopHdeqvmvXuI6+G1NofXeB7/dOvr0/J8lwsfNEPrvB45eFpvzY5fG+L1I7K3trzRN9Q83iuPjntSuo15yxjep43ioj5azHZ42XN1jU/VTPxM3nfTs5LZN9W8c7XRbLM+bOcnuwm6OaZnSjW2Tp0lnN5IrMytFQZxuZWiGtcUy1rgTVxzxX2XrT1dNcOm1cUJq44vh2ntEr14e8/wu+uOIX5ITTHFXhvZrXh4jydMVhMVgXGNcUR5Lxj9mmkgiKJ0kQNJiEbNgsbU2bFX5kc3uptEyIvNlZt7q7QC20I2AkQAkQkAACFtqmwW2iZV2gEzKCSAPNaFYWgFoWVhYAAAQATBE6NoBa1pU7ynYCExKvmmAXg80RKfOFA0tpPL7gro0vyzPlP4JinuDPS0Vaxime0Wn6Q1pwuS86ilo+saQYREJdtfD7zHW9K/ftpHh0fxZJ+6BXm6n0k5Z/3L0rcLwuLrkyxH+a8Qwzcf4Vwu5nNjtMRvVckTv8AMHJ8OZXjBef4Lb/yyzv+1nB1rrBw+fJPpGv9ZVj9puKy6+B4ZeIn+LJaYj9FypsdVeFy638K8/c0rwWbXTHP3zDi/wCL+J36xHA49+UzaZj9GN+P8Qtvn46kR6Uwx/WTKbHqxwWb+WsfWVZ4TLEbtbHH/M8CsRnvMZM2a0/Ssf0I4Hg6W3bBa31vJg9maUraIniOH35R8WGteFyTE2mccV/mizzcFeFr0rj5evabT/qvz8tu3SVxNdea2DHGq3m1o7z5Iw2jLaK1mOrGPm6x3WrW+OsZK1m0ecR3XDfXr8Pwvwr88zuda7upnw9/iYa29Yho5tpAAAAAAAAAAAAAAAAAAAAAAAAAAAAAAAAAAAAAAAAAAAAAAAAAAAAAAAAAAAAAAAAAAAAAAAAAAAAAAAAAAAAAAAAAAAAAAAAAAAAAAAAAAAAAAAAAAAAAAAAAAAAAAAAABW32Z+j4PLgmLdn3luz5LJjjnnosSvKtimPJX4PNM9OutQ9X4FZ8ivC154nWvdrWMcfGeD34fgcPE1mLfE7xEdnmTMxD6nNjyZuGritlmaV7V08bPwXLPSJ1v0XTHlXmZZa9noX4XXlLmvgmPKfwaZc0wtXutNJ9J2VjSo7OE6Wh7XD8d8HFFeaeno8DFfl82s5rz2lFevxHid7xqLz+LzsvETPnLCIyX8paU4a9u/N+B4es7ZJtPTZFbS66cJ6xLenC184lNXHDXDafJtTh7T5O6uCseTSMcR5M6uOSvD68mlcOvJ0xX2TywmrjGuPXkvFPZpqE6RVYrCYhIBCUJBKNo2bBbaEbRsVY2rtGxFtm1NmwW2hGwVO0CBEgAAkEJAAAAAAAADQIkhIAmEJgFoTCITAJBEgiZRtMq6BIaWrXYKp1LWMcLRjgGHLOiIdE0iIU1AM+VetZtasRG5mdaW1GpTFppaL171ncKOuvAZ571iv1lrXw63neuvSI28OfHvGc32OFxYo9Zj/WVZ4nxTL/AH3iNsftjpWP0Mp2j6C2Hg8HXNkpGvK1tf1ZZPFvB+H6fvGHceVfmn8nz2TBN/73iuKz/wCbJratOD4as7+BEz62mbSs4p2e5b9p+AidYaZ80x/Jj0wy/tDxOSv9h4blp6WyXiv6w8+taU+xjx1+lYiV/nt0mba9F6s91M3H+NZv/wBVTDHpE1n9Ic1qcXln+38SzW9q80x+cw7PhTHas/XUqWnFT7WTHX62iGshtc9OE4aI+fh7ZZ9b3mP6yvGCsTvHhxY/+SLT+Mwm3G8BTfNxeKZjvEW3r8GOTxnw/H9nN8SfTUx/Q8T111rk88lte06W+HWe/W3rM7/V5c+OXtOsHh+TJ9Jn/RWfE/FL/Y8Nx4o8pvPb8ZhDK9qMVtR02tGC89on7njYuL8Xy9LZsOL2rjrbX5t44PxPL247i7eeseGa/oauPUjho3u2OJ95nRauLWrZaU/zXiP6uHH4P4lfv/xC0f4s81/0deL9ms1/734lf82Sb/8A3JsaxemHmtFcefHaZ7ct4n+rX4eOvDVtjvSazvmtNoiY9HTw/wCzuLDMT8fJFt7+WZj+suvF4PwmKnLFL3r6XvMpsOrxcdrWvy4aXyTvvWOn4vT4XFxtdWri5J/xWeji4XBhiIxYq116Q1S8tWccY8Lhvhpy2vzf0biWWgAAAAAAAAAAAAAAAAAAAAAAAAAAAAAAAAAAAAAAAAAAAAAAAAAAAAAAAAAAAAAAAAAAAAAAAAAAAAAAAAAAAAAAAAAAAAAAAAAAAAAAAAAAAAAAAAAAAAAAAAAAAAAAAAAET2fMXj53075i/wBpYlREdWkRHRmtEqjaI+VhkxxMrxc6yg5rYKz5M54Ws/8AZ2TVSei6Y4r8BS0a/oynwunr+T0Nhpjz48MpH8X5NKcFSv8A2diF0xhXh618vyXjHENBNMV5YTpIBoNgAI2gk2rs2C20bV2bBbZtXaNgts2rs2C20bQAnaABO0bAU2naEgAAAkDQIBIggEgkRBpICNJAACAQnQAaEmgTC3krCQTtCQFdGkgEL1Uja0AvzaTzqREytGPYpN9qczaMUec/mzmsRPQEbTtWTqqOS/Jj5ue1Y+sTOnLk8U4HFOrZd/THLm4vwHiuN8QvfFWbUmf4Ynp1n1h1YP2MyWrE3rkj/PkiP/6tdmermv49wdd8lM1vwhjf9paV38PhY+trf9H0HDfsbw1Zj41KT/ltM/rD0sH7N+HYYjlxdY9IiP0iDsvV8XTxrjuK6cPw2P16f94VyYvF8n95kjDE9Y/tZ/pt+g08L4Gka/d629rTzfq6MfDYMX93hx1/y1iGey9X5xg/Z/j+Ln/4n4k+kTv9Zh3Yv2IzTO8mS0T6TeI/pL74Oy4+U4f9jsePXNOGdfz05/6Q7qfs3hr0jNyR/wClSKPdE2mPLx+BcLSd2vlyf55if6OrF4fwmLXLw+LcefJG/wBHUJpitaVrHSsR9ITr1SCiUJAAAAAAAAAAAAAAAAAAAAAAAAAAAAAAAAAAAAAAAAAAAAAAAAAAAAAAAAAAAAAAAAAAAAAAAAAAAAAAAAAAAAAAAAAAAAAAAAAAAAAAAAAAAAAAAAAAAAAAAAAAAAAAAAAAAAAAAABD5nJGrzD6Z8zm6ZbQsSqFuyYWiItGpVFce/N0ViPXbjycJHPv4k/RrTlpGoBreYhjaSbbUASgA2IASIAShGwEiNo2Cdkyrs2AbQIqUAAAAAIkQAkQAkAUEmgBICBJoAEgqlOjU+gI0lOiIEQLa9jQK6NLxWfRMxrvqAU0RCZvjr9rJSPrZWeI4eO+an3TtRbSeVlPGcPEfb39IlH79g/lvP3A20aZYuMrlvy4sN7T9zS2TNFtRw1t/wC/YwW0mKzpWP3u3X4PJHrbp/Q1lif7Xi8GL13kr0MNW5Z9J/BPJPpKK8TwGP8Av/E8Fp89X/0XjxTwWk//ABNb/wCWtp/oiq/DTyNY8Y8Ln+7w57/5eHtP9G1PEqW/uvC+Nt//AM8R+siOSKekrRjn1j73oV4rib/Y8Jyx73vSP0mW1LcZeOvB4af5s2//ALRXk8sx5widw9muDiJndstKx6RWJ/o6K4oiPmitp9eUHz8TKtomOs+b6GeHw2nc46/gpfhaa/sq0x2/m5ImTTHg6908r2P+H0tbea85J+sx/VpXgeHr/wCVWfr1/UMcvhMxrJXe4mYl6UdlKY6U3yViv0hdFNGkgIEgIEgIEgIEgAAAAAAAAAAAAAAAAAAAAAAAAAAAAAAAAAAAAAAAAAAAAAAAAAAAAAAAAAAAAAAAAAAAAAAAAAAAAAAAAAAAAAAAAAAAAAAAAAAAAAAAAAAAAAAAAAAAAAAAAAAAAAAAAAAAAAAAAAAAAIfMZ5/trf78n075jiP7+3+/JYlU2c+kK27Ki03mUbn1VrMROpXjU+YISnonUAqL6RbpAKSiZRMq7BbZtXZsE7No2jYLbRsADZo0CBbSNIqEmjQIWE6EQJ0aBGhbSYgFNJ0tpAI0mIRa9afallbi8NfOfwMG2k6cs+IYY9fwV/4nhjytP3Lhrs0acE+K4ojpSzOfFontin8TDXqaNPJnxLLbpXHEfexvxWe3e2vvkw17nQ3WI3Mw8HFXiOJ4iuHHe03t2jm1+bktxFK9LTMT+Jia+nnLjr3vWPvV/esEf+bX8XzmHPiyZK1jnnc9ZiI3+cummHib5LfC4WbU30m1qxuPxDa9e3HcPH8cT97OfEsUfZiZ/H/R5v7pxszM2x4se5/iv2/CG2Pwnj8kbjJh/wCXf9dL4eumfErz9nFE/WUfvnE2+zSK/Su0V/ZjxDJHXLf/AJYj/wDya0/Y7ibfby3/AObJEf0k8PWfxONt1m/LHrOoYZOKmszGTiuvnq8PSx/sbr7V6b9bTzf/AGw68P7KY6a3fD92CN/js2GV85PFcNMzzcTE+vXZ+8cP0+FFsv8AlpP+j62n7O4a6/t71/yRFXRi8F4bH3tkyf8A1Ji39DTHxcZ8n8Ph2a3vMzEfotXPxs/Z8Nw1j1vk/wCsPu6cDwtO3D4v/ZDauOlPsUrX6V0nZcfEYMXik6nH8PDMTveLBFp/WXXHBeL5Y3bi+Ii3+Hh4r/R9d9yYhNXHydfBfEsnTJxPGzXz/tqw6MX7LY7xE8Rmz2nzi2SZ/q+kSaY8PH+y3hlY+bDzz/inf6unF4D4Zi+zwWL76vTEMc1OC4XH9jh8VfpSG0ViOkR+EaXBVfuFgEJAECQECQAAAAAAAAAAAAAAAAAAAAAAAAAAAAAAAAAAAAAAAAAAAAAAAAAAAAAAAAAAAAAAAAAAAAAAAAAAAAAAAAAAAAAAAAAAAAAAAAAAAAAAAAAAAAAAAAAAAAAAAAAAAAAAAAAAAAAAAAAAAAAAAAAAAAAAAAEPmeJ/v7fd+j6Z8zxfTibx9P0WJWUJ1EwrtO+yornwbiJhnWk185/F0d4UnoCI2ttTmVm+gbc+vNne+2Ns0R5KTlme0A26om1Y7yy3e3TWlq4ZnrMgtzx5G5nsvXHEJiAVisp1pfRoFdJ0ibVr3tWPvZ24nFXvePumA1ro05beIYa9omfppnbxOI+zin75MNd2jX1ebPil99MdfvljfxTN58kfcZU17EwjcR3mI+svByeJ5J75afdphbi5vE65rzHlWIlcNfRzmxV75K/ipPGcNX/zqvCrWL4Mkzg4r41ZiK1+F0nt7/VEY88z81K449bzMf0MNe3PiPDR/Hv6QpPimCPWfueRavJG78Vwdf8A91jficdOkcRXJP8A6VIt/wDcYm17f/E6TMRWtvvj/qrPidvKv5f9XkzxVcmKtL2yUrWdxa1YpM/nLnycRwseWfN/ktWf0gyL69m/iOaY+Xlj6qV4jiM1b2pliYx1m1+uoiIjc/lEvHjJiv0pwUdf/mZbf0h0YOH8QtP9hwkRv/5eK9/6nh69HiceXFgjNmtvHbep5t+zii3PPy1t/wC138N+zvjPGRu2WMMb1/aY+T/7ZdtP2Gy5YiOK46sx56pv/Q1ceJaOTDzWmIneuWZ1+O0xOGeCtq+uK3HLG911ud/lp9Pw37D+H4tc+fNfX8sxG/1ehh/ZbwrDO/gXvPrbJP8ASU0x8FHxbTEUvi16dZn8nbh8N43LHy4eIt71w21+Mw/RMHDYuHry4a8sfWZ/VrqN7Ox1fCY/2d43JEawcRHve9Ij/V14f2T4nf8AbWxcvtltt9gJq48HD+ynAUtW963m9Z6Tvt9+nZi8C8Lw6+HweOuvR6WoE0xy14DhK9IwY/vjbSOF4eI1GDFH/JDYFRWlaxqtYj6QkSCBICBIAhICEgCBIAAAAAAAAAAAAAAAAAAAAAAAAAAAAAAAAAAAAAAAAAAAAAAAAAAAAAAAAAAAAAAAAAAAAAAAAAAAAAAAAAAAAAAAAAAAAAAAAAAAAAAAAAAAAAAAAAAAAAAAAAAAAAAAAAAAAAAAAAAAAAAAAAAAAAAAAAAAAAAAAAAAAAACJfMcb04vJH0/R9PL5jxLpx2T7v0WJWGzfVXZtUaTfoz3NpT0mPmnUMsnFYMfT4lZ9tg0tWddGXw5meswwvx8z/dY7ZJ+k/6Mp4jjp+zw01j3j/VcTXdGKsd07xU72rH3vPivH5PtW5fvj/VrTw3iMvW2bJ91Jn+oOm3FYK98kT9GdvEMFe3NP3EeBZrfw8Rb/l1/Rtj/AGdzW1vh8sx/iyf9YPD1x38Up2rH5wxt4ne3Sk6+j3MX7MRr5sda/Xr/AFdWP9mcFes2rv2xwbDK+WnieKydozT9Kq8nF3748v8AzdP1fZ08A4ave+WfviP0htXwfhI70vb63k7Qx8L+68TbvSsf5rwvXw3isna1P+WJn9Ifd18M4Ov/AOmp9/VtXhcFPscPjr9KxB2Or4SngXG5JjrlmPSMUujH+zfEz9rFlt7THL/9z7itYr2rEJ0nar1j5Cn7MZJj5uFx/wDNln+m2sfsrfXSOGx/SvN/R9TpKdquPl8n7M56YMk04ukXiu6xXDEddPgsvH8faYrfic1dd4i0w/ZJjc+zwKfsf4VGS18mPJk5p3qb6iPwWckx+aVrxPEW1/bZd943Ntu/hf2Y8X4rrTgb0rvUzesV/V+mcP4L4bw39zwWGJ9Zrufzd8RER0jXsdjq/PeE/YTjpiLZcmDHPnEzM6/Do9LB+w9ojWbja/StJ1+r7GBNXHg8P+yPhmKIm+GuS8R9qebr923fj8E8Nx/Z4LB/zUi36vQEVjj4fFij+zxUp/lrENNJANGhIIEgAAAAAAAAAAAAAAAAAAAAAAAAAAAAAAAAAAAAAAAAAAAAAAAAAAAAAAAAAAAAAAAAAAAAAAAAAAAAAAAAAAAAAAAAAAAAAAAAAAAAAAAAAAAAAAAAAAAAAAAAAAAAAAAAAAAAAAAAAAAAAAAAAAAAAAAAAAAAAAAAAAAAAAAAAAAAAAAAAAAAAAAAAAIl8v4nFp8RyRWsz2849IfUI1ETM6jc95B8ri8P4zN9jDH1m8Nv+B8ZlrNL3x0i3frO30oupj5zB+zPJ9vPFv8ANXbrp4Bhr/5sx/lrEPYDTHn4/B+Hp3tkv/mmJ/o3pwPDU7Yaf+yHSlNMZ1x0r9nHWPpC/wBwCgkAAAAAAAAAAAABCQAAAAAAAAAAAAAAAAAAAAAAAAAAAAAAAAAAAAAAAAAAAAAAAAAAAAAAAAAAAAAAAAAAAAAAAAAAAAAAAAAAAAAAAAAAAAAAAAAAAAAAAAAAAAAAAAAAAAAAAAAAAAAAAAAAAAAAAAAAAAAAAAAAAAAAAAAAAAAAAAAAAAAAAAAAAAAAAAAAAAAAAAAAAAAAAAAAAAAAAAAABAkBC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Subtitle 16"/>
          <p:cNvSpPr txBox="1">
            <a:spLocks/>
          </p:cNvSpPr>
          <p:nvPr/>
        </p:nvSpPr>
        <p:spPr>
          <a:xfrm>
            <a:off x="715721" y="1803230"/>
            <a:ext cx="8258508" cy="295993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mj-lt"/>
              <a:buAutoNum type="alphaLcPeriod" startAt="5"/>
            </a:pPr>
            <a:r>
              <a:rPr lang="en-US" sz="2300" smtClean="0">
                <a:latin typeface="Times New Roman" panose="02020603050405020304" pitchFamily="18" charset="0"/>
                <a:cs typeface="Times New Roman" panose="02020603050405020304" pitchFamily="18" charset="0"/>
              </a:rPr>
              <a:t>Quạt thổi ion: được bố trí ở đầu mặt bằng tổ sản xuất(Khu vực kiểm soát ESD. Sửa chữa driver- module LED..</a:t>
            </a:r>
          </a:p>
          <a:p>
            <a:pPr marL="342900" indent="-342900" algn="l" fontAlgn="ctr">
              <a:buFontTx/>
              <a:buChar char="-"/>
            </a:pPr>
            <a:r>
              <a:rPr lang="en-US" sz="2300" smtClean="0">
                <a:latin typeface="Times New Roman" panose="02020603050405020304" pitchFamily="18" charset="0"/>
                <a:cs typeface="Times New Roman" panose="02020603050405020304" pitchFamily="18" charset="0"/>
              </a:rPr>
              <a:t>Thiết bị: IonZing Air Blower-Lixin; Dr. Schneider PC SL-001.</a:t>
            </a:r>
          </a:p>
          <a:p>
            <a:pPr marL="342900" indent="-342900" algn="l" fontAlgn="ctr">
              <a:buFontTx/>
              <a:buChar char="-"/>
            </a:pPr>
            <a:r>
              <a:rPr lang="en-US" sz="2300" smtClean="0">
                <a:latin typeface="Times New Roman" panose="02020603050405020304" pitchFamily="18" charset="0"/>
                <a:cs typeface="Times New Roman" panose="02020603050405020304" pitchFamily="18" charset="0"/>
              </a:rPr>
              <a:t>Kiểm tra bảo dưỡng hang tháng, khi không đạt cần phải sửa chữa hoặc thay mới.</a:t>
            </a:r>
            <a:endParaRPr lang="en-US" sz="2300">
              <a:latin typeface="Times New Roman" panose="02020603050405020304" pitchFamily="18" charset="0"/>
              <a:cs typeface="Times New Roman" panose="02020603050405020304" pitchFamily="18" charset="0"/>
            </a:endParaRPr>
          </a:p>
          <a:p>
            <a:pPr algn="l"/>
            <a:endParaRPr lang="en-US" sz="2300" smtClean="0">
              <a:latin typeface="Times New Roman" panose="02020603050405020304" pitchFamily="18" charset="0"/>
              <a:cs typeface="Times New Roman" panose="02020603050405020304" pitchFamily="18" charset="0"/>
            </a:endParaRPr>
          </a:p>
        </p:txBody>
      </p:sp>
      <p:pic>
        <p:nvPicPr>
          <p:cNvPr id="16"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86105" y="3867055"/>
            <a:ext cx="3024188"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46570" y="3932000"/>
            <a:ext cx="2087562"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73269" y="3932000"/>
            <a:ext cx="1933203"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88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par>
                                <p:cTn id="18" presetID="14" presetClass="entr" presetSubtype="1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randombar(horizontal)">
                                      <p:cBhvr>
                                        <p:cTn id="20" dur="500"/>
                                        <p:tgtEl>
                                          <p:spTgt spid="25"/>
                                        </p:tgtEl>
                                      </p:cBhvr>
                                    </p:animEffect>
                                  </p:childTnLst>
                                </p:cTn>
                              </p:par>
                              <p:par>
                                <p:cTn id="21" presetID="14" presetClass="entr" presetSubtype="1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p:cNvSpPr/>
          <p:nvPr/>
        </p:nvSpPr>
        <p:spPr>
          <a:xfrm>
            <a:off x="664515" y="108753"/>
            <a:ext cx="656146" cy="1371600"/>
          </a:xfrm>
          <a:custGeom>
            <a:avLst/>
            <a:gdLst>
              <a:gd name="connsiteX0" fmla="*/ 22544 w 2994344"/>
              <a:gd name="connsiteY0" fmla="*/ 0 h 5943600"/>
              <a:gd name="connsiteX1" fmla="*/ 2994344 w 2994344"/>
              <a:gd name="connsiteY1" fmla="*/ 2971800 h 5943600"/>
              <a:gd name="connsiteX2" fmla="*/ 22544 w 2994344"/>
              <a:gd name="connsiteY2" fmla="*/ 5943600 h 5943600"/>
              <a:gd name="connsiteX3" fmla="*/ 0 w 2994344"/>
              <a:gd name="connsiteY3" fmla="*/ 5942462 h 5943600"/>
              <a:gd name="connsiteX4" fmla="*/ 0 w 2994344"/>
              <a:gd name="connsiteY4" fmla="*/ 5746085 h 5943600"/>
              <a:gd name="connsiteX5" fmla="*/ 22544 w 2994344"/>
              <a:gd name="connsiteY5" fmla="*/ 5747223 h 5943600"/>
              <a:gd name="connsiteX6" fmla="*/ 2797967 w 2994344"/>
              <a:gd name="connsiteY6" fmla="*/ 2971800 h 5943600"/>
              <a:gd name="connsiteX7" fmla="*/ 22544 w 2994344"/>
              <a:gd name="connsiteY7" fmla="*/ 196377 h 5943600"/>
              <a:gd name="connsiteX8" fmla="*/ 0 w 2994344"/>
              <a:gd name="connsiteY8" fmla="*/ 197515 h 5943600"/>
              <a:gd name="connsiteX9" fmla="*/ 0 w 2994344"/>
              <a:gd name="connsiteY9" fmla="*/ 1139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4344" h="5943600">
                <a:moveTo>
                  <a:pt x="22544" y="0"/>
                </a:moveTo>
                <a:cubicBezTo>
                  <a:pt x="1663824" y="0"/>
                  <a:pt x="2994344" y="1330520"/>
                  <a:pt x="2994344" y="2971800"/>
                </a:cubicBezTo>
                <a:cubicBezTo>
                  <a:pt x="2994344" y="4613080"/>
                  <a:pt x="1663824" y="5943600"/>
                  <a:pt x="22544" y="5943600"/>
                </a:cubicBezTo>
                <a:lnTo>
                  <a:pt x="0" y="5942462"/>
                </a:lnTo>
                <a:lnTo>
                  <a:pt x="0" y="5746085"/>
                </a:lnTo>
                <a:lnTo>
                  <a:pt x="22544" y="5747223"/>
                </a:lnTo>
                <a:cubicBezTo>
                  <a:pt x="1555368" y="5747223"/>
                  <a:pt x="2797967" y="4504624"/>
                  <a:pt x="2797967" y="2971800"/>
                </a:cubicBezTo>
                <a:cubicBezTo>
                  <a:pt x="2797967" y="1438976"/>
                  <a:pt x="1555368" y="196377"/>
                  <a:pt x="22544" y="196377"/>
                </a:cubicBezTo>
                <a:lnTo>
                  <a:pt x="0" y="197515"/>
                </a:lnTo>
                <a:lnTo>
                  <a:pt x="0" y="1139"/>
                </a:lnTo>
                <a:close/>
              </a:path>
            </a:pathLst>
          </a:custGeom>
          <a:gradFill flip="none" rotWithShape="1">
            <a:gsLst>
              <a:gs pos="0">
                <a:schemeClr val="accent1">
                  <a:lumMod val="5000"/>
                  <a:lumOff val="95000"/>
                </a:schemeClr>
              </a:gs>
              <a:gs pos="10000">
                <a:srgbClr val="FFD966"/>
              </a:gs>
              <a:gs pos="38000">
                <a:srgbClr val="C16FBB"/>
              </a:gs>
              <a:gs pos="21000">
                <a:srgbClr val="FFC000"/>
              </a:gs>
              <a:gs pos="82000">
                <a:srgbClr val="2F5597"/>
              </a:gs>
              <a:gs pos="100000">
                <a:srgbClr val="5B9BD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sp>
        <p:nvSpPr>
          <p:cNvPr id="51" name="Donut 50"/>
          <p:cNvSpPr/>
          <p:nvPr/>
        </p:nvSpPr>
        <p:spPr>
          <a:xfrm>
            <a:off x="122716" y="216869"/>
            <a:ext cx="1093576" cy="1160585"/>
          </a:xfrm>
          <a:prstGeom prst="donut">
            <a:avLst>
              <a:gd name="adj" fmla="val 6519"/>
            </a:avLst>
          </a:prstGeom>
          <a:gradFill flip="none" rotWithShape="1">
            <a:gsLst>
              <a:gs pos="40000">
                <a:schemeClr val="accent3">
                  <a:lumMod val="5000"/>
                  <a:lumOff val="95000"/>
                </a:schemeClr>
              </a:gs>
              <a:gs pos="70000">
                <a:schemeClr val="accent3">
                  <a:lumMod val="45000"/>
                  <a:lumOff val="55000"/>
                </a:schemeClr>
              </a:gs>
              <a:gs pos="83000">
                <a:schemeClr val="accent3">
                  <a:lumMod val="45000"/>
                  <a:lumOff val="55000"/>
                </a:schemeClr>
              </a:gs>
              <a:gs pos="96000">
                <a:schemeClr val="accent3">
                  <a:lumMod val="30000"/>
                  <a:lumOff val="70000"/>
                </a:schemeClr>
              </a:gs>
            </a:gsLst>
            <a:lin ang="2700000" scaled="1"/>
            <a:tileRect/>
          </a:gradFill>
          <a:ln>
            <a:noFill/>
          </a:ln>
          <a:effectLst>
            <a:outerShdw blurRad="508000" dist="177800" dir="48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blipFill>
                <a:blip r:embed="rId2">
                  <a:alphaModFix amt="51000"/>
                </a:blip>
                <a:tile tx="0" ty="0" sx="100000" sy="100000" flip="none" algn="tl"/>
              </a:blipFill>
            </a:endParaRPr>
          </a:p>
        </p:txBody>
      </p:sp>
      <p:sp>
        <p:nvSpPr>
          <p:cNvPr id="52" name="Oval 51"/>
          <p:cNvSpPr/>
          <p:nvPr/>
        </p:nvSpPr>
        <p:spPr>
          <a:xfrm>
            <a:off x="222132" y="315575"/>
            <a:ext cx="894744" cy="949569"/>
          </a:xfrm>
          <a:prstGeom prst="ellipse">
            <a:avLst/>
          </a:prstGeom>
          <a:noFill/>
          <a:ln w="349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3" name="Oval 52"/>
          <p:cNvSpPr/>
          <p:nvPr/>
        </p:nvSpPr>
        <p:spPr>
          <a:xfrm>
            <a:off x="251010" y="345743"/>
            <a:ext cx="835095" cy="886265"/>
          </a:xfrm>
          <a:prstGeom prst="ellipse">
            <a:avLst/>
          </a:prstGeom>
          <a:blipFill dpi="0" rotWithShape="1">
            <a:blip r:embed="rId3">
              <a:alphaModFix amt="89000"/>
            </a:blip>
            <a:srcRect/>
            <a:stretch>
              <a:fillRect/>
            </a:stretch>
          </a:blipFill>
          <a:ln w="25400">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76" name="Picture 75"/>
          <p:cNvPicPr>
            <a:picLocks noChangeAspect="1"/>
          </p:cNvPicPr>
          <p:nvPr/>
        </p:nvPicPr>
        <p:blipFill rotWithShape="1">
          <a:blip r:embed="rId4" cstate="print">
            <a:extLst>
              <a:ext uri="{28A0092B-C50C-407E-A947-70E740481C1C}">
                <a14:useLocalDpi xmlns:a14="http://schemas.microsoft.com/office/drawing/2010/main" val="0"/>
              </a:ext>
            </a:extLst>
          </a:blip>
          <a:srcRect t="28322"/>
          <a:stretch/>
        </p:blipFill>
        <p:spPr>
          <a:xfrm>
            <a:off x="0" y="6066031"/>
            <a:ext cx="9144000" cy="791073"/>
          </a:xfrm>
          <a:prstGeom prst="rect">
            <a:avLst/>
          </a:prstGeom>
        </p:spPr>
      </p:pic>
      <p:sp>
        <p:nvSpPr>
          <p:cNvPr id="15" name="Rounded Rectangle 14"/>
          <p:cNvSpPr/>
          <p:nvPr/>
        </p:nvSpPr>
        <p:spPr>
          <a:xfrm>
            <a:off x="1680559" y="400472"/>
            <a:ext cx="7248288" cy="777747"/>
          </a:xfrm>
          <a:prstGeom prst="roundRect">
            <a:avLst>
              <a:gd name="adj" fmla="val 50000"/>
            </a:avLst>
          </a:prstGeom>
          <a:solidFill>
            <a:schemeClr val="accent1"/>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8" name="Oval 17"/>
          <p:cNvSpPr/>
          <p:nvPr/>
        </p:nvSpPr>
        <p:spPr>
          <a:xfrm>
            <a:off x="1170157" y="692946"/>
            <a:ext cx="182880" cy="182880"/>
          </a:xfrm>
          <a:prstGeom prst="ellipse">
            <a:avLst/>
          </a:prstGeom>
          <a:gradFill flip="none" rotWithShape="1">
            <a:gsLst>
              <a:gs pos="0">
                <a:srgbClr val="5B9BD5"/>
              </a:gs>
              <a:gs pos="100000">
                <a:srgbClr val="5B9BD5"/>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9" name="Straight Connector 18"/>
          <p:cNvCxnSpPr>
            <a:stCxn id="18" idx="6"/>
            <a:endCxn id="15" idx="1"/>
          </p:cNvCxnSpPr>
          <p:nvPr/>
        </p:nvCxnSpPr>
        <p:spPr>
          <a:xfrm>
            <a:off x="1353037" y="784386"/>
            <a:ext cx="327522" cy="496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Title 58"/>
          <p:cNvSpPr txBox="1">
            <a:spLocks/>
          </p:cNvSpPr>
          <p:nvPr/>
        </p:nvSpPr>
        <p:spPr>
          <a:xfrm>
            <a:off x="2381323" y="533301"/>
            <a:ext cx="5928959" cy="50336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smtClean="0">
                <a:solidFill>
                  <a:srgbClr val="F9BB00"/>
                </a:solidFill>
                <a:latin typeface="Times New Roman" panose="02020603050405020304" pitchFamily="18" charset="0"/>
                <a:cs typeface="Times New Roman" panose="02020603050405020304" pitchFamily="18" charset="0"/>
              </a:rPr>
              <a:t>Phòng Chống Tĩnh Điện, ESD</a:t>
            </a:r>
            <a:endParaRPr lang="en-US" sz="3200" b="1">
              <a:solidFill>
                <a:srgbClr val="F9BB00"/>
              </a:solidFill>
              <a:latin typeface="Times New Roman" panose="02020603050405020304" pitchFamily="18" charset="0"/>
              <a:cs typeface="Times New Roman" panose="02020603050405020304" pitchFamily="18" charset="0"/>
            </a:endParaRPr>
          </a:p>
        </p:txBody>
      </p:sp>
      <p:sp>
        <p:nvSpPr>
          <p:cNvPr id="21" name="Oval 20"/>
          <p:cNvSpPr/>
          <p:nvPr/>
        </p:nvSpPr>
        <p:spPr>
          <a:xfrm>
            <a:off x="1733761" y="510066"/>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625" b="1">
              <a:solidFill>
                <a:srgbClr val="5B9BD5"/>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1758091" y="575005"/>
            <a:ext cx="642239" cy="461665"/>
          </a:xfrm>
          <a:prstGeom prst="rect">
            <a:avLst/>
          </a:prstGeom>
          <a:noFill/>
        </p:spPr>
        <p:txBody>
          <a:bodyPr wrap="square" rtlCol="0">
            <a:spAutoFit/>
          </a:bodyPr>
          <a:lstStyle/>
          <a:p>
            <a:r>
              <a:rPr lang="en-US" sz="2400" b="1">
                <a:solidFill>
                  <a:srgbClr val="2F5597"/>
                </a:solidFill>
                <a:latin typeface="Times New Roman" panose="02020603050405020304" pitchFamily="18" charset="0"/>
                <a:cs typeface="Times New Roman" panose="02020603050405020304" pitchFamily="18" charset="0"/>
              </a:rPr>
              <a:t>V</a:t>
            </a:r>
          </a:p>
        </p:txBody>
      </p:sp>
      <p:sp>
        <p:nvSpPr>
          <p:cNvPr id="23" name="Title 15"/>
          <p:cNvSpPr>
            <a:spLocks noGrp="1"/>
          </p:cNvSpPr>
          <p:nvPr>
            <p:ph type="ctrTitle"/>
          </p:nvPr>
        </p:nvSpPr>
        <p:spPr>
          <a:xfrm>
            <a:off x="968189" y="1207473"/>
            <a:ext cx="8006040" cy="558457"/>
          </a:xfrm>
        </p:spPr>
        <p:txBody>
          <a:bodyPr>
            <a:normAutofit/>
          </a:bodyPr>
          <a:lstStyle/>
          <a:p>
            <a:pPr algn="l"/>
            <a:r>
              <a:rPr lang="en-US" sz="2400" b="1">
                <a:solidFill>
                  <a:srgbClr val="5B9BD5"/>
                </a:solidFill>
                <a:latin typeface="Times New Roman" panose="02020603050405020304" pitchFamily="18" charset="0"/>
                <a:cs typeface="Times New Roman" panose="02020603050405020304" pitchFamily="18" charset="0"/>
              </a:rPr>
              <a:t>4</a:t>
            </a:r>
            <a:r>
              <a:rPr lang="en-US" sz="2400" b="1" smtClean="0">
                <a:solidFill>
                  <a:srgbClr val="5B9BD5"/>
                </a:solidFill>
                <a:latin typeface="Times New Roman" panose="02020603050405020304" pitchFamily="18" charset="0"/>
                <a:cs typeface="Times New Roman" panose="02020603050405020304" pitchFamily="18" charset="0"/>
              </a:rPr>
              <a:t>.  Triển Khai Chống Tĩnh Điện Trong Quá Trình Sản Xuất.</a:t>
            </a:r>
            <a:endParaRPr lang="en-US" sz="2400" b="1">
              <a:solidFill>
                <a:srgbClr val="5B9BD5"/>
              </a:solidFill>
              <a:latin typeface="Times New Roman" panose="02020603050405020304" pitchFamily="18" charset="0"/>
              <a:cs typeface="Times New Roman" panose="02020603050405020304" pitchFamily="18" charset="0"/>
            </a:endParaRPr>
          </a:p>
        </p:txBody>
      </p:sp>
      <p:sp>
        <p:nvSpPr>
          <p:cNvPr id="2" name="AutoShape 2" descr="data:image/jpeg;base64,/9j/4AAQSkZJRgABAQEAYABgAAD/2wBDABALDA4MChAODQ4SERATGCgaGBYWGDEjJR0oOjM9PDkzODdASFxOQERXRTc4UG1RV19iZ2hnPk1xeXBkeFxlZ2P/2wBDARESEhgVGC8aGi9jQjhCY2NjY2NjY2NjY2NjY2NjY2NjY2NjY2NjY2NjY2NjY2NjY2NjY2NjY2NjY2NjY2NjY2P/wAARCAReBuQDASIAAhEBAxEB/8QAGwABAAMBAQEBAAAAAAAAAAAAAAECAwQFBgf/xABIEAEAAgIABAQDBQUGBAQEBgMAAQIDEQQSITEFQVFhEyJxMoGRobEGFEJSwSMzYnLR8BWC4fEkQ2OSNFNzwhY1RIOistJUhP/EABcBAQEBAQAAAAAAAAAAAAAAAAABAgP/xAAjEQEBAQADAQACAgIDAAAAAAAAARECEiExAyJBURNxMmGB/9oADAMBAAIRAxEAPwD9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JEJAAAAAAAAAAAAAAAAAAAAAAAAAAAAAAAAAAAAAAAAAAAAAAAAAAAAAAAAAAAAAAAAAAAAAAAAAAAAAAAAAAAAAAAAAAAAAAAAAAAAAAAAAAAAAAAAAAAAAAAAAAAAAAAAAAAAAAAAAAAAAAAAAAAAAAAAAAAAAAAAAAAAAAAAAAAAAAAAAAAAAAAAAAAAAAAAAAAAAAAAAAAAAAAAAAAAAAAAAAAQlEgpky0xxE3tWsT6zpMZKW+zes/SXkeL8XE8mPHHNqZ5t9HnRkrHetq/SVxNfVbHzePiOWYmuW8T77d2Dj8kRHNq8evUw16w5sfGY7167rP0b1tFo3E7RVxACRACQAAAAAAAAAAAAAAAAAAAAAAAAAAAAAAAAAAAAAAAAAAAAAAAAAAAAAAAAAAAAAAAAAAAAAAAAAAAAAAAAAAAAAAAAAAAAAAAAAAAAAAAAAAAAAAAAAAAAAAAAAAAAAAAAAAAAAAAAAAAAAAAAAAAAAAAAAAAAAAAAAAAAAAAAAAAAAAAAAAAAAAAAAAAAAARvroEivNG9bhIJEbASAAISAAAAAAAAAINgiZiOu3jcf4ja1uTBfVY6TMebfxTitVnFTvvrLyJr+SyM2q/n6mk8ut6TEbaRXSeyfJERuQWi0+rSme9Ps3tX6Sz5Tsg78XiOevSbxaPo7MfiWOft7j7niee1otJi6+hpxWG/2ckNYtExuJiXzkXa4+ItTXLKYuvfHlU8RyR3iJdGPxCtu9dfeYa7hhTicdo76+9rFomNxMIqwjZsEiAEiAEiEgAAAAAAAAAAAAAAAAAAAAAAAAAAAAAAAAAAAAAAAAAAAAAAAAAAAAAAAAAAAAAAAAAAAAAAAAAAAAAAAAAAAAAAAAAAAAAAAAAAAAAAAAAAAAAAAAAAAAAAAAAAAAAAAAAAAAAAAAAAAAAAAAAAAAAAAAAAAAAAAAAAAAAAAAAAAAAAAAISgBz8ZnjDhtP8AFrpDbJeKUm8zEREebxeKz3z5Nz0r5QsSs7ZOa02nmraZ3uFqZ8tfs8RP0lnomsf9mmXdh47PX+8r8SPWJiHVTjsdvtVvX6w8f5o7XtH3r/Evr7W/uTF17tctLfZtE/es8KufJXrDWnieSk/PG4TF17A48PiPD5enxKxPvLrraLR0mJ+iYurCAEiAEgAAgBz8XxFeHxc0z1npEQ2yXjHjte09Ijbw+L4i2fLbfWkT8sLErC95vabWnrM7VTpGphpk17ImszMTCd67m9AtzVjvU56eXRSZ6TKm4mesdQaWn0VOwgCDaixtEJBaLLRZmbQbxkn1aRmmPX8XLFpTziu+vFXjtktH1dGPjba+aOf73lRdeLzHaTB7FeNpP2q2j7mleJw27Xj73jRmt6xLSuau+sR9Y6Ji69mLRPadpeZj4iY+zefvlvXi7a6xFjDXYMKcTSe/SW1bVt2tEoqwgBIhIAhIAAAAAAAAAAAAAAAAAAAAAAAAAAAAAAAAAAAAAAAAAAAAAAAAAAAAAAAAAAAAAAAAAAAAAAAAAAAAAAAAAAAAAAAAAAAAAAAAAAAAAAAAAAAAAAAAAAAAAAAAAAAAAAAAAAAAAAAAAAAAAAAAAAAAAAAAAAAAAAAAAAAAAAAAAAICWPEZYw4bWmdTEdAef4jxO8sYoj5YjrPq5IiPKU3vHN809ZV3XvWerTGraQReszqe6ZrzRrzUR3OnqwzRlr9mJYTbJ58wjviY9S0RMPP57estK5Leq4atem5VrOTDbmpe9Zj36L8208sSDpw+L58cRFq1yR6zM7deLxnDbXxKXpP4w82McT3LcPuPlhMi7X0GLiMWaN453H0ax1fKTF8c9NxPs2x+IcTj6RknXv1TqvZ9MPIweMRPTL+jtxcfw+TWskRPpKYuuolWt4t1i0THtLl8Q4iMWC1Yt889IhFcniXFc1rYa9qz1efKlqVtabT0tM7mazpXktWemS2vSerTLUm3ujmmInpG/eF44m1YjVMX1mkCKzv6bVmtrbis9fSUWvbJaZvkvqPKsxprTJgrimvJa1/5pUceTPk4frmwaj+alo7GHi8GeflvO/S1XROSNarH5McvD8Pl3OTDXfrEaEbxPTtGkTLivwk0/wDhs+Sn+GbdFN+I4vKmSPbUqrv2OOvH8vTPiyVn1ijanGcNk6Vy136TOkG8LaUrO+01mPaV5t7T+AIRJsA2hJEIJhOzQCdp5lUA051qZLR2ljtaoOumaYjrDauWs+sOKJWiRXoVy3j7NvxX/fL0+3jiY9Yl50WmPOWlcs9p7Jhr0acdhv8AzRP0b1tW3WOryZ5LR17qatXrS0x9JMNe2PIpxWen8e/r1b4vEJ3rJH/tgxdeglzV4zDbpz6n3bVvW32bRP0lMNWELCgAAAAAAAAAAAAAAAAAAAAAAAAAAAAAAAAAAAAAAAAAAAAAAAAAAAAAAAAAAAAAAAAAAAAAAAAAAAAAAAAAAAAAAAAAAAAAAAAAAAAAAAAAAAAAAAAAAAAAAAAAAAAAAAAAAAAAAAAAAAAAAAAAAAAAAAAAAAAAAAAAAAAIAl4/ivERe3LExqsTt6XFZ68Phm9p6z0j3l8tnzTMzPffXcNSM2otl319k0vPNqJ6R5ue2TU6iZ6+qcdo3HnPo1jDrmdxuZWpnmmSKWmOWe0q5qWpw9bWmK83aPZycRjzzhj5PiV7xNZ3oV6vxfLXU5ol4eHjMuGeWb2msfwy9HDx2HJqLTyW90w11TjpZS2GPJeOsbjsmJDHPNOUiXRau4c16zCjStuzek7cdZ06MVuqK2vii8acWXFOOfZ6EK3pFoCx5cxEnWsdJb5cMxPSHPaLV8pVlfHxmXB9idfcxzcZnyZpy2vHNrXaGeS3Xqp3MXW0cbftekT7w0pxeOekxNfrLkmN+Ss1n1B6cWraOkwmNxLytTHbp9F65slZ6XmfYw16P37J6zue7lrxf89N/RrXicVp+1r6pi61NFZi0dJifvToFUa6781zQImZmNTPRzZeD4fL9rHMT6xaXV9wDhrwHJO8Oeaz6WrErTbjuH8qZYj0rLsmeiIk0xxV8Trzay4b0l1YuIw5ojkvG58pmEzE2jUxE/WN6YTwNL2mbxXr6V1+hpjs1Pl1+hEuCeBz0t/4fiZrH8s7Xrl43F/eYJyxHnWYnZg7Zn2Q5f8AiGGOmSmTHPvVtTNiyx/Z5az95hrVBqfQBC1Ua9GlKz6AmE7TrSsygtsiyko2DaLLRZhtaLCtu/mrbmiOuphSLLRb3Ai9Z6T0+q9d061/FX5bdyKzH2baVMdNOMzV6dLR7w3r4j/Pj19Jcdcl6/arF/v/AOjSM2L+LFav3bRXo4+Jx5Ps2j8Wu3mRbhrd7RH1jTbHFImPh5oj22iu0Z0tOtTPMvFoRVhACRACQAAAAAAAAAAAAAAAAAAAAAAAAAAAAAAAAAAAAAAAAAAAAAAAAAAAAAAAAAAAAAAAAAAAAAAAAAAAAAAAAAAAAAAAAAAAAAAAAAAAAAAAAAAAAAAAAAAAAAAAAAAAAAAAAAAAAAAAAAAAAAAAAAAAAAAAAAAQAjfdLLPmrw+K+W/2aRM/XzEeN43xm8tcNJjVes6n7v6PEtlnc76eXRnkyze9r2nc2nmn6qb67dJ45260i+46xEunga1vnpzR0idz9HJHWerqwzOKJnz66UdXGZIzWtT+GvSsRPkwj4mKm8N+bp1x36x+bLiMfE14ac0cs0tO469YlyU4vNi1zfNH+KTDXp5uDwZqVvEclp76/wBHBl4TLi61ibR6pjjY+1q1PesunHx/NHSsW/KUGPC8dkx25bzM1/xPXrat4iazE/SXlZv3fPOptOK3+Xf6L4+Fz45jJS0XivXUTrZVlerHVlmr0lbntqLTERXXZS9uaZZVh5tsM9WF+lmmGdTueseio7onUQc23PmjLWkXtWIrPbqvS3yopfTGa1npMLZLMotuQVycJS8bjcS4c2K2O0x11D2KR02z4jHFqzKjyaVtPrEK3tFJ1uJb5rckTWIcOS3zKy6Y1Md0csejnpkaxcVbl9ET36x+C1Z21rSPUGdLXj7M2j721c+aI7c2vWEXmI8uj3vBeGrXgovasW55nv6JaseNXio/jrqWtcmO32b1/Fv4v4fOPJbPi1Nba3Xtp5E19Avj09T6Gnm0yXxz0tP5uivGzr58e/pJia6dJirOnE47z0mY9tNYn0FIrCeyNomUCZ846q89o+zv8Uo0orbDTJ1vWsz6TX+rH9xwb3Sb4Z9a2dWkA5ZpxuLrizfFj0tEf6orx+Wk64nBye+pdevRMTMdQxni4vBlmOTLXfvLpi08u47erly8Phz9L467nzrEf6OeOBtiyb4fibUnypbevyB6PPPmczkjJxmKNXw0yxHTdb6n80U8R4W9ppbmpeO8TXZg7No0VrzRultwdYBOko5jaCdnMgFWi69bstLRAjWLymL77wy2nYrb5J76/AiYjt094ljMnODpjPava9v/AHStHFZI/wDMlyb2tCDtrxmXymJ+rowcZGSdX1S36vMm8Vjcs75YvGo6T6mLr3Zy1j7U6+q8TEx0mJ+jyuD46NTTJH0nu6b8LF+uO9sc+tfMw12jhi3FYI7Vy1jvO+pTxLFM6vW1J/FB3DPHmpkiJpO9+zQUShIAhIAAAAAAAAAAAAAAAAAAAAAAAAAAAAAAAAAAAAAAAAAAAAAAAAAAAAAAAAAAAAAAAAAAAAAAAAAAAAAAAAAAAAAAAAAAAAAAAAAAAAAAAAAAAAAAAAAAAAAAAAAAAAAAAAAAAAAAAAAAAAAAAAAACJSiewDwv2jzXvjpgxW67mb/AE1/1ezmyxixze0TqHz2e85str372naxK8S2PJWfmpPXtr0TXHee2PJ/7Jl6d8cS5cvDzH2W9YxlWsV+1S+/eNGTLaJ1y1iPWZ3/AFZWpkidTXr9JZ3j1rMT6Kjv4bPSuOaWy1iJnrWJ6fg0mvDZY6zSfveTvr2NmGvTv4bgt1xTy29rOXL4fxNOtY549e7Kme9J3WXRTxHNT+WfuPRyTObH0tFo+qacRyzvfLPrHR3Tx9ckayYd/SdOfJjw361i1frIL047JExrJuP8UOvHx1Z/va6j1rDy54bUfLZTV6TuPIxNezkyUy1/sL0m3lFp06/CpikXvxVdTX7MR1iXzfx5380dW+HjLY/s21+CWLK+j4vibZ8HLNYid+jGL6iIedj8St/HSLe8dHTj4vDk6TPLPvMJjWxfLPoyrfq6OSLVnUxMezlmYpkiLdNz0ie8orui8VpMypN4vExC+ThuTBObNaa2j7OPzn8VMNY5dz0tMb0I4uJx7mZ087NTUvdzU3EuDPg3PQMeXFZ5vZo1tj5WdujSLxbUd165J9XNNlq2nfRcTXXw82y8Rjx9+a0Q+w4WnwuHx0iNRFYfM+DcPN+Ox2ntW231faGK3xVyUjJSa2jcS+a47gpw5J1TVZnpp9P5OfPirkjVvVmVbNfI2rMT07K9f4oe1xXhmt2pPR5eTDak9Yn8HTWMYdFq3vT7N5j22TWVOvkI6KcXkj7WrR9HRTicVo+aeWfeHnc/XrVeLc0CvTrMWj5ZifvW1p5UfLO46S2pxeWvpb7kV36Rpz042kz89Zr77dNLVvG62iQRoXmPVXUbRVRdOoBSInyRbDTJGslIvHvG2qJUxzfuGCOuKcmKf/TtMKTXxDFP9nfHmr6W7/0dVp33V79J6wJiteLxVrricWbDb+bk3X8Y21xWxZY3izY8n+S39JRWZr2YZuD4fNbnvSeb1rYHVatqzqY/GOpGt+zLH+9Y6cmHia3p/wDLy0jr98dVMnGzity8Vwt6+t8UzNfwn/UHVuvkbZYsuDPETiy1mZ/hmY3H3dWk1ms6A5kxKse8SbBMyiNycsz5LTMYo3MTMoq1Y1G57KZM9adI6yyvfJlnUV1BXh7T3nX3Kilslrd5+5bHW0z2ltXh617zMy1iIiNGmMZxzPXTfhuNyYJ1lmZr5b6m0TET3Qepi4jFljdLRP3r3xUyR81It9YeN8GN7rMxMNacVxGHpOrx6aRXbfgqd8e6T5REs9cbhn5Lc0R231Tg8Rx3tFb0mlp9ZdlbReNxMTvziQctOOvX++rMf8rppxeG/a8R9U2pFo6xtz5OCx267mJ+ovrtid9uv0S86MOXDO6XifuaRxmSv28e/eOiYa7UsMfE0ydpiPaZa7FWEJAAAAAAAAAAAAAAAAAAAAAAAAAAAAAAAAAAAAAAAAAAAAAAAAAAAAAAAAAAAAAAAAAAAAAAAAAAAAAAAAAAAAAAAAAAAAAAAAAAAAAAAAAAAAAAAAAAAAAAAAAAAAAAAAAAAAAAAAAAAAAABAS5uM4j4GLca5umgcHiuaM8xhrMxFZ3MxLz6xav8W492k7ta0zPWZ3tWW2TSOnmibaVnPWPtRGvdEXimK1otus68ts+NwRmrMxhitvWOrXFOG87py79Ilt38ui7hmvnsmC9ZmJj8mU0mPZ9Ffh8WSJ3WNz5uTN4dWetNtTkzjxtTHkjrt15uHnHOrRMfc55iY8lRETMLxM+qm0xEyC85OnopEWtPyxP1a1wxPW0y2rWtY6RCasjLFw//wAyY06cfhlOKtyYJjn1uejK1tRL0v2e3PEZbT25UtWR43FcDxHCXmuSJ1E6ifKXN8XLSfm3Mej7DxzBTJwc7j5omOvm+TtO561iYWXUswrxkVnpzU+kuvD4jbpzWjLET05tbhw/Crf+GfuRbg8v/lxaTw9e7/xLHltzZeaLes9WuPPivaJplrPtvX6vnoxcdjpa3wcnJTraeSZiPqrj42YnrHb+KJ0mLr6m0zaNzDKYifJ5GDxG/SIzfdbq68fH3nXPjraPWspYsrXNg5o6RDhzcPavk9KnEYLzqMkRPpM6Wtii8esIV8/k3Do4Ssa37uji+C1G6xP4OPh8nw8nJbpufNrWcfT+A03bJfXSuv6vZ83n+CY+Tg73n+K3f2eh5bYrpFMuSuPHzWnUerzcfiOPNn5KzMx10x/aDjL48PwqTrcxMz+LyPDck/vVevTUrIza+tp80dmefhceWOtYa441WPoZMlaV3aYiPWUaeNn8Kt1mnLP3vOz8LkxT89Jj7nr5PEL3tMY61iP5lbZbXrvJSmSvnuNKjwprKs0e5fw7BxGKcnDTMTHesTt5ubhsuG0xak6jz0rLj5ZjsbmPdtNfVE0UZ831hMWjylM09leQRtTPlpPy3nTevGx/HWfucWrR2lHNPoD1K8Riv2vEe0toncbidx7PGi0NaZ8lPs5J+k9TF16cyiZcVeNvE/PSLR6w6KcRiv8Axa+qK0NLRET9nVo9k6FV0jU7XQgrqZnv90rV3XtOvomCVFL4OHy/32Cl/fWp/GGE8LmpO+G4y1K/y2iZiI/GXRMo3IisZuIpX+24ab/48Vot+XRMcZw1p1OSMc+mSOWfzWi017Tr6KXxYcvXLgx3n6amPvgG8b71tE/SV4vPnWZ+7blrw9a9cXE5cU+UWnnj8JhE5+NxW1bhq5qed8U8s/hEyDri+51E9fTzTuWOPPwuTUfFjHm86X+WY++dNpx5K15oibV8rd4/EE7FIt23H3wmJie09UUkhOpToCExKDYJmK2jUxEq8tqdcV5r9E7Ng2xcbmxxrJWb++3Tj8R4e32rfDn/ABQ4dqWpSe9YmfwFe1W9bxusxP06kxEz1iPvePS18X93lvH3to43iK9d0yf8uvzTDXoWxVnyj8CKWr9m0w5cfiNZ/vaTT8Z/o6acTgyfZy1+mwa1vMai3VpFollGp7dYT2RWqWUWmFovALiNgJAAEJAAAAAAAAAAAAAAAAAAAAAAAAAAAAAAAAAAAAAAAAAAAAAAAAAAAAAAAAAAAAAAAAAAAAAAAAAAAAAAAAAAAAAAAAAAAAAAAAAAAAAAAAAAAAAAAAAAAAAAAAAAAAAAAAAAAABAlAItaK1mZ7R1eLxmX4ue0x9mOkO7j88VpOOs/NP6PMmN/VYjG08rC2esOq9YtGmWPh8cXn41JmJ7TDTLD94p57WiceaOXcx9yOI8OtMb4bVvbm6vPtfLS2rTMTHrGtKju/dZx2i9LdI8nVizzMfYmde7z8GeOaPiWm0b6vd4TNw9tVxctfaOiVY5vj07zMx9T4+L+b8petWlbddRLSMVP5K/gzrWPCyV+PHLSu/eXk8bw1sGSaW77fa6iseUQ+T8WyVzcbk5J3ET3+5vjWbHmRTq1rGmkY/Y5PZdRG9Im6LRMKW7IFrbl7HgNoickeev6vEmY26uB4ueHvaaz3gsJ49jxjieekYKR829y8ivDR5ta5OaZyWtu095lS/E1r2nqmKnlrSOmvwUrfJny1xYa7m063vWkYOH4njcvJSJ1vrPbo+p8O8Ow8FjiK0/tN7m09fzSkacDwccFwnwJmLx3tMx9rb439o+Fpg8VzclY5bat0jWtvupmKVm06itesvh/wBoc8cR4nlvWdxHy7+hFryYpEx0nU+iY+JjncTr71q47X6R2dOLHXDqZ6z6T1bYxlXjb1j+0rzR7y2x8ZXe4m+Of8M9Hs+FcNwPE4M08VSkzqNeWuv/AGeVTwu3F5Zrw1JtET+SaY7OH8RvaNctcsffE/my4qvDcTlrM2vgyeWo3H5PMz8HxPC5JplrNbb9Va8RmxxEc069JjZhr7bw/jseLgKU63tXfWI15+62bxDLek8mOlY9bTMy+PxcbFdTMWrPrSNOzF4lbpyZ9+106r2d/GYs3FTu01+5jwOGMPE7yWisRE+W2mLj4tEfErufWvX+revEYMnT4lYn0t0/U+K9WfEMOPHubT90PN4zir8XMcu6Uj37kY694pH1iC9dx1hlWNLanTabXmYxUjc293LWf7TXlvq9rgOFtSk5M1dZJn8F0xTg8FuFieadxPWXRM0yxMaj8FeL4nDjras23eY6RHV51bZbW5qxqJnfoDry8DTJ1jp9zkyeFTMfLaG0ZeIr/ErPG8RE6+HWffX/AFNTxx38OzV9Jj6ufJhtT7Ua+j144zNMf3dd/wC/c/eZt9vFjn6/9zTHhzjVmj27YuGyR82Gaz616OXJwFp68PaMkR5b6wupjzZojkdNsV6dLVmJ94RyQDn5ZTES3mkI5Y9FGcTas7i0x97enGZK9LVi0fVTWlLTHog6q8ZjmesTWXRW1bdYl5fSSN17TMfSQ16soefXic1f4t/Xq3x8ZWemSNT7QLroIhWmXFf7N4n2aa9BUaNJ6AiNeZEzE9JJRKDS14vSaZKVvXz5oc37pSuScnD8Rm4afSs/L+Eaa6NA2+Lxk0iL8Ph4isfxY55Lz9eZhTjuDy5PhTktiyR3pkpvX3xtbrHadJtaMkcuatMlfS1dg3vgyYqxedcs9pVm86jm/FjTDhpEzgvm4a3/AKV55Z+sdUUzcdS/9rjw8Vj9aai//wBuwbbifM2rfiuCmeWbZOHvP8PEVmv56X+Dbk5qavH81Lc1VDmNqxEx9qE9J7SgbNp0aFQtESnSQRsmkW8g0Cta3pO8eS1faJdFOM4ikamtbxHvLIQdMeKY+2THak+3V04+LxZYjlt+MPN1E+UKTixzO+Xr7Ka9uJ9FovLw4jl+zfJH/NK0ZMn/AM7J/wC6TF17kXhbbxIz5I/83J+K0cVmjtltP1TDXsjzMXiFqzEZp6fzaddM/wASvNSYvE+hhroSw/eKR9uZpP8AijTSt62+zas/SUVcQAkAAAAAAAAAAAAAAAAAAAAAAAAAAAAAAAAAAAAAAAAAAAAAAAAAAAAAAAAAAAAAAAAAAAAAAAAAAAAAAAAAAAAAAAAAAAAAAAAAAAAAAAAAAAAAAAAAAAAAAAAAAAAAAEAlnkvGPHa0/wAMLvN8Qzc1ox1nprqDmzZJy5bXnz7M0oVlWaRKs47xG6X+6YayRMg5+ef/ADMU9POq2aMXFV1ltudaid6mG0+3RW+Ot461jfquo83P4ZfFHNSeemvJlgvbHeJr5er1Ix2p/d3mqMlYtG8mLmn+aO7Wpjt8N4mcuOsWjq9Hmh4eHPiwzHW1PaYacR4jSuL5LTad+TNmtS4v4x4j8HH8LHqbzPV4dKec957s7Xm2W17zuZ77TGSPVcxndbaVmFJyx6q/Fj1ULwwv2a2yVnzc+S8eSjK89StphWetm2Okz5DKaza3Tb2PCfCvi2+JlmdRrUR0V8M4Cb3i1qxrXm+kxY4pWIiGbW4rw/D0wzM1jv7t5nUdkTMRvbyfFvFcfC4rUrb+0mvlLP1r4w/aDxb4MW4akRM2r1n0fKzM5Lzv17pyXtmyc02mZXrEVhuMVeNUoxm82ujJfc6h08Dwls+XlrG9xsHpeFcDbiZ6zqun0nC8Nj4WkxTfWfVXhMFeHw1pER0jycXjHidOHxxSlvmncdPJn6vx4f7RcRXNxm6x2iY7+8vLxxa0738qb2nLbrOy08sahv4z9b4uBpxE6rMwwz8HOK1oid8rfhc0453EtbXm1uaKzaZnYPOrbJincRMaj0dEeI5YrFctIvX0np+j6PwHw698scXnrHJqdVmHP+0/A4MWSualKxa9vmiPpCb/AAufy8rBx+Kk6rS+OZ7zGpj83qYuMvavy3x5Pbep/q+b5a2mNdJ+jT93zR9ms/dK4mvoqZ8X7ziyXpek0npE9In6vSycblz0tFb0ilu8Vnf5vjsfFcVh/wDMvMekuzF4pi3HxsU80/xVnX6J1Xs9ukRj+zXXu2x5I3qXlYfEcV+3Ed/LJGv9XXTNF69otHrSYlnF123v06M5nox5661zan36LddCp5p8kxufNSNLb9EGlY12L13MWidWjtKtbRre+jO2es3isbkG08VFp5eJpvf8VejWvCYM1eas9/LmY8u4UnDG91+W3rCja/htP5phT/hk9eW35IpPEY/s5p+kt6cXmj7WOLe/N/0NMcWXw7LXt1+5xZeHvT7Vbfg92OOmO+KP/d/0J4ut41bFFvvNMfO8pqXs5cXDZOvL8OZ9Y6Kx4ZF67i9Z94XUx42vU16PVv4Tlj7M1n72N/Ds9d/2e/oamOCar0z5MfaenvDW/DZKfapMfWGfJPoDWnHW7Xpv6OnHnx5O1tfVwcm/JE0n6rhr1deZrby6zkpO6zMfe6MfGXj7dZn3TDXXpOmVeLxWjrM1n3hrW1bRutokVGjlW0tCKz+HFu60V5eywC/xJtjnHfrWe8TDmx8FgwZPicNe/DX33rMXjf0t/q1mVZ7gvlvxlKTfJGHi6R/LE0yfhG4Y4uM4bNk5MnxOGyecZtRH47j9F43E73P3LTebRy3iL19LRzfqI1vhvTrWYvHlavWPxU+JMR81d/Rhfh8Hfhpvwl/5sczMfTW4Xw343HGstcXHR5TF4pb7+n9QbRaLeevrJ1ZX4rhotrNGThJntXPjmIn7421rim8bw2rkj/Bbm/QDfqbV5rR0mDcfSffoC2zauzYJmVZsiZRrYJ5pNbWivr0+qk58dem9z7GGrxUmYrDnvxEzvliYhja9p81xNdU3idxHaTFfJgtzYbREz3iY2wxVmZh1VrqEV0Y/FpiNZsH31lpGbhL9aXmk/WHLqDUecR+Artpxlo+zaLfc0/4haO9In6PMtPurEzHaZj3MNezXxDHP2omv3w3rnx3nUWj8Xg/EtHmvGSP5dfQw178Ts28OuaY+ze1W1OLy1j+85vqmLr1hTFa1scTbvMLoqQAAAAAAAAAAAAAAAAAAAAAAAAAAAAAAAAAAAAAAAAAAAAAAAAAAAAAAAAAAAAAAAAAAAAAAAAAAAAAAAAAAAAAAAAAAAAAAAAAAAAAAAAAAAAAAAAAAAAAAAEBIMuIyxiw2tuN66e7xrWm07mdy34/P8TLqv2Yhy7WM1O9HMpNkcy4NN7TEs+ZMWBfaY6KcydglKINgrfHS3eIn7mGTh6T2q6kaNHjcRi5J83Ja+uj3s+CMtfd5GfhL45ntpqVmxyTa6Jtb1aTVGvZplnu3rKPq1mu+0s+WQWpWPN1YKRNtOOOkujBea22ivq+Cx1pirr0h282oeLwPF0mIrbe9OnNx+PHTc7/BzrcqfEfEI4bH0mvNMTqNvjuO4u/EZZtedzrTbxDi7Z8kz5dXBuYnem5GbWmOOWC95npCkTNmuPHuVRODFz3jcT1fSeC8NXHHPNeuujy+ExxXl29P98jDiiIjslI7+P46OGw7raOaZ6dez5LjOKvnybtbcr8dxVstrdfP1cdZ3O5JFt1pWIiNypeeadGS/bTThsM5LRHuqLYMU2mIiJ3vs+i8L8LpaKZM0T18pV8L8O1aL210s9yLVxU32iIZtakXryYMMRGq0q+P8e8QtxXE2rWYmlLdNebt8b8U55thx7iImOr5+N3tuVkS0pWKxuYdvAcTWMtpy0i1e3Vw5J6LYZmFR2ZceLJaZisRHs7PCfBOH4/4lrzeMddRFqz59e35HBeF5OKmNzy131l9VwvD14bDWmPWqzPl3ZtakfC+K+E5fDuJmkTa2OY3W86jfq5cXEcTg648loiPSdw+j/avPT4mPFHW1az+eng8Nw82yRktPT+VYljTH4vnr/eUx5Pea9Xdw/ivD5IiL2+HPpuZj9GvD4eHtERbFXt6Qx4vwjHkibYpmnX0jQeu+mamT+7yUvHtMfovufOvK+ZycFmxW1HTXpLXBx/F8PPfn9pmf9Uw19FasWpqLTCuPFTHO53afWXmY/HMc9cuDln1q7cHHcPn+xeZmZ7WrKYuuyLxPonmZTWe+vwk35CtJsra0+SNydJBWNz6tIryxuStY9VeImZ1WoHPGTpqJXpGSkfJltX/AA91MOKa9ZbAmOK4mveK2+5b98zeeGks9omdd5BrPEUvGs3D11+P6H7jwmf+6tyz31E/0YzlrWHPly1md1mazvyEdF/CeWfltb74ZT4bkj+F1cHx9pry5Y3HlZ6VclZ9PwPV8eF/w+/8kpjw20+Uvcm0EaNpkeLHhO+vX8GlPCrVnpkvX6PY6ebO2fFT7U617GmOKvAWjvktP3KX4XLX7NZt9Idn7/h/hi1teyP33c9MU/fZNV50xNZ1aJifcelj4vFnv8K9ZifSY3CMvAY7daTyT6RHRUeZJEOu/A5afy2j1ZfCtE6mNGjPlRytLVmkTM9lK3rbtP5ArpMbrO4lfWlZAvMZo1mpTLH/AKlYspjwYqW/scmbhp9ceSZj8J2tJETIIzX4vFeIpTFxtPO0VjHb8Inr+BTiOEyTy5rW4bL5VyxP6zELcuvNrTJaKTS0Rlxz3rl6xIKThty8+P8AtKfzV6x+SnWJ6qZOEwfE+Njvl4S+97x65fwjUuqkcZOKIjFw/F18rbmtp/EGOosW/s67lj++cLGWceS2TDf+W8c0R9Jh1ThtyReuuWe018xHFbJmyT9mYj2hHwrz2p+MOuckx3RzQupjnjh7z36LRwvXrMt4lPMKrXHFey6vNBzwgsiZRzQjYqJlVYBHchJpUWq6OFxfFzRXXRjWHp+H4uWs3n+KOiWkdcRqIiEiWWwAAAAAAAAAAAAAAAAAAAAAAAAAAAAAAAAAAAAAAAAAAAAAAAAAAAAAAAAAAAAAAAAAAAAAAAAAAAAAAAAAAAAAAAAAAAAAAAAAAAAAAAAAAAAAAAAAAAAAAAEOXjs/wccRWfms6ZnUTM9oeHxOac2WbeUdlSspnf1RJsVEaRpJoFU70nSJgDado0iYBeLJ5lISC+07Z7TsF9otWt41aNq7TEg5cvA0t9mNOPJwWSvau4evEk9e66mPnr4rV7xMKcsvfvipaOsfm5snA0mN1mYleyY8usdfmhaYiO0OrJwlqTuJ3r2ZWpPaYkRSuSaztTNmtMdZmWnJMs7452YPPyRuUREx2dOTF1ZTTUqhj94h04ojo546dJXi3RR2fE5fNlmzTMd3POSVLXmUETubSibcsaRNoNbFKRzz2fR+D8FHL8W1em/N4/CY9W3L6jBNcWKIid+aVY7azFK94h5XiviEVrbHS3l10jjOP+WYiI7PC4rNN7Wn1SRbWOfJOS07nfVFekMt9U2s0ymZ57aet4XwFs2Tc0+WNODgsE5skVjz0+14HhowY9RuekJbiybXRhxUxUitY1DLxDjKcJw972tq+p5Ya5csY8VrT5Q+Q8Z463FZ41qIiNRDMmtW45cuW/E55yZZm0+69Z1pjjjVfdeJ6tMu7hbRuOunq1mOXo8Gl9TEw9DFxUVpHNpnF11W3JTh65p5a4q3n012X4bDl4nU1jkrPnMPX4bh6cPSa0317zKNPJzeA4c/C2+Jix14iI+W1Okffp8zn8OvgvNbREW8o5ur7fjuK/dqRFdc9+0PDzV5ss3vPPb1WVmx4mOviOHrj+N08o6w3x+K8VhmI4rFOo7zNP6vXwzMzEb6N74q5cfLeNxK6Y87D4tweXW8nw5159nZS1ckbpat4/wzv8XHn8E4bJaZibUmZ33c1fBs2LJzYOJrEx2m1Tw9exE67p5uvTUvJy+IeJ8FERxWCuak9ItFZjX5L4fGOGyzq9L4Z97RMf0MNer8SfNaMlZ7scdqZI+TJW8f4Z2tOPv16x5IrbVZ7SwyYrc2+s09pOtY3vX1WrltXvHQF8ePhNRz9J89sc9MEdcep6+TaMtbd4XiKz5fmsRx48d5npDeMd4jpaY+9tE67QmZ6Jq45pjLE9Mt/wD3Jjn882TX+eVrSztYF+nnNrfWdo3HlEfgpE7XrX5d+QLRMz2Tq1p5MUc2Tz9l8GG+f7PyU/nmO70cHD0wRqm5nztPmhjPh+Dpi+adzknvMzvTphMQaTWgmlbfarE/cTOtuTieNjDbkpHNeY6dekBpxOHBSs2meXp9nff7nk5sGK0zNd1tM946NOJz25pvf7U+jGt6ZO1o37tM1FZvXpebWrHacc9VL5slf7vJ92Sv+kLW3XvG/c5+nSVRFOJyfxUrb/L/AN2v71SIndMlf+Vjatb94V5OX7NpgHRTLTLbVZ39W8dGHDRbVrWnfVtKUiZlXzTpOoFRa05I5cvLkp6ZIi36s6cJwkbtSMvDX9cF5iPw3/RsievcHLNfE6W/sr8PxePzi+uf+i9uL4eka4nFxHC3/wDUxzFfx6tbRE63DenE8RjpNYmt6+cWjr+QjmxRXNXmwZceaP8A077TaL16WiY9phhk4Lw7Pl+JbBm4fL/NS+/1dNMHFVx8vD+IYOIp/wDKy0iJn76gz1Ez16eqZpH8M7+ssc/FX4e3LxfA5aVjvkxbtX84j9W3D34fiKxbDxGPt9m1oi0fduVD4V/Sdeys1vHeJ26Yy58H2Zn/ANu4Vy8Ta8ayY6/WNoMqRa2+Wszy9ZnSNT3jsrwXF3nDmw6/j7+3ZrqOgKfMj5vVdaIBbhqXyZqV7xM9fo9ylYpStY8o04vDsPT4vX0h3pWoJQlFAAAAAAAAAAAAAAAAAAAAAAAAAAAAAAAAAAAAAAAAAAAAAAAAAAAAAAAAAAAAAAAAAAAAAAAAAAAAAAAAAAAAAAAAAAAAAAAAAAAAAAAAAAAAAAAAAAAAAAEJZ5ckYqTaZj2Bx+JZ+WtaVnrPfTy5Xy5LZLza3WfJSVZqEoSohIAGiITIIRpJoEaEoBAAJEALbRtGwFtm1dm0FtK2xVtHWITtMWUct+E67ppjfh7x3q9LaJiJjr1NTHh5cUxPZzZMcxPbT6DJw2O/k48/BTWdxEzH0a1MePMTE9US7cnDx6Tv0c18cxM9GkYT7KytasxKBFYrtalJ8lo+i1Qb4L8kzt2xxWo+1Lzp3HunmmIRWubNzeblvO5ktKkzIK21CKxzW6HeerbDWN9ge/4Fwk/3lq9NRr8X0dbRWO7yfCb1jhq1iY3ERtvxvFThxb3G5iWL9bnxw+L8fulqVtPaf1fO758m/J0cXmte0zM92GOrTDTsRPVEzpWL9UVvEuvw7H8biojvERMuKsXt9msz9z0vDaW4biOa8aia+fkK+lxRFax0jUGfiKYcfPadekermpxvDxGr5616ecufPm4XPr4vGWmI7VrTp+jLTmta15tkyTM2ntvyc956um2bh5rMUx57z5a3/wD4uWYnziY9pVlphnUw6ono46OnHO4gVa25Raa46812nSI6w4817ZLcvlBBfHly3vb4duSPONbifqvk4Tgc1dZuBrFv56dPy6J4fHyVnom95gR5WfwLFuZwcTOK3lun/VWuDxjhtcueOIxx15eaOv05v6PSiZtPVtWNfU0x53/FvhdOL4PPw/vrp/R0YvEOEz1jkzU5p7RadT+bpy0x5qTGfHTJHpeN/m4cnhPA3tulLYbeuO8xr7p2umOyJraN/nHWPyTXr9mdvOycBx/D13wHFX4j/wBO0RuI+/uwjxTjeFty8Vw3LPbrWamGvbrfrq3Ra9o9XnYPFOEz9Zy1pP8ALbr+bspMXjcTE+9Z3CYupmd9mUxO20UmetY5voxyfEjJWKVmYmUG2HDNpiKxuZ8nocPwNYnnzRF5/l9E8Lhrhw1y5ZiLa3uZ6QvfjcFe1+ef8P8A2FbxGv8AfZPaOvf1cM+I9emGZ/5v+jLJ4lliPl4f8Z2Ya9KbRWN2mIj3YW43h4nrkiZ9urxcnGcRltq+S2v5Y6L0rk1zfA6eu9ria7eI46bxy4Yt189ac2OnJWd9bT3lWuWvbWpVvmrFtTeI+8E5Yi0TEw5L8PWZnpqfV0fFpPTnjf1Vty9+eNT7iOaMeSn2cs/SVuafOOrWY9OrK0eyiOdO9zERPWWczEd23C1i+SLb3FQdlK8tdLI9xBYQCplGkTKvNILxqDopzSc0g07o5In7URb7lOZaLAmN0+zM1+jDPhx5o3kxVyT9Ora/zUnln5vJzTl4jHPz4uavrWP9FHNiriteY4fNbHMd6bnp923q14eZ4e1r73EfLGuu9OHHg4biM03racd57zjnr98PS4jiorrHitFuaPtz5IOLHXkiddvX1X5vWDfoiPcFolrhrz3rWO8yzrWJd/h+Hd4yTvUdikd+GnJirX0hcSy0AAAAAAAAAAAAAAAAAAAAAAAAAAAAAAAAAAAAAAAAAAAAAAAAAAAAAAAAAAAAAAAAAAAAAAAAAAAAAAAAAAAAAAAAAAAAAAAAAAAAAAAAAAAAAAAAAAAAAAISiQHk+IcRz3+HXtWe7u4zP8DDzRPzTPR4tp3MzPWZ7rEqJlCRUEJACA7AtCJgiVgRpGltGgURLTSOUFNIacqOUFdGluVGpBWYNJmJNSConRpANhoDaYsjSdAtFk7hRMbBXLgplj0+55/E8Dau5iYmHpxtbvGpja6mPmcuOYmYnyYTV9FxfB0vE2rWN/V5WXhbVmYim435b21Kljiiqeztp4dxOT+74bNP/JOm1fBeOmN/u80j/HasfrK6mPOrCZmZju9SnguTm3n4jh6+kUtMz+US6a+E8Bjr/bX4i9vaYrX84iU1cfPzXfVnaOvd9NHh/DVjnrw9Jp23M2t1/GXVh8Ki1Yvj4fFET2maxH5GnV8jTHNp1WNu3B4dxV+tcf8A/OH12Lw68ViJmKe1f+zavh9P4r5J+/8A6M9l6vB4Pg+M4ed2rWI1/M04rhs3Ea5r1rER7vcjgeGj+CZ+tpWnh+GpHNOPHER5zHZNXHyceD45tu2eZ+kOjH4ViiIndpj16PUzcfS9+XhYrXHHS1+XX4KTaLd43Pv1XTI5qeHYKbmaRP8AmiP9GkRir8tMWKJ9qtPljyj7oJsgiKWmPKIROoj7UkyQKtGTJEfLEInieJjteK/j/qaRoFbZeLtreefumf8AVzZq3iea9ptM+cuuYZZ67xzqOwjmjpLoxeTli8NsV43HVUdU/ZUrjiJ2vWYmE7RUWnUOe87lreWNgTXu18mVYawCJiZTEREbWiFbRM9AVmPidPT07unHmy4qxW3Lkrrtk6saV5VpUc/GcFwXGR8/Dxit64tRv8nnT4DeLf8AhON1P8uSJr+cbexpHLNulusGjy8uXxPwuv8A4zh8eSnfm59zr67/AKNeH/aXhckRGTFesb8/mh6MZbY41TJeI9Obp+DnzYuH4iZnNw+G8+vJET+MCOjDl4fjKxfDa0RPlHSPw00/drW60ms+Xo8q/g/B3ib4Pi4MvlNL/LH6sfgeOcNb/wANl/eKR2jmi06+k9RXq3xXxz13H3lclo8tvPw+OcRgtrxPh746+tccx199zp1Y/FfD+Iy7+LSKT238tv8AQG/xa36THX6MrRiietdS1n4F+uO8a953+impp13E/fEgmvJ/DWI+kM8tKWnc9/otzbn38ohaeGy2rzWxXiPUGVeWOmo6eek2jnnc1jl7bacNw8ZctaWpvr830aeIzjxzXBiiIikR0gHmXpN7TPaN9E1raP4k23pWJVF+S0x3hvgicddTO5mWeH5pn0hrEg02nbPadorTYrEp2CdHKmEgryo5V0bBSao1LTmjzN1kGW5haMkxPfUrTWJVmgiubFTPO5jlv/NXujlyVrq2slZ8/RbUwRIrGmSYmYyRqPKW9bbgtFbfarFlLY5id4ra9pkG9KzNoiPN7WDHGLHyvM8MxXyW58ldcs9HrpVgkEUAAAAAAAAAAAAAAAAAAAAAAAAAAAAAAAAAAAAAAAAAAAAAAAAAAAAAAAAAAAAAAAAAAAAAAAAAAAAAAAAAAAAAAAAAAAAAAAAAAAAAAAAAAAAAAAAAAAAAARI4vEOJilPh1mebpM69AcHHcR8XNb+WsuSbrWc+SPxaZdFbbhZ53xr0nz0n9/iO+1TXoE7cMeIUmVo46mzDXaierm/faei9M85PsUmfoYa3iNLbY8ue3bHZavD8Vb+GY+orXaJyVjvMR97XF4deZ3ltv2dMcBgjtjhB585qR5nx4/ls9SvB4Y6xjrv6NIxREdIj8Ax4/wAevpJGak+sPZ+FXzrE/cieHxz3pX8E1ceTFqT5x+Kenq9K3BYL98VWU+G4NdMcR+K6mVw6iU8vu6LeF1/hvy/j/qrbwuf4MvX/AH7oMOT3Ryt48M4nX99+TO/A56T83FYqf5pgFOTocq1ceKk/23iGH/l6rxxHh2P7ef4s+1ZBly+5FfePxaW8W4DH/d8Na31iGV/HpiP7HBFPXrH+i+njSuHJaelLT9IbU4DLbvy1+u/9HlZfGeLv2zTX6RH+jmv4hnydL8Tln25pOtTtH0UeH8v28sRH0RfHwWKPn4mszHlzxD5mckT1tuZ9ZMe8ltY6WtP+Gu16nZ7t/EeAw21XFkyTHnExMfqr/wAcrSP7Hh5iPezgw+H8bl1rh7xE+dujsxeBcRad5MlMf5yeHqt/GeJvv+zrX3lhGbieKt0jmn1rV7WDwrhsXW1K5J15w7aVpSNVrFY9o0mxcryMXhOfJETxPEREeUVr1/R2YPCeEw/ZpaZ97S7fp09oNstERFY6dE7QeQJ3tE9ETMRG5ef4j4ri4OvS2771y17n1Pjq4niqcNjm+SYiI8t93h8Xx2Xj4iNfDxR5ednl2zZOIzWy5bTbc7iJns3rknWt9fVrE1vE6tHs7MVt1edFnRhya7yEdiEVmJhZFV0lOiIANJ0RGgV0TXcTHlPRfSJEeBbPyWmlo+aF8XExzQz8dw8nHzesaresTv8AL+jzd2jzbzWNfTYMsXjp6Nud8xi4rJincWn8XpYPFaTGskzCY1r07TtWWNOJxZPs3hrGp7SirQ0hnC8SguAKI2lXYidomyJlSQRM7lNY3O5VhrWAW8iaxbvCfIFX+NkjHGOb7pH8NoeXxHhfA5rzb4Nsdpne6Xn+u3oT2Z8sxO9Kjyv+Dzjnm4XitT6XrEs8vF+I8JaYy1i8T5xSdS9W2bHSdXnl+q9LVtHyWi0ekTv8jUx5OPxzyyYo/wCWdfq9LhOJwcXO63iNd43Eyx42tMf9pHD1vTXzaiNx9zTwfh+F4riKZcVYrOO0TMRX9fwUexw1acPw9skWm3SZ6xro8nicnPmvfp1l6nieavL8Gs/N0317R/vTxslI3OmVUm3SIRtWYntEmKs3vER2iNz7R5tI7MdeTHE+c91kUv8AFiba0tpBCQAhaJVAaRK0SyiVokVptG4QjQLdJOWFeWUdYBaccespinLHeVYstFgNI5VtgKajzXrXfT1HXwVb5LxvrWJ6oO3hsXwsMV85bCUaAAAAAAAAAAAAAAAAAAAAAAAAAAAAAAAAAAAAAAAAAAAAAAAAAAAAAAAAAAAAAAAAAAAAAAAAAAAAAAAAAAAAAAAAAAAAAAAAAAAAAAAAAAAAAAAAAAAAAAEbAFMt4x47XnyjfV4nEZZy5rXme89Po28W4vV5wV8tbeZ8SWpGbWt512c9pnzhb42u8NK3pZUcN9z5bYWik/a6PWtgpkjr0+5XJwkZqxza6ecLqY8i2KO9bSxnmpOpl6OXhb4p+WJn73HetrTqK7XUxnXJaPN28Hxdscx2mPdlg8N4vP8A3OHm69+aI/q7cXgHiMxu1Mdf82Tc/kbDHu8Ny5KVt06x5OqtIhhwXDX4bDWuWa7iNdJWy+IcNg6ZMsR/yTLm26YqnTy7eO8HX7M5LfSrG37QY+vJw95j/FbRlXY9rpB5vn7ftBmmP7PBjrHvMy5snivFZt/Py78qzMf1XqnZ9Tr2UtkpT7WSlfrMQ+RtlyW65Ml7R72ZzkrE9Os+69U7Pq8niHCY468Tjn6df0cmbxvDSdUibx67mP6Pmc2WaR2idsJ4rXf9Tqnavor+PZJn5MFIj1m0yyt43xdu3w6fSu3i4ss5rctIiZehg8Mz5vLm9txC+G2tL+K8ZeOvE317TEfowtxGfLPW+XJ7zaZehi8E4npzVpHvNtuuvhN4tEXzUj2ispsPXh8ma09aa95TGG3nbX0iH0EeE4Yn58t59ojUOjHwPDY4j+zi/wDmiJ/oadXys4oiPtTMppwmbJH9nw+a/wDyy+wrFKdKUrX6Qt1907NdXy+LwbjckxzYvhRvrM6n+rvxfs5w8dc2a9p9KxyvY6pgtpkedj8E4CkdcVr/AOa8y68PCcNg/u+Hx0mPPUb/ABbxWU8ssqiJjXpHsjczPqtrUdZZ34jFT7VvyVVxz/vmKfs80/SNQfvX/pz98oOkcs8X/g//AJf9FL8ZfyiIVHapa+oebk4i1o+a0/cxnLOtRO/qYav4l4pHD7rW1Zv06b7Pncl8vEZJvktzTM76vb3EWmZwYLzPnaiJtGv/AITh/uqqV5FYisaiE82npWitomP3bDHvER/o8+1Os9O3oaEWlrjvph2Wi2gejiydO7ettvOx5OropkMHXC0MqX3DSJRVlU7RMgkREpB5vj2KJ4KMv8VLxH3df9XzvND6zj8U5vD+Ix+c0mY+7r/R8dbdLzWe8dJbjnWu4lOo8mHN1W5mkdNL2p9m8w6sfF5q9sm/q86LtK5ExdevTj77+aIl1Y+LpbziJ+rxK5GsXZxde/S8W7TEr7l4eLNato1LvwcXMxEWr+aY1rsmZQrXLS/rEr8seSCqsrzCswCsNaqRDSASiZRMqzIJ5k80erMAy4MWaPnjr5TDktwebDO+Gy3n1jbr6rRZRwfvOWkzTi8U8luk25Z7ee9OnwyKcBfLlwX58N4jp31Mb8/vbRMzO/RF8fPSYjddxo1MMl/jWtkmdzbz9mN46K8mbh46RGSke+tFc9MvSNxb0Fc+S0xuYK8+PDz1nrmnlj2jtP8ARtkxTk6V+1vtK+DFz8Rbr/Z4tVr766f0VG1KRSsRC2l9I0gpMIX0jQKiZQAmAFWiU7V2AvzQncMyAX1EmvRXa0SCdJRtIEdZ09bg8Xw8XWOsz5uHhMXxMn0erEIqwCKAAAAAAAAAAAAAAAAAAAAAAAAAAAAAAAAAAAAAAAAAAAAAAAAAAAAAAAAAAAAAAAAAAAAAAAAAAAAAAAAAAAAAAAAAAAAAAAAAAAgEiAEiEgCEgAAAACAEiNqzkrWNzaNfUFxz34vFTz39JhjbxGkfwT986B2jzZ8TtP2ccR9ZUnj81u0Vj7jE16sufi+IrhwXtvrro8vLxV9bvnxx7RpwZeMxTOpve30iGpEtaTvNltfJM/NO+releFisc167+rzLZsU2mYx2mfW1v9EfvMx9muOvvMy0y9O/7nP2Y5p9oUnw+Lda5Yxx73082/F5J75ax9NMLXpbW77/AAB7+PHwOKP7bjYmfa//AEXnjPCMf/mWyT9LS+cicXbcr1ritPeUxde5bxbw+nTHw9rfWn+subJ47lj+6w4a+801/VxRiw7j5rfjCf3bBSlbTW3LvvsxNa38a4+//nVrH+GsML+IcZefn4rL9OaY/RrXDgmelNx7zLq4fFHX4cVpr6yDy5vkvO5m1t+szKa4M1vs4L/dSXu0+JHNrLrl6doa/B5vtZLT+Bq48KOC4qf/ACMkfWNfqv8A8P4n+LHWPrkrH9XtfueKetptP3tK8Jw8fwz98nYx4ceHZe/xMFfreJ/Rtj8OiZ+bPXX+CJn+j3KY8Vfs0197aL67QnZerxqeE8LbXNbir+1Y6fo6KeD8H/8A6+ef81tf1elzzJzJtMjhr4PwWvm4Smv8Vpn+ranh3B1iNcJw8f8A7cOncp3M9RUUxUp9mtK/SIhfp5zP4qp3pFNQmIj0Rs2C2o9Dp6MM/E0wY5veYiI8t9XjcT43e9rY8FYiN956rImvby8Riwx/a5K1+/q5reJ4pn+yibe+ngxvJf4mWea0/c6K5FxNenPG5bdopH1P3nNP8dY+kOTHdebTrpKDec+X+LNf7o1/RWctp/jyz9bSwj3k59doBrM1nraN/WdnNWO0Vj6Qwm8om0qN5yz6qTkn1YzMgLzeZ80Tb3VEE7BMQCNImPZfSNCq6efmrNcton129LXSfo83xK3w+Ir/AIqb/Of9RGNmczqe7O2dnbJtpHVGTXZtjyz0286LtK5NBr18OaO23XW23iY8up29DDniYgNdlrRHeWU58e9czLJbmjpLkmJ76MNelW7SJcGG3Tc1tEuylpmOqK1iN9Ldp6S+P8UxfB8S4iutRzzMff1/q+viXzn7SYZrxtc0fZvjiPv6/wCi8U5PHkRPZDowttetmW0xKDorf1lrXJ7uWq9Z0YOuuT3dWHNMTGpedWzalpiYRXt8POPJEc06n1htFM9Z/s92r9XkYMsxd9DwfzYqzryZrUYzXiIjri2ictY+1W0fc9OKxomlbd42y082t6W7Wj719f7hvfgMV7bmLRPtKP8Ah8Vj5cto+6JBzzE+iOV1fueaI+XJW0e8aZZKZcXS+KZ967EZaTypi9JnW9T6St9JiQVivsiYJnJE/ZiYK35p1yzAGkrahGlEfRlkxUydb0i3vrq20a38uvcHDnrfhIi+C9uaZ6Vm29OzBjjFiikR1iPmly0t8XjLTMRy03Efo7IsqLGkbSiqzCJhc0DKYVazCs1EUSiYQKslWJWASAJDzATC0blWHTwmL4mT2gHfweL4ePcxqZdBEahLLQAAAAAAAAAAAAAAAAAAAAAAAAAAAAAAAAAAAAAAAAAAAAAAAAAAAAAAAAAAAAAAAAAAAAAAAAAAAAAAAAAAAAAAAAAAAAAAAAAAAACABjn4imHXNMRv1c8+I08oif8AmB3G3nT4lHpX8VZ8TnyrUxNemPJt4pkiJ6Vc2TxvNEzy1rK4a99G4jvL5y3jfFT25K/cyt4pxNu+bX0heqdn083rHe0R96s8Rijvkr+L5a3HZ7d+IsytnyT3y3n/AJjqnZ9VbjuGrHXNT/3Q58/inCxS2s9NRHXU9XzNr7723PpLO01mJjp19tr1Oz3L+K8D3m+W/tMz/qxyeL8J/Bhn743+rwtx6nNX1MTXr28ZiP7us1j2rEOe/il77+1M+9nnzauu6KzG+64a6/3zNaJ3kmJ8nNfJxM980/hteJrHnBaaa8lxGO8to1bNKkYvW9p++V5tWJ7Ji8IKRijz3P3rRjpr7Mb+qeaPRHP7Cp+HX0j8FuWPKOv0V559IPiT7KjSKxHknTL4kp+JPqg2h04skXpXDln5ebfNP+/ZwxeU889okNetmzYIrGPF9msRG/WWcZ9VjVtS874kx5rVvMzqZF17GHio5rc9ukujFxdbT80vDjLOu7WmeY1290w179MlbRuJ6NYmJeFh4y0dObzdmPj5nHPPMRO0xqV6kSmJ693FXi6ajVon72n7xSZmIvG490xddcWjaeaPVy/Gr25o7bPjR33GvqDr549Tnj1csZo1uJjR8XfmDpm8epF49XJ8X3K5Z1OpMNdU5YjzcfG+I4+Gw2tNt210iHLxXHfCrHJNZnXq8Hi+JvmmYtbf3tTizeSOL43JxXE2vabTEz0iZa4MkRHbycNe+/NrW/KvxI9KMkeq1ckerzozSvXPO+6K9nDaJhvvo8zh+I69Zh3UyRaO6VV7SptMz1QgJEgjRpICDSUgiIWEiiEoBGu31eT4/wBI4e/+aP0eu8v9oab4Kkxv5Mnf7p/0J9SvEnJHqfEj1YblE2l0xjXTF4Xi7ji8x5rRkn1QdkX92+LLqe7z65J85bY8sdOwr2abtSLb6S6MV71iY5Ns/CK04mJre3au4jfu6uL4bPg1NItNZ9I3pBy5su8kRbHav1a4skb7sbzbLMTfJHTvGojbO1ppfpEx6bB6dbb83D49j+J4VNojrjvW33dv6tMObm6bX4qsZ+Az45/ipMffpItfG2jrPojs0yUmlprO/lmY/BnLowja0IiE6UT6LRKm07BrWzaluzmrLfF1tVB6fh2Cc+XUR2h9XgwcmOsa7Q8jwDBHXJMd6voaxqIc7XTjHPkiYVpuXRakWUimvJFTWOixEJ0iqWtqOzK/FY8X2p02vXbzPEMFrVnliZnfksStp4vgeI+XJbHM+lo0wz+G2mOfhb1tHlES8HNW9bzrmifZfh/FuO4SdVvzxHTlt1hrGddsWzYbTXLNqT6WjTWueJjraG3A+JcJ4luvGYsVL17TM93Vk8J4e0bpNqT7TsVxRkie0rxaNMc3B8RgtPLFrV9dM65pjpaqG469seLzRhwTaPt7jSlcszMRXrMz2hnOO3FcbGLvWsddev8AuTEt1TBX4dI6dddW9ckei+XBFJ6RO9sZia+TSfHTWy0WctbzDWt485TFlbRKVImPVaJRUgArNdomi6szIM5pKNTDTm9U9JBSLeqYlM1iUcoJDSYjYLRE67PV4PF8PHue8uHhMXxMvWOkQ9aIiI1CVUpQlFAAAAAAAAAAAAAAAAAAAAAAAAAAAAAAAAAAAAAAAAAAAAAAAAAAAAAAAAAAAAAAAAAAAAAAAAAAAAAAAAAAAAAAAAAAAAAAAAAAAAEJQDzvFY/u5+v9HndHd4zbkx456z37dXiW4i89vybjNdu4jbG+asS4rZMkx1mWVrWm+lxn16vCY543Jy16U85lPiPh8cPT4mOd17Tt6nhnDRw/DVpMddzK3icRPA5d+nRN9XPHzEY57z59lOImIjUNrWiI79nFmyc1p6+bbmmLHOzm3RTm9xWs2VtaWM391LXn1QTN5TF5YWtO+6OefVR0bmVomfZzRefVMX9wdUTKJt6ufnn1Vm/uDom0eqOePVz7tPkRFvRFdHPHrJFo9ZZRFtdkxW30Eac0HNCsY7JjHM+oq3NHoc8R5Hwp9JT8OQIyd40fF9k8kwn4c66wCYv07LVmZnSkUnXbpttSs99ARWdKzaYbR27Mbx8wL0vMLRllz7lOwdMZpaVyTrUd/q4967NqTPn2B1xltuJmZ1Eaa48/LfdZmZ93HzdNR5kWmPl30MHo1z7jc9vRtjvM0mYn5XmRk1Gt9PZNs3TVZ6eiYuuy/FRHSIllXi5rW3u4bZNwpN511kw1GfNNnLbe+q159e7OZme7TKdk3UmYiO7K1/RMVtzrRkcvNPqc3uGu6uaYdmDjddJjzeP8TXm0plSwlfRY+JrZtGSJfP489on7TtwcTPTdksa163Mnbkx54nzbVyR6orbaYZxaFtoJTCu0xILLQiFoFRImZREgjXf6OXxTF8Xw/NH8sTb8pdauWvPw+aut81JiPwIlfETG6zO+ysyvMdI+nVWzowrvRFkdDYLxK9bMoWiQev4XxPwc9Z8p1E/i+1xzF69esS/O8N9RHV9p4Jxf7zg6zua6j8meTUrozeG4cs81Y1MeVYiHnZ/DrWj5K2rMfzzE/o+giNomNs61j5O2DJhmOaPwlrhzzW0bj6w+gzcPTJExau3lcbwMY+a1Kfd/v7mpdZx8p4pTk4/PMfZvbmj231/q49PX8XxxFMd4r1iZi3T/AH6PKmJ7NRms9C2pNNIrKYk1BoFqt8M/PVzxDbFMxaEH1/gFonBMe3+r3Y6vlv2e4iK5LUtOo5ej6ik7iHLlHXjVkaNpRVdGllbTqJn0gHPxfE4+GxTfJM68oiHj5PF4zTMYsUzG+8y87xzjLZeOyUm08lZiNeXRhg4yuOIjcR9zc4sa9O8zkr1xRE+u3Fk4TLubRMfTbopxcWr8s7T8aZnr5h48/Hi/tNTMxue8Pq+Czf2URvm1EPAv8/lHRbFlyY/sTMfQp8fTTeJjt0eR4hWnP8vp6OX954menPKNZMkxudyTwtWrecWC99dNTET7z0/6u7wnDy8POW3W15nX+/ueRxWSZ4inCRPyV1N/80/9Je1weWtcOOlZ+zXS1I6L0jlhwZ8Pu9OsxMIvji8a0xLjdmvEtSYVjo9PLwevs/q4cmG1e8S3rGK1s15teTn3roTaTDW/xYPjx2c8RzS7+F4GMlYtavSSkZRmrK8TE9pdlvC8Ex0iYn6ufL4bnp1w23HpzM+Nes594IrHlLO2PicUby0tHvEbMeWLRHUGpohIIiFogiG/DY+fJ1jpEBHdweL4eOJnvMOlWI1GvRZloAAAAAAAAAAAAAAAAAAAAAAAAAAAAAAAAAAAAAAAAAAAAAAAAAAAAAAAAAAAAAAAAAAAAAAAAAAAAAAAAAAAAAAAAAAAAAAAAAAAAAARM6hKJ7A4PFMc3xUrEzEbmOkbcGPgcdfX8Xq8Zy/DrNo383TrpyRO7SsrNimPgsW96n8VsXheCfh2nm3Sdx17/VvS3qj49eatYnrvsarTJljFSZ10iHheJeKTli+OtdV7bepxlprwuSLzvcdNdXy2WN3t9ezUZ5VXJmmekQ55tuWlqejO1ZbYRNlJlflnzRyaBn3TyTLSIWidIrCcO/VS2LXm6pttWYiY9wckxMGm8wro0xStJ85aRWEGwa15VoirDm914tPqit6xE+a2o7OfmWiwOiNLc0eTm5vVMW9JB0T19lJ0pFp85WjqCYjc69ezqxcJOWZrzaiNddeqOGw2y2iK18+j3cfDTv5pidb7fQtJNefHh0fBiebrzcsf6nE8H8HBzRO53ES9fkitdRHkxy45vSa+qa1jwJjr2Y2idu7Pgtjmdx030lzWpO530aYYcqOXTbliEcoKREz7LRGuqYhEyC3MTbptSZ6I35gvNuqJup96PIRNr9FOborNlZnoKrMq9SbKzYFbx3ZWiV7W3KlgVCUKidrRPVTeolGwdNMmo6t8eT6OCLdWkWiNdevsivUxcRNdOvFxEWeJTLrp1b0y+ks4uverlhpF3i4+ImPN1Y+Jie8mLr0ostW3VxVzRP8AE1pljfdFdsLx2c9MkT5toncd0VMojvplfHaZ3votj6dI2DUjvr1ITHeAfFZact719J0wt0enxuHk4vLHraZj8ZcVqTrs6RzrmQ0mk72jXqCpvSZVmQa47a0+n/ZbNy58lJ/irH6vkonq9bwjivg8XS821G43+MFWfX6HE9EIpO67j7lnJ0Vnsyy1i1dTHTyaTKl5jQPnPG+Eicd9T1m0T/v8XzU10+28Q1OPXTrPeXy+XFFbTGo6S6SudjzpjqTV0XxezK1JjyaZZcqNLzv0O4KxC1e8StFdHLqQd3A5/hZYtrfR9pwmeMuKs+sPgsczFo/N9F4Fxcb+Fa09um2eUa419LCVKT0hdzdBhxNorit/lbz2eR4xxlcWK1N/NavTSyFfL+KRzcXlmPO0uDlmJ7PQtvJkmZ8523pjxx3iHTcc/rk4XLeJ7dNOnHaZnq0nFSe0Q1x44jyTTFsVZmG9KFK6awzVIp1gzXjBw2TN50jpHrPkvDy/GMs3z48FbdK9ba7bnt+kLPS1hhvN72zW+1aZnTu4bPNLeTgr8tIqvW+obrEfQ4OKrfTspfcvlseaYne5h63CcZE6ibfixY3K9jvCl8MXrKMeSLebXfVn419eXn4HUTaLfdpxXxzG+kvodbUvgpePmrEtTkl4vnu31dvD+JWw0itqbiPRvxPh3NWZxRG3BOK+C2stJj310XdZyx6/D+I4s06+xPpMw6txMbjUx9XgxTFk8olMUikdMs19ts41K9i2fFq0TaPeNvC4iMdMvNh7T1nc7MsbjcTEzrv6sNT6NSM2urFn5u8N6ztxY6zDppKVY6KxuYj1elweLkpE+sOPg8c3vE66PUrGoiGa1EpBFAAAAAAAAAAAAAAAAAAAAAAAAAAAAAAAAAAAAAAAAAAAAAAAAAAAAAAAAAAAAAAAAAAAAAAAAAAAAAAAAAAAAAAAAAAAAAAAAAAAAAAEJQDj8SnXDRbfad/lLxq8Vesbt59vd7Xicb4K/tE/pL5W1tztqMV6U8dPat+nntlXiJnLXJuZ1PrOuzije4lrSJ1P1axNdPE8bmy4prExqfKIebeupmZievq7a1md+Sl8W59ZNHBMKWr7O62CZ7aY3wzBpjkmIVlteks5qCiOq+kSooeSTSCswo10jlBnMKzDWYVmBGe58o6EW69y1URXQL7TzKxCdbBPPqUxZXlTHQGtbba1mIlhFdNa+wPV8M5rZ61rE65us+j6GtYir5vwvNGPLq0z8062+hxatWJiZZrcXmIiGN+/fUN5iJhzZoiN809EHn5ctZyTXJETWJ6OPi+WM0zGoiVeM4iLf2UR0rPdyzkmZ3DbNXmYmfYiytKTbep21jhrTHc0xlMxH1Q6I4Of5z9zvPXmg0xz66mu7o/c7x5wj93yx21P3mpjntVWY6Or93yeVY/FE8LmmPs1/FdXHBaNKWdt+Eyx1msfiwycPaO8CY5ZlXba2LU92c45BnKktLVlSYEVlXfotMIkVWTsSgRP6JiZ37KJjoDWJ6rxefVhE+a0So6q5debauTp3cMS0jJpFd9cto7S1pntvu4IyNK3TF162Pivfq6qcT8sdYl4lL9dOzhrb1HdMNen+81183SPUxZq2mYrffs5bRMU7LYrZKzqI6R1iN/79RdejEphzYcvNSu99fN0VmJ6MtPL8R4S1st8ta9I35e7ycmHXq+g8QyWx2pSPs3r2cPw+euqx3blYrxrY/qzmns9fNwlq6jp1YX4a0d11Hl3ppjaNPSyYJiXNkwyDk3MS6cN9TEx6spxzC9ImewP0DwPjo4vhPmvE3pqJ/B6j4Lwjjb8JxOO/esWjmjc9X3WLJXLTmr2c7HSIvOnNmyRET1iGnH5fg8JkyzH2Y7Q+Y4vxOctpinNWJrruYa6+O4qLbpW8d/Lq4pwVy0i9e9u7j57XtvvL0fD4nU0tGt9mvjP1xZOGmv8M6+jlyYvZ9BNInoxycLW5pj569PZSKxHk9nL4fbXSYcWThbUnUwusuaNeSJhr8LqfD0oyjo7OCz2w5YtE+Tn5ZXpXqD7zhr8+KJ3vcRPRu8TwXieXDNMk6mNal18X4rg4WI+1a1u0RHdzsdJXRxnEV4fDa1piNR03L5XiL5eNzTe+4r206OJy5eLyxky/LWOnLE7RuI7dmolYV4aIj3T8Hr5uisxK2oQc9cevKWta6XiFogCq8KxC0fr0AyXjDhvlntSN9XhU582ScmSZm3eXd4rlmbVwV7a3b/f3McNJ+FMz3lvjMYvqkwiZWvGmcyqLRLbFkmvWJc8SvWQe5wnGbrEWmHqY8kT5vmMV9S9HhOM3aKz22xY3K9uJWc+K+4dETuGW0wrfDjyR89a2+sLxCdIOK3hnDz9jnxz/hlycT4XljrjyTePSYjf6vY0LqY+YvizY9Reto+sKb9X1ExFukxE/WHn8T4dFutJiJ+jUrNjy6TDoxRzWisecsb4L4ranu7PDcE2yxaZ6RuIWkenweLkxx0dKKxy1iPRZzbAAAAAAAAAAAAAAAAAAAAAAAAAAAAAAAAAAAAAAAAAAAAAAAAAAAAAAAAAAAAAAAAAAAAAAAAAAAAAAAAAAAAAAAAAAAAAAAAAAAAAAAAAQDDjq83B5Y/wT+j5euCPOH1eeN4MketZ/R89pYzYzrhiPJpSkb7J3pEW1Ko0tWIhlMQ030V7isprHoj4cejbRoHJkwVnycmTBNZ6Q9SYZ3ptUeNaumc7ehnw6nbkmnVUZ1rMy3pw82jsY69XbhiJ0ixyW4bXkynFryepfHEw5r01Kark+FvyPgb8nRXW21IjZpjgtw8+jOcOvJ680iY7uXNXlVHnzXXkhteu5nqymJ3rSohEzrstyzPeUTUExLSjHlmJdGCu7RHuI9Dw7hcmTJS/L8sT12+ow1+TcRER6ObhsVMOKK9Z36J43jq8FXliItkmPlrEsVueN894xUm1piIjzmdPE8S42L/2fD255nUzNY/qjNe3GWi+ee/8MdIgrjrWNVjUKPPpw17Tu9e7evDVjvWHVykwaMq46x2iGtaohesAto5SEgjlj0NaNqzILbg3DLa0Sg06Si2Olv4YIXgHLk4HHf8AgiJcObw+0bmsfm9omsSumPmMvD2rvmpLnti9n1GXh62ie7z+I4LW5ifNZUx4M45jyUmHo5cM1nr6ua+LfaWtZcswhramlJgFDfVMmhEG5JJ7KLRMrRLNOxW0T+C0WllWdLRPuI6KXl6Hh2aKcTjme2+ry4nTfhcmstZn1RX3WHBiy46WmlZiY32V4jgcM4p1SZmffov4faL8FhtHnSHVaNxrenN0j5e+HLgyTqk9/Tyb4Msz05o/6Paz4K5K9ZmPd4nE4JwZNR9V+onjazkrSY8ocfz49a3H3uvHk568s+SLY4tPXuqMsOaImOeNx66dlZ4XJj+aKxv1c0cN6TJ+6Vn7W5BObhOGt1pakzvzs4MvAdZ1ETG/K0PQjg8fv+KJ4HDvrE/iaY8XJwUx/DKlODtadVrO3vfuWH0t+KI4LFE7jm/FeyY8fFw1q26xrb6DB4pg4Pg5pzc143qNbc/7li/xfin91xV7V/NNWPI4nj/EONyWre9vh2jXL2hXDwl9RzR9Xr2xRExPoRT852mrjjx8NrydOHHNLxPaG0VW5ehpi5pNewgiYZ2x1t3rEtLdGc2BlbhMU/wM7cDiny/NvzI2pjmngMfr+aI4CkT9qPxdW5RuTUxnXhqV/it90rVxUrMzWvWe8p2mAJqytSWsJ7isK7iWkSmamgTC0KwtALQTata2tbyghz8XO+Wn3ysS1yTSc+WJnc2tqIepfguXFqI61PC+F+Jm+JP8EvVyY4mNeS2pI+X4ikxe0ac1oez4hws1ta0bl5WSkxtYl8Yr1lSei1eu1RrFt93Tw0TN66nzZ4MFsltQ9rhuAjHG5mZlm1qRvhvqvd1YskW83ncbb4VPl76cWHjr0vHZnNa3H0sdk7cfBcZXPSOmrOua83aWcxrTYpET2nssCVLSTLO9piNxG5EZZ6VvHvp0cJhjHSOmnNimcuWPlmI29GsajSiUgigAAAAAAAAAAAAAAAAAAAAAAAAAAAAAAAAAAAAAAAAAAAAAAAAAAAAAAAAAAAAAAAAAAAAAAAAAAAAAAAAAAAAAAAAAAAAAAAAAAAAAAAAAKZI3itHrWXzkvpLfZmPZ83bvKxKrMqTbSZZ3norLes9O60MMd21Z2CwQIppHKtCQYZMcW8nDmw67Q9KznyRuFHmzE1b4MkRMRMozY+jCJ5LA9amrVjUufPSY8jhc24iNx2dVqxaqDx8u6svjXjzejn4eJ8nHfh9T9lpFIzXnzleLzaNd0RhnfaWlcIKck284hWcM+u3RFJjuvGPZo4rYp10jaPhvRjDHomOGr6GmPM+HM9oa4seTypPs9GOHr/LC8Y6xHY0xOPNxdqxE5bUj2UyYopHr7y0jv7LZI3TaKxxzqIbRLKsNYQXhWyUSCq8SppaATtO1NmwWmVZk2iQQtCqYBrVpDKrSAWSiEip10UtSJjsuA4c/Dc0doebn4S0doe/Nd+TDJhi3kupj5q+GfOGN8M+UPc4jhInrES4MmGazO4lZWcebNfXory6dd8UejG1Jie3RpGM6Rrzns0mqlo6ewik9iJNSaUTtPMpvREg2i3Vritq0ObfVpS0xMSD7r9nM8X4GtZmZmkzGv9/V7Hk+S/ZfiLfvVccz8tqzOvd9c58nTipMuPi8VL01NY6RMx9XXeYhwcXxEUrO5SLXlVjlzamNdfN2cryv3ibcREzO45vf193rX+XotZiszpXmUtbqiLIrTZzKbTsVbmRNkbRILcyOZVOgPtSnlWpVeagpEJiFtGgVjuSmY0i3YRle3dlva+SGO9KNBSLe6Yn3BZGpStEAitNr8iar7Qc9rRTummXHb+KN+ky0vSLR1hzzw9Obepj3iVG8xGvImFKxNY1Ez9625BGkoSBMxSszM6jXRwY8k3tM23MzLbjrz8uOJ15yywU+beujcYr6Dw+K04eKxMc0zO9Ov2eJi4icfa2nRTxG8T82pYs1qcsd2bFF6TEx3eTxfA8szMRGnp4OLrljrNY+9relMtdTqfoS4tmvkcuGYmZ102rixWtPSHvcR4Zvc49zueynD+HzW+7U7ezXZnq6eA4eKYYi0Rvo74rqJhTDWIjq310YrccPGYfiVmNddPDy8NettRD6a9Ylz34ek9Zqs5YljwcVsvD2i8bjT6Dw7jK8Thjr88d4nu83xH93x45jURbtrbh4fNm4e3xcFtbas1ncfWRMSTDj4LiLZMdbX6TMdXXFnNtEwwzUnlmYnUujbO3zTy+oHB4prTc9Z26UVryxqEiiQAAAAAAAAAAAAAAAAAAAAAAAAAAAAAAAAAAAAAAAAAAAAAAAAAAAAAAAAAAAAAAAAAAAAAAAAAAAAAAAAAAAAAAAAAAAAAAAAAAAAAAAAARKUSA+byR80/V9I+dyxrLaPeViVjZhl3EdHVMbZ3xxaJ6b6Kjzb5pr27q/Hyev5vSx8LhmPmp19pVv4fhnfLFo+9rxMcFeJvv7U/jK/wC95Inpb9W//D6RPTf4rRwVIntv7zYmVXFxFrTq0Oyt50xphrTtDTsy0m1mc9VplCClqxaHNlwb3p1mgedGO9LdP1duC9uXVvT1acsehEaBMxtSccS0RsVl8I+G2NCM+Q5NNAFYhaDQKlEpQIQtP2JViOq89KgyiOrSFI7rQCyEwkVGkSsi0CM07RJAJ2ISCCESQDWstasatag0SiEiiYCAETCwDG9Nw5M3DxMS9CYUtXYPBzcNNesac18c9d6e/lw1nvDiz8PHXUNMvGvinv6MZp16vSyYZrM7hhfH7Kjh5VZq65xde3RnbH7Ky5phXTe1PZSaAotWUTCaU3Kj0vCuKjhuIpkmJ1ET+j9Bx3jJireva8bh+aY45bdZ6Pr/AArxzh6cJixcRkms1rrmmGOUa43HR4h4hXhM2rU3Gu09dz0fOZ+JtktNZiZmOs7nsr4vx0cRxdpx25scWnlt6uKm7SshbtdVbxE7e/a+6xL52kT209nh7TbhaTM9Y3v8UqxeZ2RKkz1TtlprEp2yi3utFgXSrze6YmATpMQrtaJBpSGmlKNIBTRpZEgpMdFN7asZ6SIraNwwvR0KzCjktuFfiadN8e99HPkwz11ALRlhpXJEuG9bV8pU+NaveZVHrVttpDysXGRHez0MGeuWPltEpitvJnK9pUBCNJkBEJi0V3a3aCGPF21jrSJ626ysSuaZnJebT5z0d2DBqm584c3DYviXiIjo9TXpC2pIwjDEd1bYfR0qyzq45eW1f+6+PiMmKek/mvbSsV35KY3p4jeOlqb+9rHieL+LHMfRyTTy0rNJMhr0K+KYZ7Re31R+/Wn7OL8bOOtYr10WvrvKYuuq3FZ5jtWsfWVYz5/5q/hP+rljNj87dWtb1tHy2MGPFYZ4mZm9+vtDD9zvSuq2iXf3NLLiZquHjPgxFclO0d4l018TxdOlmHLE+SJxVnyhFdc+IU1usTLs4atprz37+TzMPDVvkiIq9qsaiISrEpBFAAAAAAAAAAAAAAAAAAAAAAAAAAAAAAAAAAAAAAAAAAAAAAAAAAAAAAAAAAAAAAAAAAAAAAAAAAAAAAAAAAAAAAAAAAAAAAAAAAAAAAAAAAEJQA8DiI1xF4/xT+r33hcbGuIv9Z/USsFZ7SsiWkKeq21ITIEomRWQTtGxWZAECCRACRABMkhIJhKISAQAJJQAjZrZpeATSNIyT5J2rPUFVoRpMAtCUQnYBZKNAzsq0tHVWYBU2TCAEwqmAaVa1Y1lrUGsLK1WgVJAAkABEwkBS0Mb44mJdEwrMdBHn5cG9uTLw3u9e9dw58mOfVdR5FscwztjejkwbYWwzHZrUx59sTO2P3ej8C89oT+6Xnto1MeTanVNaa83rf8AD7z3iEx4bPno0x5cfRaee/y16fc9WvARX0/Bf4VccfZj8DsuPIrw1t9XTTBMO+ccWiNRCYxeyaY56Y/N3cNH/h5hnGN08NX5bx6pWnPa2lfiNs+Od9nHkiYmUGvxUxlcdraTW6jurk20izhrdpFwdnMvW25cfxPdemaInug9GvWpua+W2OHPXp1b/ErqbTMRAJi2/JLGOIpadV39ddF+bYJlll6WiWks8vWsCqCuxUWRMRIAztii3q5svBc3aXciQeJm4O9e3X7mNLZ+Htusb/5X0EyrNYnyj8DUxw4PEL5NRbHqdu2uTcI+HG+0EU0KvvYiISCdxEbns8+95vltee0y6OLvNcURWetp7KcJh+Lk1MfLENRm+uzg8U46Tae9nUiI1qPRLNaiJUtbS1mVt+gI3tPZFYlpFRFdpiJX5Yg3AqOVjkx80d2+zuDy8uC9Z33+5GLLfHaN0mXpzpTUTK6mIxZZvWJmNNolSI0tHZFXTCIaUpNpiIgHZwOPUTaXYrSvLWIjyXZaAAAAAAAAAAAAAAAAAAAAAAAAAAAAAAAAAAAAAAAAAAAAAAAAAAAAAAAAAAAAAAAAAAAAAAAAAAAAAAAAAAAAAAAAAAAAAAAAAAAAAAAAAAAAEJAHh+IdOJn3/wBXuPF8VjXEx713+crErj3+pKNo2qJ2iZRs2BMomSZQBtAjaCfJAAJQAJQkEolIBCQ2AACJ6pDYCdo2QCdiYgBVMCQEwqtAJSRBoVGtyiYX0THQRjMKS1tDOY6gqCAaVlrVhWWtZBvVpDOq8CrBCQQkAAAETCQGcwzvWNN5Z2r0ByZKsvhb7xLrtRnOoVFK46x5LxWI8leZMSC2oT0RtG0FtQpbHWfJbaYjcgy5OnRPJ0dPJEVZzCjLla4I1fXqjS2Ppev1BbJTbiz4u/R6d6sMuPcSg8fLjjbPld2fH1lxXtyzKi0dFos55yQpbMI6pyQr8br3hyWyaU+NG1w16ePiNT3ddM9skRSupmXi0yRPV7PgURl4jl89Tr8hNa5IvhrERau58tQiM1q65txuO0vbvwvPWKzMR7vP47g9xHLO5j27o1jGuXe+sLbi0TG3n2icVoiZ67b0y7gTWkEFVuVFQbTyo0CdpV1J1AmCE7QAJg0ojSdfgnTn4zJyY+WJ621/v8lhXLe85M1p8vJ6nCYYxY4n+KY6uHgcXxMnXtEdXqwtZgCGGhGvZbQCuvZMzpKtgUm07RvZPc3ChtO0RNfVbpII8kL8sHKCsLwjSYgFqxudO7gcW93tDkpSbTqO71sVOTHWseiaq4kRQAAAAAAAAAAAAAAAAAAAAAAAAAAAAAAAAAAAAAAAAAAAAAAAAAAAAAAAAAAAAAAAAAAAAAAAAAAAAAAAAAAAAAAAAAAAAAAAAAAAAAAAAAAAAEAl43jHTiMf+X+r2HkeNdMuKfWJgiV5u0TKNolpFtm1dgJ2jYgDaTRCAJQAbRsA2mEJgEpRC2gQAAJNAhKdAqExBEJETEISAqamVoSCK0aahXZzAtKpsFWglESsIpaGVobz1UtAMJVaWhnIJhrVlEtKyDoo1hjRtAq0AAAAAAAAhEwsiQZXjUOTJPV2ZY+V5+buIc0eq0Xcs30fFUdvMRLljKvXIDphrjc0XbY7xHcHRPZSYWiYntMKygpJXv8AeSiJUdk91LRuFon5YEVyZ8W99HjcTSazPTzfRWrtxcVwsZKzr1VHzszKk2307uzNw9qXnfqx+D1mVjNYzG2V/Z1TXXRz5Y00itLzHnL2/wBnc2vEMcTPSYmHgRHV6XhmT4PEYskR2t5osfoFezPNWNRPRTg83xsFLa71iWnEWimKZtOojzYdHgeM0rjmk0iI3PWXBhvuZ6o43j7cVMR01HQwV1G2mXdw87tqXTyaceKdZKy7pjqgpynKWmYhjfiLUn7INuQ5I9GOPiuaYj4ctqZYvaY5ZjXqCJp7K8vs1lEoM9Gl9I0Cs6iJme0d3mZ7fF4i1o6xvUR7Ozj8sUwckfav+n+4YcDg+JeJmfljbc+M138LijFhr0+aY6t0JZaAEEoABEpAUmu2d8Uz2/Vts2o5Jw3r23+JX4kT1dMyqBW3qtEq6WgErQqvSu51CK7OBxbvzzHTXR3s8FOTHWPZoipAAAAAAAAAAAAAAAAAAAAAAAAAAAAAAAAAAAAAAAAAAAAAAAAAAAAAAAAAAAAAAAAAAAAAAAAAAAAAAAAAAAAAAAAAAAAAAAAAAAAAAAAAAAAAAQlAJeR453wz9XrvJ8dj5cM+8kSvImeyJlH+iJaRMLR2UjW1pmASbhWZIQW2ABtAAhKQEaWhCYBKUJFCBIAAGxACdo2hMQIlbyIgnsCEkQnQITEGgEgmIBELwaIFT5KTC6JgGN4YzDptG2NqiMmlFFqyDpxt4c+KXRUVYAAAAAAAAAFLxuHBxNZ9HozHRz5ccSI8XLM1Y/EdnE4oie0uGa6aRrXI2pkccTpaMk77g9GttxGpUyTaZ5Z3EerDDm1Mbno9PD8O9YmYrM6BwYuemWJi1orD1OaOk77wrbBS3WK6+itrVjURMTqPVFXmURbrLObR6kW6wDvxTvHCzLhp5sX3tkVCJrErIBz5OHreJiYiXBm8OnpyRES9aYRNdmpjwLcPes6tVz5eGme0Q+jtgpbvWGF+Bxz221KmPmZ4e0WiJjzer4XwfPkpN4jk31dU+HxvcT+MNsWPLjryVvWtevWKGpI7eI8Qw+H8PGusxqIrD57N4nxnE2vvNetZ7Rvs9HNwcZp3ly2v7ac3/DcdZ3E2n2RpxYcU2tM++/q9DHTULRgivlppFYg0REadlJ5qRLm10a4rajSDborMV84RzEzuAVmtJnfJEprqO0aj6IjutEAnYaNKoTMRG57R1lP6+Tk8Rzzixxir9rJHf0giVxZ7TxHGWtXrEzy1+j1OGx/CwVrr5u8uDw/BzXjJPau9fV6cLWYsI2llpIjadgBsAlWZTKsgjZs0aUJVW0jQJiFoRCYBMO3gsXNMWmOjkpXmtEer1uGpFMNdQhGqUeaUaAAAAAAAAAAAAAAAAAAAAAAAAAAAAAAAAAAAAAAAAAAAAAAAAAAAAAAAAAAAAAAAAAAAAAAAAAAAAAAAAAAAAAAAAAAAAAAAAAAAAAAAAAAAAAAAAHleOx/Y45/xS9V5fjsb4Sk/4/6SJXhzKNkz1lWZaQieq29st9V4kGkJUiVolBYRsBJo2AJ0aTEAjSdJRsEm1ZkgVeE+SsLTIIQkBBpOkxAI0tFVohMR1AiqeVeIRIK61CNpmeioITBELRAEQvEEQsCFV5RIINJAUtDG0N7MrQDntGlYnq2vVjrqo6cUuqvZx4u8d9OyOlUEo2pa/XWyLbBolSJW2Cdm1dyjYLJV2mASlABKlqroBw8Rh5oeXnxTV79678nFxPD7idR5KjwrzplN3VxGGa73WezgyxNZnSsr/F1Pm1x8bak/Lv8AFx9Zne14q1ia9ngeKrnz1rntatJ6bjr5t+N4nFk5Z4esxy9LRPTrHm8KMk07S1xc9qxzeqYuvUx5uZtW/WPq48UTGnVRFelwc7paPSXQ5OCnrMerrZUAFQHmAgkAUlSzSZZ2mAZWtpWMtYnq0nU91JpSfKATk1aImqsQtWu+0JiugV0tTpKCPtQDTllPLK8duyJBXSTSdAJQn69gOmp329fR4ubJPG8XzVjUTqId/iOeMWCce9XyRqNejLw7ByY/iWrq0z09mozfXVgpGLFSnpG5a7V6m0VbZzKTJtBbmTtQgGmzakLQC20ABoRtE2kFhVMAnSYgWrG7agHRweKbZYt5Q9OOzDhMfJhjcdZbosSAKAAAAAAAAAAAAAAAAAAAAAAAAAAAAAAAAAAAAAAAAAAAAAAAAAAAAAAAAAAAAAAAAAAAAAAAAAAAAAAAAAAAAAAAAAAAAAAAAAAAAAAAAAAAAAAISgBweMxvgvpO/wApd7j8UjfB39tz+Ug+alS0rSzt1lplXfVbm11ZXx838WkVxRXvO0HRF4Tzs61r5L60C/OmLbZpiRWu1oljtMWBunbKLp5gXmVZlXasyC214ljErxMCNYSziVuYEphXa0AtpMQQtECnZeIUtMUpa97RWtY3Mz6M+H4v95pGTh+GvOOZ1FrarzfTr7rg6YjpvyVmdscfE/Gz3w/AyUvjiJtN9R33219ETxGS/E3w4eGnJWmonJOTVdzG/qSVF5nc6IjrqZhwW8Syf8Q/cq4KfE5uWbc+4jpv0axk4yvH48V61nBaJmZrO4jv7ey3hYa6o8/ZrEfgytlpw9PiZImYidctY3Mz7R+Li8F4+/GTxFc0zNo+asW8o3Pb6dIJxtmmvUiP02mK21EzW0b9nLx9OIy8LNOGyTjyTbU3jpqNT/0cPjEYeD4HlrbL8e/SL/EtvpMb8/dePHtcNexqZ18sxv1V663MTrenl+FcLGbwj/xMXtlyTb57XncR2j9HRhwxwnhVqZ+W3w62tbz9fOUvHLhrsmaxG7XrEe8o3vt19Neb53wXFXN4pkz/AA4mlYtaNx79P1d/jnF34fhseLDeaZckzPNXpyxH/eG7+P8AbqmuzieJw4NVtkra8/wVmJtH1jbky+KYsVebJw/E1jynk6fqnwrhK8NwlcvT4uWsWtaO/r3+915sdcuO+O8fLeJid9WbkuKjXNSlu0XrFoifKHm/vs5s/wALhsfNr7V56xH4fRbx3PfBw2LFS01nLOp1/Lr/AKr+F8N8Dw+szHzZdX7dukNTjnHam+4wzcXxfCaybx3jfWvLPX8/d6WDiv3/AIOubDXk5p5ZrPXTyfGMsVx0xRM7v11Ed+sf6PU8E4bJw3h8VzV5b2vNpr6eX9CydNJfcbY8No62n8m0VmGnkiXJpXsbJVmQTMoREkSC0LwpC0AsAAACJZ3rtoiQcPEcNGSJ79nk8VwExNtbl9DMM71iYXUx8pPC2rbtP4LfAvP/AGfRXxVme0MrYojyhezOPIpw1a/amXRjxViN9XXOKPSCKTEGrjOlWtYVrHVpEIro4SdZa/V3+rzsE6yVn0l6P+iEABUAAgkRIK2YXnq3lleuwU2TNa9bSjkt5M7cJNpmbW6A6cOWl98vl7omerGMcY9RVefIEoE+2gdXDcLbiMM3rlrWYnWphlxGPiOGmZtWL1jzrEsLcTk4SsZ6zMxE6tWPOHVg8Xw5q7tPw5mOsT5iOfHxPxLcvLpttyZ8tbcTe+Kekz5N6W+WNqNU+np+ilZc3iOa+PFXFTfPm6dP5f8AcoOX/wCO42Lx0x01EPS9mPC4P3fDyajczudNvJqpBAIqBJoBMACUqmwWFdnMCdyg2noAmBIJh0cJj58sejCI29ThMXJTcx1RW8RqIj0SJRQAAAAAAAAAAAAAAAAAAAAAAAAAAAAAAAAAAAAAAAAAAAAAAAAAAAAAAAAAAAAAAAAAAAAAAAAAAAAAAAAAAAAAAAAAAAAAAAAAAAAAAAAAAAAAAABCQEOfj43wmT/LP6OljxUb4bLH+Cf0B8jaVJaWj9WcqyrKu0yqC8SvtnVbUxO9gsmFdr0mJATELajujYJiAiUioEoBE7TEISItEp2rtILRK9WcL1BrVeFa9mlYFZ8Tw8cTw2TDNrU5qzqY8+mv6vCw8bx3g+sPE4ObFv5ebpqI6biY+j2eLz5cHEcP8PHOSszPPETEdN19Z+qufjuFnBevzZOes6py6669+jpwueVmteFz4eKrOfD1m3y2nz6ev4tLzXBjy5YjUVrN51GtzEef4ODwTgsvA4MsZ4it8s9KVncREf8Ad1eIUz5uEy4OHx803jXNNorX8O5ZNxXjeFRPE+M5uIt1r89t6856fpL3dTzRFaxa2txtw+FcFn4HBambHX5rdb0v2jUdO3s247Dn4rhrYMF6UrbW7TM76T7fSF52WpFMPEWy8TkvOK1sGKdYJjHMxffSbT06+31ePw+aeA8avFYmtJvyzW0a1WZiev3PoaRNcdaW5ImK66R06ODi/CI47POW/EWrM6+WlO3TXeZ9l4c5N1MerPy7jXR4H7R3+NxuDBXyrqdfzTOv6Q9vHS1cXJ8WbTHTn1qf1cNvBuHtmnNfNntkmdxM3jp136e7PCyVa9GmKuLHGOvSsdnJ41f4fhWae031SPx/0268VPh1iIte0f4p2zz8Lhz35suOt4jymsaTZ20zx5/7P4or4fOWI63vMb9ukf0U8f4TJlrizYq3vy7iYrG5jt/o9PHhw4v7rFSn+Wumuu69/wBtMcHBcdwmTgsUW4jHTJWkVtS061rp5/Re2e2XJSOFp8SvNHPe3SIj28p/6Oue+/Oe6NTMs2xXD4twFuPxV5LayY5nk949Ov0gxZs1eCpTPwuTHkx1isViJmLaiPPT0YiFMkbr3O/mUx4mLBbiuKrxHF0itqzHLij7MR/vq9+kzNY3rfs82a6u7uHnca6776OXK0jbyUtYy25aTaY7e7htxHNaderJrr5tmmNLtIsC0QmFeY3EgvC0KRK0CrwIggFkACESlEgrPZWYXlSQZ2hlkhvZleNwI5Zmebu0ti76nyY5a2jrDo71peJ8uqjnqvCNamYW0C+OdWj6w9Gs7rWfZ5lekvQwzvDUGiUCKSjZKsyBtBtGwSrJtWZAmdKzZFpREbAmNpmOi9KLWrqAZaNJAUvSL47UtG4lz14em+kadanLq0+4ilMNYbRHQiF/JRNIcvDz+95r58lflp8uP09d/o24i81x/DpG75vlj/Dvz/OG1cda1rWvaIBGvXujS+tmgU0aX0aBTRpbRoEaRpbRoFJhGmmkTqO4KaNE5cdfOfwRGfHM6jampiE6XiYk0giFoNJiAbcPj58lY1029WIiI1Dm4LFy49z326kVIhKKAAAAAAAAAAAAAAAAAAAAAAAAAAAAAAAAAAAAAAAAAAAAAAAAAAAAAAAAAAAAAAAAAAAAAAAAAAAAAAAAAAAAAAAAAAAAAAAAAAAAAAAAAAAAAAAAISiY3AI/V5PjHHzi5cGC8c9t8/tHZ2cfxleD4eckxubdIj7nyVsk5M3NbvNtyJa3vHVnaG1usqTCoxlSZiO+l8lJns5suDJbcb/IGk5ax5wmM9fVx/u1qz1tv7lvhyo6/jU11lWM8b6SxrTfTa1eHis/alB1Vy7jutz+7GKTHmvFQaRZbalarxAqYkkhIISgESQEAvVrWGdWtVGlIaQpVdFW3MdpJtbe+ad/VG09fKN/QREQSmImekdZ9kTNY1FslImfWx6InspK/NSekZcc/Sys1mO8SYKR1lopGon1+jQ+iYNELaFUveuLFbLkty0r1mfRnHE4L8N+80vOTDP8dKzb9I9mPiuSZ4WvD1jc571rG+3S0d/xY8HF+E4/P4dbDFcV6TkrakzNY3ERrc/SW5xmI68XF4s1JvipnvWPSmt66dN+Zw/GYuK4i+LHjz1tSdXm8REV/P2V8Li2Lh70mJrNM9+Xcd45pnbHg8GTF4vx+S1NUyzW0T16z/uZMg0w8ZPETPwsVorFpra1tRrUz5b9vRnTxPHPH8Rwl+Wl8f8AdTPa8+m9+e4Y4eAti4rPknhqZJtktalpvaNRMz5RHu2t4X8XjuLy5r1+FxERNNT1paI1vt7y1+unqf3jjMvh1OK4eMO4xfEvFon03qEZcvFU8Hy8TfJjtk+FXJWax0r5+jXguDtw3h9uGy2raZiaxasdomIj+i88NMeHfud7zMTi+HzxHbprbOxHmcXe2TxPhOHpktXFlrbc1nUzPXt+CKZcv/DeOwXyXnJhib1tNvmiNVnv98ujivD62nDaMloyYN8t6+8+7XhuExUpkx2m1py7i97ecaj0+jXaYPMw8TkyYeAw5rW+La0TW++lqTFo6z5zufyepXh+S3WO0/i1ycNgpw2LHWs8uG3NTU9u8/h1lH7xWennCcrvwUivL3nX0Wi8eUzKJlE2YVpEzPaVomWPNryWi0yDeJheJhlWdwvWNorSEwrCYBIAIRKUAhEwlEgpZldrZnYHNk6GG0cs1lbJTcOfltW2/wCio3t3RpFZmYWjsCIjrDv4b+5+9xRDs4X+7mAbwibaRM9GV7oqbX91Jt7qTZGxGnMbUhYE7RIArMLUjqEToGvSIZ2t17q2upvYq0iFoATMdpE/wgRC2t9lYkyVvasVp9q86r93X+gjOvxr5rZq45mkfLWdeXff6NPjRHSdx9YepWlaUrjjtWIiPdnk4amXvvf1UcUZaT2leJiVM3A2rO6TuI9nPN7451MfkI6xz1z77w1rkiRdXERZOwNGkomUCZ0yvy36b/NXPMzWYhz45pE/2nNHvDUiNfgWrO6W6JjBO92nc+qnxIrkj4drWr7xH9G9cnNroCaxpaJRuNm0VeJbYMc3yRGum3PD1ODxclebruSq6axFY1EJEsqAAAAAAAAAAAAAAAAAAAAAAAAAAAAAAAAAAAAAAAAAAAAAAAAAAAAAAAAAAAAAAAAAAAAAAAAAAAAAAAAAAAAAAAAAAAAAAAAAAAAAAAAAAAAAAAAAAhXJkrjpNrzFax3mVnieNcbM74bHaOlvnmJB5XiXFW4vibX3M0iZ5Y/39HDEzGSv1b2jsymvzV+rTLulGlp7oRVLVlFq7hoa3AOfk15J+HHo1mpoGPw/aExX1hpo1AKxWPRPKsAjSdJAQkSCBKBA0L1gCkTttWOiKV7NYgE1hfXb3ViFo7x671AqdxWtrWtEViNzM9oc9suXPX/w1Ph1j/zcsa39I1O/XyUi1eOy5a7tHDYp5ZittfEt13Ez6a10/wATs6RERGtRHaI1EL8GFOEryT+93vxV/wCa1prWP+XepcXiPE8J4dbHT91xTkt1mIx13Eb+n1ene8YsWTLk6Ux15rej43jOLy8bxFs2aI5piI9qxDr+Lh3Z5XH1GCOE4zBXNTDitS0RuJpHSfOEW4TDPXDFsHvjtOvwiXgeFcdl4biKY4mb4bW+bHEb5d/xQ+lraLVi0TOpjceSfknWnG658c8Tw9Z+NviaR2tjnV4+sef4y6sOSmWkXx3i1fbpr6x5Ed/ee7k4il+DmeI4Wk2rNv7enly95tEeUx17erH1p3J2ieupidxMbrMeceSYZETbkrzXnVY7z5QjJlpirfnvFa445rbnt/vaOKx2y8Hnx1nVrV6THr5ObiODvly8Rj55nDnrXdpnr3rvX3RLU/7RvPE4OTHecscuSN07/NGpnp+El+Jx1ikxz2i8TNYrSZ6RqP6w558MxzwmPhbZbcmK0zS/8Va6nz9pmW+PhbY8WDHXP1xVtWLTTc3iZievX2hch6nFnxZs1sdLbtFYtM+WpiJj9YRw/E04iZikTXUzE7mN9J12RTg64bxfHktW0UjHPSPmiIiI3+C+Lhq4LzNZmIm0zqax5zv02nissniFMeXlnFea1yVx2tvtM77R6dJYY/Fsd+JnhpxTTL8a2LUz0trzjo6svCYMl+fJFq23Fpjm1E2jep/OVP3XhK5+f4eP4nxJvFpv83NOusdfYnVHF+95cnA04qvL8sWnJji0bnq6cnPw/BWta28tazO6zvU+WkTg4bDW9IitI5d2rNukR/vbTNbFSt/iW+WuomNb3M66fmv+kefGbicnh14zXyxmrMZK21rmrMx06e0z+Dq4XBb4dLWtMzNdzMzK2XPw37vXJzR8O3yREV6xqJ6dvZe3FcNw/CYstrzNcld1j11MdI6e/wCS3bBPLPqiYmPNtMb8p+9nerCqbj1XrNWNp15IrafJUdUTG14lzVmfOW1Z90VrErM4laNoq4iOwAhO1dgSiSZVkFbSytbq0vLnvM7BbaNbZWvMdo2pGXJM+io3mukIi0zHVIDp4a2pmPZztMM6v9yDe9mNrLXllMim1oVhaBFko2bBIgBMqymZVkFZXrCsQ0rALaRpeIToVTSYWiE6BSImZ1Hdv4fFr8RfNMf2eOOXHv1nv+jny3nFWbVj5p6Q9LFjjBw2PFEdaxHNPrIitrx2lNcjmy5NWUrn94XDXfF4llmxUyRM8sbZY8sz2bxbcd0X68zPw80mZiOjDc1nT1eIjcTPl9HnZMfzTLUrFmIjLrzW+Pr1ZxjmZ1D0OF8PpMRbJEz07SpHJ8a3lW34Hx584t+D2q8LhrGoxVJ4TBPfFVnY1leJ8au+u163xzHeHp38O4e3/l6+kubN4XFf7qLT777GxMrDmry6jSs6lhlrlwXtSYnUT3mEVzT5rhrojXktDKt9tInaLrq4XFOXJ26Q9eOkacvBYopj3rrLqZaEgAAAAAAAAAAAAAAAAAAAAAAAAAAAAAAAAAAAAAAAAAAAAAAAAAAAAAAAAAAAAAAAAAAAAAAAAAAAAAAAAAAAAAAAAAAAAAAAAAAAAAAAAAAAAAAAACARMxETMzrXUGHG8VXhME5Jjc7iIh8tktN72tPeZ3Lv8T4ic3E2iLbpXpEeThnTUZrKzO3l9W0wztAOmZ6m0TPb6I2Cy0dmfNCebaCbSrs6mhQDQEd0yRBIgI0nQCTSRTREJ0tFQRFWlKJrX2XjUAmK6T2Rs7gttGTJ8LBmya3yY7Xj7oEZqTk4XPjr1tfFasR9xPqHDY64OEw447xSOafWdd2u/RnhvGbhsOTHMTFqR+n/AFhjxvGY+C4e2W24tMaxRPXdtdGs25Dceb+0XG/PXgse+kbv79p1+X5rcB4Xg4bDGTjorOWZ3yzWLViOzxuGyzPG4cueeafiVm026+fn9z6ficlqZ7Vpkpz23WN2r51iI1v3mZl35y8eORiZfrpx1pGOIwUrWkx8vLGnFxninD8DxEYs/wASba6zHaGHFeJ04DhZwYclcnFR9q0fNFbT1l8/lyZM2W2bLaL5Lz1t6pw/F2/5Lbj7ON6jXWJj5feFojcantbpP0fP+DeJTit+78Rk/sdaxzb+H73v1nXeekd58oj1cufC8a1Lrn8KvN+Fmlp3OG849/SIdunD4TjmvC2yWrNfjZJyxv0mIdzN+jnzcTfDxsYbUpTHbUVtMbmfw92fEZ+Iw4uLm/w5th1ERFZ6zMV1vr/idNsOK2b4044m+4nfvHZPw6TabTWs2nvOu/8AvULsVw4OIycRwmDNa8Y7fFriy1rE6/X3hnxefJjtxuOMlojHOOYmPKJj6+8PTmI/ljrO56f79GeXicOC8Vvz8947Vruemv8AWDdqK8LeuThYjDmy3rWZiL2+1PWev5PP4Kb14Xi6463tM49Vnm6TOp8vL8ZepTNFuJjBFMnNqZ3Nfl1Hv98OeviOPPhyZcVcl/gxzZKz0mvfr39lm/0OT9x4ucHC4MkRPwM3Lz2tzc1NRG/r0/N1W4a88bHEUi3w+SsTyTFY7z3j71snEWxxM2pPNGCcutb7d+0sL8ZxOLh89suKnxaUrfHEdYmszPv7Sv7UYeKcHfiM2OaW1y/LaPWJ/wBycPw3wuGjHn4rJ8WMsZJtrdYiPbe/Ja/GXyxkth+WMd61+aOW0ROvKfPrPf2acFNuKx1zXtW3WYmaRqPwN5SeovPDYs2CtKzF/wC0nJbNNdc0zExrXWfNTL4dF+Hw4rZZn4U2mJ16zt2V3E6ienkz4q0xXv5p2q41xTNcVK2tzTWsRMz3lW87hxRmmJ7r/GmfPozgm+1YlE3me5EtM1pW0R7ta283PE66+a8X69UV01nctIc1b+ktqTuEVqEdhFRKqZVmQJlWZJlWZBFmdqr2lnMiI5YRNYTtaI2DPl1BptNejPSiIhavS20E9pBpaWdu60daR6qygmOyVYTsFkwqmAWSiCANI0t0TEbFRFV61TFJaRER9qYj7wIgmFo16o9txIK6NLaRoF+Hx1yZ6c/aN/o6eIvrr5zLkrPLaJacRebRv3EcmW/NLmmZiWt4nfVSKTadNstuGtP5uyluzmwY5p3h0V6M1Y01zdFZ4eJlasxppWYRWFeF1bcS6qZa16TKYiJcfG44iu4jz8j6Y9CuWs9pXi0S+ai+SJ1FrR97eubjKa5bzMe87XDXv9JRMw8eviPFV1uKz9YdfDcbXPG7UtHXvromLq/F4q2x23HXTxMuPVp16veyXrNZ6vK4mkTaZa4s1x1md6eh4fhnPk3PaHFFeuojq+h4HBGHBXp80x1LTi6I6dISDDaQAAAAAAAAAAAAAAAAAAAAAAAAAAAAAAAAAAAAAAAAAAAAAAAAAAAAAAAAAAAAAAAAAAAAAAAAAAAAAAAAAAAAAAAAAAAAAAAAAAAAAAAAAAAAAAAEJRIDz/FuJjDw1qR9q/T6f706uI4inD4LZbzqI/N8xxfEfvHE3yTM6mekT5R5LIlqkzKJlG1ZaZTMq21MSids7zMIrome30V2rzdIRMoLTZNbMplNZBtFltsoleAXEAqwiEgJQkEhCdAmF6oiF6wC1VphELArrSUgIXpMxb6KStE+gOTBWvAcTPD3tPw8+74r+UTuI5fzj83meLU4vj+JiKcNeuPHutdxPWd9+30e9elMkRF6ReIncRMdpTqf13O9N8efW7Ga+Wr4Nxl/4a1+u/8ARvg8A4vHat6ZsNJr2nrOvy930ExHTfTfbfmraaxG5tWI1vrMQ3fzctTq8b/8PZb23fiqbmdzMU3G/wAVv/w7ET83FzM/4cf/AFetTLjmkXjJWaTbki3NuJt6fUtlxTmnFzx8SJ1NdeffX111P8vNcjyv/wAPYJ+1nzWjz+WHdfh8kcHXhsOTcTHJe1468uteXmvbi8UYqZIm163nVeWu99N/0bVyVtWJiJiZjvLF5cr9X40rERWIjtWIrH0TNtdlOeJ+6GN80RMa3r1ZNdHT0TtzRn30L8RTHTmvbpvW9bTDXT3c/HcN++YqUnLyxXtE13/VWONxTeKRf55jcVmNSpHHY5zWxUm1sle/lENSWGun4Vfi0yTed0pNN+vbv+DmwcDw/DVvGOLTGTF8K27d41Eb+qmPi75Im9cWW0T1jp0mPYvx3w8OLLbFasZ51Xm1Gvr1XKjo5azaJ5Z3GKcXWe9Z1/oxw8JhpW1OWZraIrO58mf75bJTH8LHzc9Jvq1ojpGvz6wrm4y0fB5MU1x3rFptM9IifXp0Mo682DHnnLF4j+11z9e/++i+PFXDWYr2ny25bZsuDPkpe1eSlPiR6z0n29nNi8Qy5+ByVjPycTSeaK1ruZruO3SPUvGj1ojpE+W3LxW75Ph1rbcezOL8bM2ilM074WLxaY1MzuN699bbcNxE4KXyRw/E88xSLXzROpnXXXNvz/RMxXHes1nUqxMtMl7XtzTO5nruWfVWVtymJ0p3WgFomUxbXVWJ0dwb0v1iHTjmZhxY7dYh24o3DNWNo7EyKWlGiZUmUTKuxFplCqQVszs1mFZqCkLxOiIT0BM23DOe55mgDS2hRGPt9JkRWOt49/6QmUEAAlMITALQmEQvWNgVjbWtClWeW9slow4Ot576INsVcmbLOPDMRrveY3Dqr4Vg75Ztkt9dR+Tp4fFXDiilaxXtvXnLXm9xXHPhPBz2xzE+1pc/EeFRipbLw+SYmsbmt+u3bm4zDhj5rRNvKsd5cGfNk4jJEXma086b7gzxZPiUi2tbWmUT0n/fRXYLTLopWt8cTMuXaIx2y25ayqN8lcUd7fmpzYK/xS6MPC8sfNqW/wAKv8tfwNMefbiMUdp6M78biien6w9P4NZ/hr+Cs8PGvs1/9po8z/iOKJ1qfxhMeKY46cs/i7L4I1Py1/8AbDy+O/s76iI/BZ6jtw+KYZtqdx98O+s4uJp36d3yk5vf8nteEcRGT5J6zEF44Tk67+F0tO65Zj6wj/huWPs58c/Wr0Kx07J8mdax5GXgOK1qJpMT6bVxcNl4emp+utPZ+7as/U1OryrXtEdYYXtudPVzY4mJnXV52aJruOWN78molX8Pw/Fyzae0Q9vWnPweH4WGvSImY6uhmtSCQRQAAAAAAAAAAAAAAAAAAAAAAAAAAAAAAAAAAAAAAAAAAAAAAAAAAAAAAAAAAAAAAAAAAAAAAAAAAAAAAAAAAAAAAAAAAAAAAAAAAAAAAAAAAAAAAAEItMREzM9uqZeV4xxk46Tw9I+a8dZ9AeZ4v4jbiMs4sdo+DGp6ecvN55XtTUaZzDcYXi/uc/uxlWZB0c6Z5Z76cd7THaXHxHF5eHrMxTmj6oPX8kbUpfeOlta3WJNoq0pr2Z2t0TjtINqtIYxLSAabFYSKtCdojskASAQtCsWhbYLxK8SyiVqyDWJWhWFoBMJIhIKyVJlGwXm2nJx8Zrzw9cE2iJyRF9b6V8+2nTHWVM05Iy1xYsdJmcc5Jm9tRqNeke6xHBw8cVOXhLZoy2isTF51bXeZ7eXeCnC8XatceTHaYpjvWd5OltxOuu/WXTl4vLXPfWLFNK3jHMbncTMR17f4vycvDeNZc+LJvFXHlpTmiO8Wnr7+0Ok1CnCcXbBj4e1a4Mdb/FraJi0xaI6dp69YdGHh7RxNcuS9JvFotMz3meTl7b+9hXxe1s3DYrxX56xbLqutbmY6deuujHis+S2aLYq1y1+as0npuOadT+GibR2fu0TgxYp4nHWMUxyctdeUx5T17tZtXHWvz1tHaJiO7i4ficmbiJxWyTMWx0mkddzM1iZ8zg8XEzkv+8ZcurUpak/E3111/VLMHXbLaelY1uO+tbUvS9eWLRMRMdImDd62iJ1aZjUbdt+HnFhibRWZ0yPPmJrPXanEV+Lj5Kz80zE99a1Mf6Nctt2VmJ3rfdUUpwszfFlm9a5aRy9Y3uOvv7tsPB0pxd88ZabvrdZpMx2+qk0ntFpmfZTjYvThqcuXlmbamNz83ST6rpwYo4eYiM9r0puIprtE+6k4MF8WDFebWrgtFqxM73Mdol5+W8RThrWyWil6zuZnU7jXptjkniJ4r5Ji2OOIpbpOpiOv5N9b/aa9SeGxVrWtPizaszPS3Ly718vbrHRvPA4rUrGSb8taRXl5piJj0nr+bzuFwXjiOJxVpa/PF43aY3Xcx+TojhdzwGW1KTbFHz9O3SPx82b/ALV05KYcmTdppNrRNftd48/1UjHwdbROGMf7zNP7OlY3No36em4lhbgMt+GvGLUZqWmcczPeJiIn9JX4XhJnjcM/Ex82OmoreszuNzO9/ef+q97hpmvC0nPFYycuusRGo9HPx81zcPFImkamJ6OLiM14zWre24iNdJ6fcpiy/PGq/jLOGue1IrPXqzno7LavM9FP3e1/sxCsueNEezo/c8ut6jp7onhssRvUa+oMEpms17wiJ300DTFG7Q78deWrDhcPa0t73isaZrUL215srX91LX2rtBabG1dpBOzaAE7RMm0SBzI3JpaKgVrtaa6aUqm1QZaRpeYRoGHNriJr613/AEXUyV5eJx39Ymv6yvMgiUbSgEphVpWATWG9KqUq2mYpSbSCmbJ8LHuNNPCcE888RkrO7R03Dkx4r8bnmK9Kw93Fj+FirX0jQRf7/eXFxfHRijVZrt0Z7xTHNpfPZL895mfUkLWlZtnzxe0zPX8HRfmid7mTBXVey2XstSK2tuu1eZG/lmFdir7bcPflyxLniUxIj2Yna0PPw8RPLrTrpli3dGpW2oNR6IiYTEoqt6Rrs8bxXBMxN6xPk9uZjXVS9IvHssSvirxMT2l08Fxd+Gy80S9bi/Bpvu9LamZ7S823h+XHO51+LpuueY+n4Tia8Rji1Zjeo3ES37Pm+EyTwNt5JnU+j2+G4ynERuu+jFjpK6JlEpmY0paejKss15rWXNw2L944rdt8sfgni796x3mdOzgcXwuGrvvPWVR0xqOwR3EVIAAAAAAAAAAAAAAAAAAAAAAAAAAAAAAAAAAAAAAAAAAAAAAAAAAAAAAAAAAAAAAAAAAAAAAAAAAAAAAAAAAAAAAAAAAAAAAAAAAAAAAAAAAAAAAACEqzOomZjsDHi89cGK1pn5tdHzuW1slpveZm093RxXGfvWWdxy8vyxHqwtGukrGa57V9mN6d+jrtX/syvHSWkcV6zDK1td3ZaIljkxRaOsg5bTE9mN6TeJiYiY9JaZ+GyR1x2ifuefmvnxz1r6+Qj1sPTFWJ8ohfbLh7c2Ckz31G/wAFplGlcl5ritaJ7RtPDZpvhrefPfl7q5I3WY8pjSOCtE4eSY+ze0b+8HVF9taTMs4mN9F6yg1iJXiFIleJBMQnUkSsCNGjZMgaRMnNClra8gW5tLUv7seaZ8lq1nzmBXVGSIjrJXiK82o3P3MqaiNT1W1Na7gR1VncLSwwXmdRLaZ8xVLSiJjy12680x0LrVrNsdqxPW9ZiCDP97wVrMxetojvNZ3+LmyZsWesWzRW1IiY5tzHTzjcT27K/wDDrZaUvalcd6VpERzT80xv294Xx+HTHC8RhyXrE5ZvOo8txpuSIrbPSbxmyY8c5KzGrREz1+nmrXicEXxVrSv9pExjiMXePPy95a8L4bHCUvXFmj7dcmOLdesTEzv8E4vDq4acNE5YmcE3mJiOk83/AGW4mKxxXDYMnJlpMW1uZrTpEb/1Xrx3DXtamGbRavXmrEa8vLv5+jPNwmLLktkjJau6zS0RETuNr8Pws4pmceXJFJiI5ZiN9IiPT2PBz28Q1w85pnJMRMRNY7x90f0UyeI5a8T8DdonnjHMW8pn728+G4fh5qc87za55m8b6Tv0Xtw+O18l713zzvpb0N4mKcJe+S+T4nwZtyzOOLzMdtdO/frH5rx4lfiq2tFKUpNpjHFY1PL7xvvpTFhxYslsmHFFLX3vrMrajHTkrWIr6R/1S2URPzJrj3PTqtjpzdol0Uxcs73KaSIx4axG5jq05YmJi1YmJ8pja3ka6Mq5uJ43h8Gsd4t0jcxFJmI7f6q047gfjzipjyTkjW9V11nt3Rl4H42TnjNFImsxqa76bifX2Vr4Tjpm+JXNPasTEx6REevs3M/lPW2Lj8WWt+Wt55Mdr3iY+zEa6d/cyZ8l8v8AZ1rasVre3NOtRMz7+kSYuAw4MvEZcc23xETW8TPTrvt+LHJwOPJOOLWvrHStIjfeI7b6H6qtjz55txGqUicUW5N1trfJvrM9PTzc2LiM3FZYpe+PniOaIjpMx7ervjhMNuItntWZyW1ud9+mlcPAcNwuTnw0ms6/mmf1NgwnFbe7xudb7o1MT6O21Yncz3c2WNT0hJUsZ0tMW7va4LFFsfNaPTu8vhcM5MsRudd+nV9Djpy1iI9Eqw5KxH2Y/BlxFInFbcRrTocXiOf4OC0cszMwzGr8eHnmPidJ6ey2DHFrROpmGVYm14jq9HBTlrDdYi0RFMeojTmy26unJPRx5J6stK7TtlvqmLCNNp2z2nmBdKm0xILGiJSBpeIU2vANaptBWFrdhWUwrK8qSDn4yeTBW/bltvf3a/qlXjqTk4TJSO86/WEY78+Klv5qxIiwjaQTDWsKVjq2pArWkac/FXm1vh1no3zXjHSd+jl4WvxeKiZ5tTPosZer4dijHgiYrqZiOrsmYjvLLHWK0iI/MyTNKzPPSPqjTi8RzxqIrZ5XnEesuni8vNbpO0cLh5pm1vJph04o5a9VMlk5L67MJtuUaI7naU0jZeNdQQlWJSI1xameretq17RLjmZiOis5rz/2Ud1uLmvaWVuNz3nVLa99OTdrd2+KOWoNN5L9cmW0+0W0cset/wD3Spa/XqmtolFaxa9fs5bx9bTKZy55jU3rP1iP9FITAObiMOTiNfEtHTscN8XhZ3WNw6dI1BpjWPEpiPmpaPuMniE2j+zide8MpjaPhzrpIetODrPEcZE33MRPN1e1EajTl4DD8PBFpnc26uuOyVYJBFAAAAAAAAAAAAAAAAAAAAAAAAAAAAAAAAAAAAAAAAAAAAAAAAAAAAAAAAAAAAAAAAAAAAAAAAAAAAAAAAAAAAAAAAAAAAAAAAAAAAAAAAAAAAAAAAEaSAxy8NhzRrJirb7nn5vCJid8Pl5K6+xO9T971STR89k4LicVZm2KZj1r1j/Vw590meas113mY7fXzh9dMbjXk583A8Nni3xMNdz3mI1tdTHyFom0c1azaJ7Wr1iWcRljrFd/V9Dn8ArG7cJnyY/8HSYePxPC+IcLMzk4W16xP2qxvf4ba1nGHSY+aNSztSLd4iUTxePcxeJrbzjr/oyvxuCvfJEfWEF6xFYmPdWZUx565a89ZjSdlUvMcsy5uAyRz5q7n+8tOm15jlmJcXB3iOMyV9bSD1q2hpWWNJiejWEG1Za1mJc22uOdz3BvEbRMzBCZiJgFeYnU+ZMQr0+8Fo0TPRXZM76AyyX5fVj+8a8pb2pFvNz34eY6xM6VG2PiN2iOzsjLERG5eXW/J5RM+6Z4i/TYa9fHeN92sWj1eNTirxrcurDxHN/FH4i67pTzRWO8Qyi2/NpqnL8/b3lFP3ms9KxMz33C0WtbUcuoiPVWPgUmNRWN9vdpzUjpMTE/SYERNfPUeyt62t7evut8bF/PXXvLOeKwzOoy1n06qIms9vP9E1xTrc2iPeeiKcRhnJyfErN58t9Wk2ia/Ym302DP4ca3z4/rMprhpqNWpM+yImvLqMFvvmVqdv7nlj6oLctN94K44jy2ncfyLx9ATGojpBvYgVOlMlorCbW1Dly5Nz3VGlcm7e3pttTmnvMseHpudzDq6RAKW794Ui2OLxSclIt6TPVN7dukT98OCceW2XPEYeeck15MszqafNPZZIPR+JipN4tkrFqRE2jvMR9FJ4zhLVraMu4t21S3X8vq4px8RbjJ4jJWuOuSeW9eXccuor16+XWWnD+HYP3fh64+KrlzY5ndLW5Ynv6TE+fquSDrvn4bFjrkvkiK27dJ3232Z/vPA5skYq5qzaYiekTPeN/o7MvhOPPw2ONRS8RqY62rMTWYnz9/XyY4f2dwYbzOPNqba5pmu5jUeU76JOplc/CcZjwZ6RirfJbLE8lZjk541vcTPSfxe5w3EY+JpN8c9p5bRMdaz5w4f+DY+eb88RascuLpbWOPb5unSNdNOrguEpwOG9K5Jtz2m9pn1n/scuv8LJjoveKVmbdofPcfxMcRn3HNyRGtTLq8Q8SmbTjxRWY1MTMS87Hjm9uu+/okiWt+HpvrrXV1xGoUx0isdl57JSM8nm5rw6LsLgwmFWloV0CEwjSQSmEQkFoWhWEWyVxxzWnUA0RbNjx/atH0VxYOK4j5orOOk9ra7x971OH8MwVr81ee3nN42quPDmjJ0pS9vpWWuW1seufFkrE+cwji+Jp4ZalopWYnr6OHiPF54+9eXVaRHWN95/3oHVNolSZY0yzaOsr8yC0dZ16uPhJ/8Ljj0+X8On9HVFtTtw8LaYvnx/yXnUffIjqWiFYaVgF6R1dEarXc+SmOqvE35aaie8KMuvFZ61rPT3exgwVxYqxbvru8rgZrS8WtPL17vRy58NsNqxxURbXSNrSK8TxWLFGpyRM77RLzM+fnjp2306s8sTOSefr17z5qa6rIza2wYpyW3PaHbMctdQrgpFar2ZtakcuWZ2ym3VvkiGfLHmCK5dLTeLQry1REfN0QT5pNJhUT3q2rWsx2hlWO8LY5nUqNOWPSCa7joiJlMSyrm4jHflmauG18lJ6zMPY6TGp0xycNjv5NI48XE23qbS6cd55us9+zC/BTE/LMtsWO3Tn7x2B01tuEq1jSyKR08m3DYpyZqxrpvqyh6XAY4jHN5jraUV01rFaxER0hKRFAAAAAAAAAAAAAAAAAAAAAAAAAAAAAAAAAAAAAAAAAAAAAAAAAAAAAAAAAAAAAAAAAAAAAAAAAAAAAAAAAAAAAAAAAAAAAAAAAAAAAAAAAAAAAAAAAAAAAAAAQADm4ngeH4qusuKk+/LG3z3G/shTJ14bippM7+W9en5PqhdTH59k8M4jwutcXE8k2nrE0npLF9F+1cf23Dz/ht/R8/MRpfqfGOSfkn6PNwZvhcZadb6y9DJvktHs86K64ncxvUwsR7GPJFoida3DppO3HitusdNdG8XmOzKumq8Whzc/umL+4Orn0tGVyxaZ81LzPeZUd/N6aVmHn1yzHaWnx+nfqYN7Wmvfsj41Y6ua15nvMqa35dFxNdVuI10rCk2yX8/uZ1pPWeV148VI5ZyX1E+W+6o56YpvfljXaZnf+/Zllrqe7qy2x88Vxb1DLl3EzMA55nULYrW30W+HNp7dGla1pHVFx2Ycmojbr4fh8nHTPLMRSNfg4fD8ccZxU47b+HSN3mOn0ex4jkjBw9ceKvLXt29kivPxcV8LDx3DUz2+J8TJ8OLTMbjtHaOjjrw9uIxZr4azbHEfLF5jv1/6PS4a2q6ie/dvzb7yu4Y5+J4Sc+KPhxFeW1d6iOnzQrl4PLzZaxT4vxcUU+JeY+Sd27/jDs3vqtHoTnTHFj4PNS/DzqsVxRETNbarb5Z8tb31dcxMROp0vBPZLdVnzT/MtG/qdfJKCOUJ6QpE9QXTpELApenNEwy/d43vboNArWOSFbWWsyt3BWZ3LTHCkR1a1jUKiMuSK1n0edlvFraiIh0cXbrrfk5oifvWRLXZwHF5MPLWNTX3l6kcdqkTaltfXo8Klpr2Wtkma6nuYmvVy+L1r9jF+bz8/H5uJnUdI9Ny5J3MtKRHqZF1fFg5p+aezsx0isMqa8urevZKLolMdkWRplfswu2uxuIzlWVpVkECdIAhMTrqhXJetK9ZBOTNFI33mfJ3eHcDNrRxGfUzMbivfW3P4dwX7xb42WvyddR/0e9SsVjpGuhpiYrHovuIjp3Um0RHd5vF+I/D+XDMWv9NmauuL9o8tclqYqx1iJ/X/AKPI4XhppaJ35u+2OZmb5Z5rT5yrWkc0Ki1OnRtE9GcxEWWhBbvGnFgjl8U4mJ7WiJ/3+LtYTXl8Qrb+es/frSjavVvjhlSHVijogvGqxMy47TPEZdV+jXicvTkp9qXd4dwk46c2SI5t+a/Bhi8Nnl3Pdjn4O9b8tYjfpt7mvl7ODj8tqRMWmPpBKY5qVx8Lhm2atbXnURExvTkwU+JkLXtktqPwh2YccUpHTU+a2pIvXUK3laZZXllplezPmTbzUVF4lasMtr1vESDSYRPZMzExuECFZ1MLV+W8qtJjc1mfPuKsaXycPlrMTSsTX02jcVj+0rkp92wUNytHLedUvSZ9JnUrxiv3nHb616gymdkL3rFY3aJiPWYRrzjt5IEJNJiFGmGk3yVrHnL16xERqOzj4DF8s3tHXfR2+aKkBFAAAAAAAAAAAAAAAAAAAAAAAAAAAAAAAAAAAAAAAAAAAAAAAAAAAAAAAAAAAAAAAAAAAAAAAAAAAAAAAAAAAAAAAAAAAAAAAAAAAAAAAAAAAAAAAAAAAAAAAAAAQJQD5z9q+/DT7W/o+cvHSY9n037VV3TBb05v6Pmbe7UZrC3SJj2ly1/v4+rpyTEXj6MsVcduJ1adR7txh2UmJhfRTDWI+WY00ikR3ZaUja0Rb0Xi1I84XjiMdfNMVly5JnpX8kWpf+KPydMcXi/mTXHmzRNse/h+cqjzr15Z6Jr2dWXhrY6TM6mPVzR0mYVFumnX4fjrmzck76w5K93Rw1rYssXr01E7B0ZscxuszHyV/Hv/AKOe951rs65tS+Oefe+8fVxZZncRPlGgUiZrMSvS8TbXkwyX30iU4rxXuDvnl+H09HBlvM3mIjs0tl5ukdnV4fhpfPF8uuXU90XXq+GcPHC8NSZ+1au528zxHxCcme9IiOWJnTo8T8RpTHOPFaZmZ669Hh/Pe0zHmg9LheJjtp6FMm3j4MfLO3dTJFY7iu+toXiXn/vMeUtKcVE95+5B3xJLCmWLanbWLQYJ+WO8nTyJmfKsSiJtHeIFLT0UrC09SoLQsruDmBZCu96TPYFLSpK1pUBasNO1dq1RltFaSI4s9t2RFesK36226OHxc3XUy2yymntKkxqezutjpG+up9HPkr1kHPvUtaWrE9pUmJKzqeqDtx/TTarnxW35umiVqLQiUqyisrsLt7+bntPURQRshRKJNs75IrE9QMl4rEzPZPB4P3rNF7bikT+KvD8Pbi8kTM6pE9dvaw0pgxVrGoiAb4KxjxxWO0R2WtlitdzrXvLiz8fixRMc/wA0eUPOzcRl4qdRMxG99Uw108X4ha8TjpWPr3c+LFFevnK2KkUj3W2opeOjLtaGtpZT9pBae6YRPXWiAWUyRvPw8+9o/L/oupk6ck+k/wBJB0Y69XTM8lJlnijrKvGW1WKwCnCV+LxNbb83v13EPJ8N5a/w7nffT1JtqszMStIpxOb4eOZ83i8RltlyT6zLfj+I57ctd+TPhcfTnmOsiX1bh8HLG576dHkdoVmRVbSzstMqWkFZhSYhaZQBqCYgTEAUiVvNamtInuCFu9FVqd5gHTh4y9ccRbHFojzidNq8Xgv0tun+aYcOOdWmF5t06g6snD8Ln75KTv8AxuXJkr4bEzgtW3tE7/32RMx5xv7lfpAVTF4pbiI+DxlPl7xasa1+JTPE3msdax2lpNYny/HqcsenURaLRLXFSb2isMoq9Dw7FqLXtH0StR2Y6RSkVhYEUSAAAAAAAAAAAAAAAAAAAAAAAAAAAAAAAAAAAAAAAAAAAAAAAAAAAAAAAAAAAAAAAAAAAAAAAAAAAAAAAAAAAAAAAAAAAAAAAAAAAAAAAAAAAAAAAAAAAAAAAAAAACEgPD/aiu+EpPpv9YfJZbah9j+0td+HTPp/rD4rNPyt8WOTnveZsy38+/PyTbur3tqO7bDuw55pijnt9NqX4y8zqOzKuC99bl0V4asRG5TxfWX7xae0r1tazX4VfRatPSDU9VrWdb1t14uJy0ryRaYj0hlHyw1xRvvHUVfJkvbHNbT8sddOaIiZ3p02xcuObb3EsI1z68kCsdekOqMcUrNp3NZnozpMUttrGSdRXy2Kji8nJMVx65fVyTabb3O5a5d2nupGOZ8wc1+kqc+p7ts1dS55jqI6cVt6dVc00rqvRwY5mJ068VZtGxT4c5bbt12vGOKx2bRXlhTJeIjtplUTkinnDp4DhcvGzab82PHHbUd2fh/h1+OybtblpWd/V9Rhw1pWKx2iPRKscNPDOHx0nmxzefWZcfHYuHxW1WsVtr1e1mmK1l8l4hxM34jflpYV0Uvki3y7mG+LiLb5bd3mYOJmLRPX6PSw5seWIm1eX30uMuymWsxvmj8WnNE+cOavh979aWrrurfDlwd61n70adW49SJcccTFek119C3ERPSNmGuubK7mXPTL16tq3m3aDDWldrW7K135ptPRFUlEHmtHQRarHPMcvVaclYYZbzKwY9N9XZw/yzGubX1ctZ+benpcJ8SdarEx6TPRakVvETE9Pv5XJljUzzT+T1ssW+HO7R08q9oeVxMzzT1nuQrLpKlohHWZ7taY5nvKo0wV95ddezPHTXm1iGGkqymVZFZ383Nfu6rMb1Ec0yiLa803rMMLc3oovfJOunVzWvN51K3Je0+n3r14a9vRUrswZ6cPiiKxEzM7Rl4vPm+WkTFfaFMXDamJtPV01rEQi45q8PzTzZJmbT6t64617QuiZAlSUzKtpQJUmuza0AroiGk9lfMEItG4+i2gHbjiIjcuPJM5M2rTMxHo7Y6U6ejzrT/aTOliV7nDUw0p8utnFcRSmOY5o3ryl5leLtWkxWv5qVxZM880zqDF1X++yxrcu7HXkpEKRWmGOnWfopbLuQjabe6kyy5k8yC0ypZOxRkhpNUcoKxK8EV6rbiIBSZmqOfabTtWI6gumJ1KsJBaZ1aNNOksp7bWjegX5YTqFImVoQTpItEAmtZmYj1exjpFKRWI8nFwOLmtN57R2d6NAkAAAAAAAAAAAAAAAAAAAAAAAAAAAAAAAAAAAAAAAAAAAAAAAAAAAAAAAAAAAAAAAAAAAAAAAAAAAAAAAAAAAAAAAAAAAAAAAAAAAAAAAAAAAAAAAAAAAAAAAAAAAAAAB5n7Q134Tmn0iP8A+0PhMs/K++8e6+D8T9I/WHwGX7MtcWeTmmNymmq5qzMRpWZ6qzPV0c3q0msxExHf2TMubDkn4UR6QWy29Gca1vbJ9Ffi7c/PMwvVcTW0W3MO3DExE+cuGsO7gtW1FvcHpWil8FuGrqYmPltPebem3l5MXwr2pePnrOujel5mOeNa3r3Zbm2afTegYzM9k45nfXs3tiieaPP1TPD2pjmZ6THr5gieXliNxtaIjUahxxaZybduOJmAc3EY99deTmjFMz1h61sUWhzXpFUqxhjxRXW4htForGukMcmWK7juwtkm8610ZV1Wz+US6eC4DLxd4nlnk6TvseF+FW4mYvk3Wkx6dZfUYMNcVIpHaINxU4OHphpFaU5Y9vNtJ69ezDPnrSu5nt6yz9X45PE88YuHvO9Ty9Hx2e8zfcvV8T42eIvqsRFYh5OT5rbbkYtVped730deLJOo69XLFWlI7NI+n4DiK5scV380Q7orFo6xEvnvDL64iu/OvV78T5MVuVGTBgtHzUifpDltwVJ3NYn8W/E5vg4ubW0cPm58cTuOveEHm5MGTHbXJOkxkms9p1Hs9f4dMn2o397DieBpbHM4+k+m11Mc+LJzxEx291rS5omcNuWaz084bYsebiJ1jpyx/NaJ0KWvWnW0/h3lpj4Pic3W0RjpPbrqXdwvh+PBbnm05Mk958nXPSNpo8LiOByYoiazFo9eZydZ6OzxbjJreMdY69dy4sP9pMR2aiVrhxza0dOu3tcPhvWsc0Qx4PBFfKZmJd/kzasjHNSJpM8sTOnh8VMfFtHad9ntcbeacPae/R4M2m2SZmPNYVOLHzd4ddKREdlMWojTojRUhEJCUaRKskyrM9QRKs9UygFJrE+Sk4onybIEUjHEeSUiiExO0SiOkAm06Zzb3Lyz2g0iSYVrK4KcqdaSjvIETMnmvWpMdQV0JR6iu2vXHH0cd8UWt8sOvH1xR9CmKKzuZXUxlh4atetob2tFY1Ba0RDnvfYfEXt7qbVmSAaRKVIlcEpQAkDQIlS0rypMAqvVWKpnpALeYrXcraBanWdT2l04OFnLzRW8bjtEz3/JzV6S6+GzRTPWZ7T3BnkwZ8MzOTDM0j+KvVnXJSfOI9p6S9ut4mN0mJifOJcvE8Fgz2m14mL/AM0Sg4unr0WrEzOoVy8Bkw/NS/PHpMdfydHhuG83m2SNa7KPQwY4x44j1aAy0kAAAAAAAAAAAAAAAAAAAAAAAAAAAAAAAAAAAAAAAAAAAAAAAAAAAAAAAAAAAAAAAAAAAAAAAAAAAAAAAAAAAAAAAAAAAAAAAAAAAAAAAAAAAAAAAAAAAAAAAAAAAAAAAHD41G/COK/+nMvz28arbc9X6J4rHN4XxUf+lb9H51knpLXFjk55Vn7UJtPXsie8OjDbDaKz83ZFrbtOp6eSkT0IlZBpDWssay0roG1Z9HZw9pjcxMuGJdeCd1QdWXl5tY+0R2IrMzS0R11HRWeuXl85WteMc6mdzEeaK7OHvjpbJbNEcuo7vPzZ7ZPlmZmsT0VyZpvExvuzr7g0x03PV20mIhyUnq2i0ore14cfEbnemvNM9PNfFw9s9orETP0gT68yMOTLeK1rMzL3PC/B+WK5c1YmevSXZwPhlMUxe1Zm3vD1KUisRGmbW5EY8cUjt08o9Gora2ollpzcXxVOHpzXtqOr5jjfEbcRf7U8sdodvj3EW+XHE9OsvnrXnfduRi1ra20a3KkS0rHVplaK7Wik9l8ddz16NIxz3Bbh7TW247vo8VubHW3rEPn8WPrGvR7+KeXDWO06ZrXFz+K25cER5zP4dHn8JkiJjc66uvxC3xr1pWd9JcFazj667kg9vDmiYnrp0c0z0ePjyza8xE63r7nq4I33nfulWNqY4tqdRHvp0VrER2VpGohdFT2ZZbRWsz26dVrX083xTjK4cMxFom07iY31joQrws9py5LW3PWZ7t+Cj+3rHfcsK9Xd4XSLcXXcb1LbEe/ipFI1HZpMdERCZ7Obo5OO18C2/R4V+l7anpt7nHx/Y23OujxLxG536txipxW5e89HTTLHlufo4o66jbpxUnyKR1VnZKI6QTLLStlJlMypMgTIgBO0IASIBBSZTKsgraVNrSrILRK22cLwCYWrCtWtIBesKX7rz0lS/cVQjumUA6uHtHLppMxHVy4rcs9ZWyZd9I0Bkuwm2ybTKFRCUJgFoXhSF6gtEJ0QsCBKEEImEkgpPRXvK8wiK9VE0r0WN6RsFoX5YtWWcNsfYHRwvBcta5aXmInrNXXWt4n7W4U4K+6TTfbeo9nTqGarPXVpirqN+qJjc6aQCwAoAAAAAAAAAAAAAAAAAAAAAAAAAAAAAAAAAAAAAAAAAAAAAAAAAAAAAAAAAAAAAAAAAAAAAAAAAAAAAAAAAAAAAAAAAAAAAAAAAAAAAAAAAAAAAAAAAAAAAAAAAAAAAAADm8R//LuJ/wDpW/R+aZLdNez9L8R//LuJ/wDpW/R+X2nq3wY5olWVkS6MJjsmFYlOwXq0qyiWlJBrWejowW+aJc8a8mtJ1MJR25rRF4mk9vNjaZtO5V5vdG0VaIWU3KY3sGlZbVibM8eOZ7Rt6nCcBa0xNq/L0KRThODtm6xqI29vh+GriiIiOvqvixVpXVYiI9m0Qxa3IVhYNstImdOfJk7z5Q0vZ53HZuTHPXrO1iV4HieX4uWZjy3DzLb30dfETu23LMbbYRE/m3x9tsIjTbHPRUdFPKXRS2nLWe3q2rPr3B14p1MS9Xh8sZo5db08SLdI5ZdvBZprkj06bSxZXXbhuTNbJvca7ODLE957R5PbnU1mN9LRLy+L1r7PWO3RItYcP82bdfV7mLUaiOzw+GmK33P3vSwcRWuqc5SPTrboi2TTjtxNKxubuHi/EOmsduu2ca10cd4jTDExG5tt4WTJfLebWnvO0XvN7bmes+asdOzWM62rMRG3qeCxvNad/Z/0l43N1iPd7ngEf2d7ec2j9Cke1BPZMdiY6MNvP4/Fe8c1Zj6S8fJWa3mLd9+T6PLj56zE9peLx2Gcd5mKzEba4sWMMVInzddI1DDh6uneoKEypMk2Umdo0TKpMo2IG0AJ2bVSCdoAESpZaVZFUlWVrKCLRK8KRDalQRDSLaRyk16CrxaJUyTG2c7r5q80zAL7IVhMCKZ7TWKzH80Q0nvKmeN4re0TK6oaQkBWUwALQvXuzheorSFoVhYBCZVmUCZV2rMo37gts5ldgLTKsToWikz5AmJaUtqYUistIqo6+Evy56z69HpebycfyxFo7w9KlpvhrO+tojaVY0pHWbT59l0RGo0lFSAAAAAAAAAAAAAAAAAAAAAAAAAAAAAAAAAAAAAAAAAAAAAAAAAAAAAAAAAAAAAAAAAAAAAAAAAAAAAAAAAAAAAAAAAAAAAAAAAAAAAAAAAAAAAAAAAAAAAAAAAAAAAAAAADn47rwHER/wCnb9H5fL9R4yN8Hmj1x2/R+XeW2+DnzVlFuy8x0V1rq6MKxG+sybr7rWpvqpNJBpE+iYtPox6/RpE80akVtXI3pbcuOJms6mW+O0eoOqIWiEU1MuimOLTGkGdKTMt6Yt/V0YeFvaN1pMvQ4fgLVmIvWI6JasjLw3hea1rW3qHs0rqFaY4rWKxGtNIY1uReE7ZzbSnxaz2t3RXRtWbMYyRzRG9ymbxvW0E2l4/iE815j3epe0RG3j8Vki1p12a4pa8jNSYmXNaunbmjfVyW7tMKcvvC9db7qzELRMKNa6aRPRjWY9V4mdqjaLdo06cVunRxczSuXp3Sq9qOMitY+XeocXFZ+fJHlEROnHbJPL3lS2SZ1uUxdbRknm7d2sZZjy1MOOJ672tzTM9wdFs0zGvfbK1t91d/irvqC5M9FObSvNHqC8d30fglZjhevnP9IfNRaOr6/wAPpy8NjjX8MfolWOxIyz5qYMc3vOoj82G05ckY8c3ntDy+Iy24q0xrkpE/irly2zZZyWmeSfs1lSb9NbWM1MRWlYivZWbKTZWbKLTKsyrtEyCZlG0JgEwnSYEECUbgARzQjmBMqynYKyspLeYZ2qIU7uqkdHLWJ26a2iIBaYhS1tK3uym2wWtO4UiOqY3LSK9AUiFjXUAnrW0esaK9aVn2iVlafZ+nRRIkBUToERC8SotArSFlIWBMs7SvKkwgpKPNbSax1BERtpXHMr0iNNY0DKMTStPaWkaUmtpncZJFRypiqZtHnJW0bVGla66u3grbpMecS49xNV+FyRTiKzM/LMTCVY9NKISigAAAAAAAAAAAAAAAAAAAAAAAAAAAAAAAAAAAAAAAAAAAAAAAAAAAAAAAAAAAAAAAAAAAAAAAAAAAAAAAAAAAAAAAAAAAAAAAAAAAAAAAAAAAAAAAAAAAAAAAAAAAAAAAAAMuJjfDZf8AJP6Pyzyfqmf+4yf5Zfls11p04OfNG+iJjcLRCJ676602weSsxMLV6+a011HcGPT+KExyx2lFoUDWlpjfdelo33YNKA9Dh53rfV7fh/CfGmttdPV4PDT80PrvBYj9zrPuzya4uvDw1McRFa+XVrr2aRGoRLnrpinZE31Mb7eqmbJGONzHs4M/ETO430IlrozcTFLa3E+3q5LcTNbU1PSO8y5JzxP1hz3y9W8Z16FuNtWZmJje+h+/35ZtNt+3u8ucqs5ehhr1M3iFrVjUxHVw5M0z13tyWy7UnJMx0MRpkvMufr16J5tpje1GfXa0LTX1VivQE1lpHburEdFoiTQmUxbSYpMtK4J9U1cUmdx0IrM+UuqmHXu2jF7Jq44ox29F64pnyl2RjiF4oaY4owz36onDb3ehFE/DhNXHk3pMd9srRPu9ucMT0ZW4KtvP8l1MePXe33PAzE8NjmJ/hj9HzX/DontfX3O7Hky0xxj+NaYj6/6pVj2eJ4qmCltzE5NdKery8ma+WObNbc/yeUMJvFe29z6qzZF1e2Sf+norNp9VJsjYi2yZU2bUW2jaNgG14lSFoBeJNoRMoJmVZsiZVmQTNiFVoBZKEgExCdAK6iCZlOkTAM5mSOqZhbHXegWrTot0iF+0MbT8wJnuI2mATCKxrce6SO8qJ0GzYCNJAV0mEkAtC0KxC2gNqz1TJAK6TE9UyiO4NKyvE9GcJ2ipnJMHPYrXbTliojP5p66lapNJnJFueY15QtaevTegWieiOutx0lGys+cqPZw358VbesRK7h8OyTM2xT/DG4d0MtJAAAAAAAAAAAAAAAAAAAAAAAAAAAAAAAAAAAAAAAAAAAAAAAAAAAAAAAAAAAAAAAAAAAAAAAAAAAAAAAAAAAAAAAAAAAAAAAAAAAAAAAAAAAAAAAAAAAAAAAAAAAAAAAAABTL1xX/yy/M706dIfpmT7Fo9n5zeurab4scnJNdT2Ty7htakSrMRWJ23rGK1xzy7iu1L0yR3rMR9HVw/FRj6cm18macnlqAeZaJ2pLpy1iGEwopHdeqvmvXuI6+G1NofXeB7/dOvr0/J8lwsfNEPrvB45eFpvzY5fG+L1I7K3trzRN9Q83iuPjntSuo15yxjep43ioj5azHZ42XN1jU/VTPxM3nfTs5LZN9W8c7XRbLM+bOcnuwm6OaZnSjW2Tp0lnN5IrMytFQZxuZWiGtcUy1rgTVxzxX2XrT1dNcOm1cUJq44vh2ntEr14e8/wu+uOIX5ITTHFXhvZrXh4jydMVhMVgXGNcUR5Lxj9mmkgiKJ0kQNJiEbNgsbU2bFX5kc3uptEyIvNlZt7q7QC20I2AkQAkQkAACFtqmwW2iZV2gEzKCSAPNaFYWgFoWVhYAAAQATBE6NoBa1pU7ynYCExKvmmAXg80RKfOFA0tpPL7gro0vyzPlP4JinuDPS0Vaxime0Wn6Q1pwuS86ilo+saQYREJdtfD7zHW9K/ftpHh0fxZJ+6BXm6n0k5Z/3L0rcLwuLrkyxH+a8Qwzcf4Vwu5nNjtMRvVckTv8AMHJ8OZXjBef4Lb/yyzv+1nB1rrBw+fJPpGv9ZVj9puKy6+B4ZeIn+LJaYj9FypsdVeFy638K8/c0rwWbXTHP3zDi/wCL+J36xHA49+UzaZj9GN+P8Qtvn46kR6Uwx/WTKbHqxwWb+WsfWVZ4TLEbtbHH/M8CsRnvMZM2a0/Ssf0I4Hg6W3bBa31vJg9maUraIniOH35R8WGteFyTE2mccV/mizzcFeFr0rj5evabT/qvz8tu3SVxNdea2DHGq3m1o7z5Iw2jLaK1mOrGPm6x3WrW+OsZK1m0ecR3XDfXr8Pwvwr88zuda7upnw9/iYa29Yho5tpAAAAAAAAAAAAAAAAAAAAAAAAAAAAAAAAAAAAAAAAAAAAAAAAAAAAAAAAAAAAAAAAAAAAAAAAAAAAAAAAAAAAAAAAAAAAAAAAAAAAAAAAAAAAAAAAAAAAAAAAAAAAAAAAABW32Z+j4PLgmLdn3luz5LJjjnnosSvKtimPJX4PNM9OutQ9X4FZ8ivC154nWvdrWMcfGeD34fgcPE1mLfE7xEdnmTMxD6nNjyZuGritlmaV7V08bPwXLPSJ1v0XTHlXmZZa9noX4XXlLmvgmPKfwaZc0wtXutNJ9J2VjSo7OE6Wh7XD8d8HFFeaeno8DFfl82s5rz2lFevxHid7xqLz+LzsvETPnLCIyX8paU4a9u/N+B4es7ZJtPTZFbS66cJ6xLenC184lNXHDXDafJtTh7T5O6uCseTSMcR5M6uOSvD68mlcOvJ0xX2TywmrjGuPXkvFPZpqE6RVYrCYhIBCUJBKNo2bBbaEbRsVY2rtGxFtm1NmwW2hGwVO0CBEgAAkEJAAAAAAAADQIkhIAmEJgFoTCITAJBEgiZRtMq6BIaWrXYKp1LWMcLRjgGHLOiIdE0iIU1AM+VetZtasRG5mdaW1GpTFppaL171ncKOuvAZ571iv1lrXw63neuvSI28OfHvGc32OFxYo9Zj/WVZ4nxTL/AH3iNsftjpWP0Mp2j6C2Hg8HXNkpGvK1tf1ZZPFvB+H6fvGHceVfmn8nz2TBN/73iuKz/wCbJratOD4as7+BEz62mbSs4p2e5b9p+AidYaZ80x/Jj0wy/tDxOSv9h4blp6WyXiv6w8+taU+xjx1+lYiV/nt0mba9F6s91M3H+NZv/wBVTDHpE1n9Ic1qcXln+38SzW9q80x+cw7PhTHas/XUqWnFT7WTHX62iGshtc9OE4aI+fh7ZZ9b3mP6yvGCsTvHhxY/+SLT+Mwm3G8BTfNxeKZjvEW3r8GOTxnw/H9nN8SfTUx/Q8T111rk88lte06W+HWe/W3rM7/V5c+OXtOsHh+TJ9Jn/RWfE/FL/Y8Nx4o8pvPb8ZhDK9qMVtR02tGC89on7njYuL8Xy9LZsOL2rjrbX5t44PxPL247i7eeseGa/oauPUjho3u2OJ95nRauLWrZaU/zXiP6uHH4P4lfv/xC0f4s81/0deL9ms1/734lf82Sb/8A3JsaxemHmtFcefHaZ7ct4n+rX4eOvDVtjvSazvmtNoiY9HTw/wCzuLDMT8fJFt7+WZj+suvF4PwmKnLFL3r6XvMpsOrxcdrWvy4aXyTvvWOn4vT4XFxtdWri5J/xWeji4XBhiIxYq116Q1S8tWccY8Lhvhpy2vzf0biWWgAAAAAAAAAAAAAAAAAAAAAAAAAAAAAAAAAAAAAAAAAAAAAAAAAAAAAAAAAAAAAAAAAAAAAAAAAAAAAAAAAAAAAAAAAAAAAAAAAAAAAAAAAAAAAAAAAAAAAAAAAAAAAAAAAET2fMXj53075i/wBpYlREdWkRHRmtEqjaI+VhkxxMrxc6yg5rYKz5M54Ws/8AZ2TVSei6Y4r8BS0a/oynwunr+T0Nhpjz48MpH8X5NKcFSv8A2diF0xhXh618vyXjHENBNMV5YTpIBoNgAI2gk2rs2C20bV2bBbZtXaNgts2rs2C20bQAnaABO0bAU2naEgAAAkDQIBIggEgkRBpICNJAACAQnQAaEmgTC3krCQTtCQFdGkgEL1Uja0AvzaTzqREytGPYpN9qczaMUec/mzmsRPQEbTtWTqqOS/Jj5ue1Y+sTOnLk8U4HFOrZd/THLm4vwHiuN8QvfFWbUmf4Ynp1n1h1YP2MyWrE3rkj/PkiP/6tdmermv49wdd8lM1vwhjf9paV38PhY+trf9H0HDfsbw1Zj41KT/ltM/rD0sH7N+HYYjlxdY9IiP0iDsvV8XTxrjuK6cPw2P16f94VyYvF8n95kjDE9Y/tZ/pt+g08L4Gka/d629rTzfq6MfDYMX93hx1/y1iGey9X5xg/Z/j+Ln/4n4k+kTv9Zh3Yv2IzTO8mS0T6TeI/pL74Oy4+U4f9jsePXNOGdfz05/6Q7qfs3hr0jNyR/wClSKPdE2mPLx+BcLSd2vlyf55if6OrF4fwmLXLw+LcefJG/wBHUJpitaVrHSsR9ITr1SCiUJAAAAAAAAAAAAAAAAAAAAAAAAAAAAAAAAAAAAAAAAAAAAAAAAAAAAAAAAAAAAAAAAAAAAAAAAAAAAAAAAAAAAAAAAAAAAAAAAAAAAAAAAAAAAAAAAAAAAAAAAAAAAAAAAAAAAAAAABD5nJGrzD6Z8zm6ZbQsSqFuyYWiItGpVFce/N0ViPXbjycJHPv4k/RrTlpGoBreYhjaSbbUASgA2IASIAShGwEiNo2Cdkyrs2AbQIqUAAAAAIkQAkQAkAUEmgBICBJoAEgqlOjU+gI0lOiIEQLa9jQK6NLxWfRMxrvqAU0RCZvjr9rJSPrZWeI4eO+an3TtRbSeVlPGcPEfb39IlH79g/lvP3A20aZYuMrlvy4sN7T9zS2TNFtRw1t/wC/YwW0mKzpWP3u3X4PJHrbp/Q1lif7Xi8GL13kr0MNW5Z9J/BPJPpKK8TwGP8Av/E8Fp89X/0XjxTwWk//ABNb/wCWtp/oiq/DTyNY8Y8Ln+7w57/5eHtP9G1PEqW/uvC+Nt//AM8R+siOSKekrRjn1j73oV4rib/Y8Jyx73vSP0mW1LcZeOvB4af5s2//ALRXk8sx5widw9muDiJndstKx6RWJ/o6K4oiPmitp9eUHz8TKtomOs+b6GeHw2nc46/gpfhaa/sq0x2/m5ImTTHg6908r2P+H0tbea85J+sx/VpXgeHr/wCVWfr1/UMcvhMxrJXe4mYl6UdlKY6U3yViv0hdFNGkgIEgIEgIEgIEgAAAAAAAAAAAAAAAAAAAAAAAAAAAAAAAAAAAAAAAAAAAAAAAAAAAAAAAAAAAAAAAAAAAAAAAAAAAAAAAAAAAAAAAAAAAAAAAAAAAAAAAAAAAAAAAAAAAAAAAAAAAAAAAAAAAAAAAAAAAAIfMZ5/trf78n075jiP7+3+/JYlU2c+kK27Ki03mUbn1VrMROpXjU+YISnonUAqL6RbpAKSiZRMq7BbZtXZsE7No2jYLbRsADZo0CBbSNIqEmjQIWE6EQJ0aBGhbSYgFNJ0tpAI0mIRa9afallbi8NfOfwMG2k6cs+IYY9fwV/4nhjytP3Lhrs0acE+K4ojpSzOfFontin8TDXqaNPJnxLLbpXHEfexvxWe3e2vvkw17nQ3WI3Mw8HFXiOJ4iuHHe03t2jm1+bktxFK9LTMT+Jia+nnLjr3vWPvV/esEf+bX8XzmHPiyZK1jnnc9ZiI3+cummHib5LfC4WbU30m1qxuPxDa9e3HcPH8cT97OfEsUfZiZ/H/R5v7pxszM2x4se5/iv2/CG2Pwnj8kbjJh/wCXf9dL4eumfErz9nFE/WUfvnE2+zSK/Su0V/ZjxDJHXLf/AJYj/wDya0/Y7ibfby3/AObJEf0k8PWfxONt1m/LHrOoYZOKmszGTiuvnq8PSx/sbr7V6b9bTzf/AGw68P7KY6a3fD92CN/js2GV85PFcNMzzcTE+vXZ+8cP0+FFsv8AlpP+j62n7O4a6/t71/yRFXRi8F4bH3tkyf8A1Ji39DTHxcZ8n8Ph2a3vMzEfotXPxs/Z8Nw1j1vk/wCsPu6cDwtO3D4v/ZDauOlPsUrX6V0nZcfEYMXik6nH8PDMTveLBFp/WXXHBeL5Y3bi+Ii3+Hh4r/R9d9yYhNXHydfBfEsnTJxPGzXz/tqw6MX7LY7xE8Rmz2nzi2SZ/q+kSaY8PH+y3hlY+bDzz/inf6unF4D4Zi+zwWL76vTEMc1OC4XH9jh8VfpSG0ViOkR+EaXBVfuFgEJAECQECQAAAAAAAAAAAAAAAAAAAAAAAAAAAAAAAAAAAAAAAAAAAAAAAAAAAAAAAAAAAAAAAAAAAAAAAAAAAAAAAAAAAAAAAAAAAAAAAAAAAAAAAAAAAAAAAAAAAAAAAAAAAAAAAAAAAAAAAAAAAAAAAAAAAAAAAAEPmeJ/v7fd+j6Z8zxfTibx9P0WJWUJ1EwrtO+yornwbiJhnWk185/F0d4UnoCI2ttTmVm+gbc+vNne+2Ns0R5KTlme0A26om1Y7yy3e3TWlq4ZnrMgtzx5G5nsvXHEJiAVisp1pfRoFdJ0ibVr3tWPvZ24nFXvePumA1ro05beIYa9omfppnbxOI+zin75MNd2jX1ebPil99MdfvljfxTN58kfcZU17EwjcR3mI+svByeJ5J75afdphbi5vE65rzHlWIlcNfRzmxV75K/ipPGcNX/zqvCrWL4Mkzg4r41ZiK1+F0nt7/VEY88z81K449bzMf0MNe3PiPDR/Hv6QpPimCPWfueRavJG78Vwdf8A91jficdOkcRXJP8A6VIt/wDcYm17f/E6TMRWtvvj/qrPidvKv5f9XkzxVcmKtL2yUrWdxa1YpM/nLnycRwseWfN/ktWf0gyL69m/iOaY+Xlj6qV4jiM1b2pliYx1m1+uoiIjc/lEvHjJiv0pwUdf/mZbf0h0YOH8QtP9hwkRv/5eK9/6nh69HiceXFgjNmtvHbep5t+zii3PPy1t/wC138N+zvjPGRu2WMMb1/aY+T/7ZdtP2Gy5YiOK46sx56pv/Q1ceJaOTDzWmIneuWZ1+O0xOGeCtq+uK3HLG911ud/lp9Pw37D+H4tc+fNfX8sxG/1ehh/ZbwrDO/gXvPrbJP8ASU0x8FHxbTEUvi16dZn8nbh8N43LHy4eIt71w21+Mw/RMHDYuHry4a8sfWZ/VrqN7Ox1fCY/2d43JEawcRHve9Ij/V14f2T4nf8AbWxcvtltt9gJq48HD+ynAUtW963m9Z6Tvt9+nZi8C8Lw6+HweOuvR6WoE0xy14DhK9IwY/vjbSOF4eI1GDFH/JDYFRWlaxqtYj6QkSCBICBIAhICEgCBIAAAAAAAAAAAAAAAAAAAAAAAAAAAAAAAAAAAAAAAAAAAAAAAAAAAAAAAAAAAAAAAAAAAAAAAAAAAAAAAAAAAAAAAAAAAAAAAAAAAAAAAAAAAAAAAAAAAAAAAAAAAAAAAAAAAAAAAAAAAAAAAAAAAAAAAAAAAAAAAAAAAAAACJfMcb04vJH0/R9PL5jxLpx2T7v0WJWGzfVXZtUaTfoz3NpT0mPmnUMsnFYMfT4lZ9tg0tWddGXw5meswwvx8z/dY7ZJ+k/6Mp4jjp+zw01j3j/VcTXdGKsd07xU72rH3vPivH5PtW5fvj/VrTw3iMvW2bJ91Jn+oOm3FYK98kT9GdvEMFe3NP3EeBZrfw8Rb/l1/Rtj/AGdzW1vh8sx/iyf9YPD1x38Up2rH5wxt4ne3Sk6+j3MX7MRr5sda/Xr/AFdWP9mcFes2rv2xwbDK+WnieKydozT9Kq8nF3748v8AzdP1fZ08A4ave+WfviP0htXwfhI70vb63k7Qx8L+68TbvSsf5rwvXw3isna1P+WJn9Ifd18M4Ov/AOmp9/VtXhcFPscPjr9KxB2Or4SngXG5JjrlmPSMUujH+zfEz9rFlt7THL/9z7itYr2rEJ0nar1j5Cn7MZJj5uFx/wDNln+m2sfsrfXSOGx/SvN/R9TpKdquPl8n7M56YMk04ukXiu6xXDEddPgsvH8faYrfic1dd4i0w/ZJjc+zwKfsf4VGS18mPJk5p3qb6iPwWckx+aVrxPEW1/bZd943Ntu/hf2Y8X4rrTgb0rvUzesV/V+mcP4L4bw39zwWGJ9Zrufzd8RER0jXsdjq/PeE/YTjpiLZcmDHPnEzM6/Do9LB+w9ojWbja/StJ1+r7GBNXHg8P+yPhmKIm+GuS8R9qebr923fj8E8Nx/Z4LB/zUi36vQEVjj4fFij+zxUp/lrENNJANGhIIEgAAAAAAAAAAAAAAAAAAAAAAAAAAAAAAAAAAAAAAAAAAAAAAAAAAAAAAAAAAAAAAAAAAAAAAAAAAAAAAAAAAAAAAAAAAAAAAAAAAAAAAAAAAAAAAAAAAAAAAAAAAAAAAAAAAAAAAAAAAAAAAAAAAAAAAAAAAAAAAAAAAAAAAAAAAAAAAAAAAAAAAAAAAIl8v4nFp8RyRWsz2849IfUI1ETM6jc95B8ri8P4zN9jDH1m8Nv+B8ZlrNL3x0i3frO30oupj5zB+zPJ9vPFv8ANXbrp4Bhr/5sx/lrEPYDTHn4/B+Hp3tkv/mmJ/o3pwPDU7Yaf+yHSlNMZ1x0r9nHWPpC/wBwCgkAAAAAAAAAAAABCQAAAAAAAAAAAAAAAAAAAAAAAAAAAAAAAAAAAAAAAAAAAAAAAAAAAAAAAAAAAAAAAAAAAAAAAAAAAAAAAAAAAAAAAAAAAAAAAAAAAAAAAAAAAAAAAAAAAAAAAAAAAAAAAAAAAAAAAAAAAAAAAAAAAAAAAAAAAAAAAAAAAAAAAAAAAAAAAAAAAAAAAAAAAAAAAAAAAAAAAAAABAkBC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Subtitle 16"/>
          <p:cNvSpPr txBox="1">
            <a:spLocks/>
          </p:cNvSpPr>
          <p:nvPr/>
        </p:nvSpPr>
        <p:spPr>
          <a:xfrm>
            <a:off x="715721" y="1803230"/>
            <a:ext cx="8258508" cy="295993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mj-lt"/>
              <a:buAutoNum type="alphaLcPeriod" startAt="6"/>
            </a:pPr>
            <a:r>
              <a:rPr lang="en-US" sz="2300" smtClean="0">
                <a:latin typeface="Times New Roman" panose="02020603050405020304" pitchFamily="18" charset="0"/>
                <a:cs typeface="Times New Roman" panose="02020603050405020304" pitchFamily="18" charset="0"/>
              </a:rPr>
              <a:t>Đo kiểm tra hệ thống tiếp đất, tách riêng người và máy móc trên mặt bằng sản xuất</a:t>
            </a:r>
          </a:p>
          <a:p>
            <a:pPr algn="l"/>
            <a:r>
              <a:rPr lang="en-US" sz="2300" smtClean="0">
                <a:latin typeface="Times New Roman" panose="02020603050405020304" pitchFamily="18" charset="0"/>
                <a:cs typeface="Times New Roman" panose="02020603050405020304" pitchFamily="18" charset="0"/>
              </a:rPr>
              <a:t>Yêu cầu &lt; 4</a:t>
            </a:r>
            <a:r>
              <a:rPr lang="el-GR" sz="2300" smtClean="0">
                <a:latin typeface="Times New Roman" panose="02020603050405020304" pitchFamily="18" charset="0"/>
                <a:cs typeface="Times New Roman" panose="02020603050405020304" pitchFamily="18" charset="0"/>
              </a:rPr>
              <a:t>Ω</a:t>
            </a:r>
            <a:r>
              <a:rPr lang="en-US" sz="2300" smtClean="0">
                <a:latin typeface="Times New Roman" panose="02020603050405020304" pitchFamily="18" charset="0"/>
                <a:cs typeface="Times New Roman" panose="02020603050405020304" pitchFamily="18" charset="0"/>
              </a:rPr>
              <a:t>.</a:t>
            </a:r>
          </a:p>
          <a:p>
            <a:pPr marL="342900" indent="-342900" algn="l">
              <a:buFontTx/>
              <a:buChar char="-"/>
            </a:pPr>
            <a:r>
              <a:rPr lang="en-US" sz="2300" smtClean="0">
                <a:latin typeface="Times New Roman" panose="02020603050405020304" pitchFamily="18" charset="0"/>
                <a:cs typeface="Times New Roman" panose="02020603050405020304" pitchFamily="18" charset="0"/>
              </a:rPr>
              <a:t>Thiết bị kiểm tra: Megohmmeter</a:t>
            </a:r>
          </a:p>
          <a:p>
            <a:pPr marL="342900" indent="-342900" algn="l">
              <a:buFontTx/>
              <a:buChar char="-"/>
            </a:pPr>
            <a:r>
              <a:rPr lang="en-US" sz="2300" smtClean="0">
                <a:latin typeface="Times New Roman" panose="02020603050405020304" pitchFamily="18" charset="0"/>
                <a:cs typeface="Times New Roman" panose="02020603050405020304" pitchFamily="18" charset="0"/>
              </a:rPr>
              <a:t>Tần suất kiểm tra: Hàng tháng</a:t>
            </a:r>
          </a:p>
          <a:p>
            <a:pPr marL="342900" indent="-342900" algn="l">
              <a:buFontTx/>
              <a:buChar char="-"/>
            </a:pPr>
            <a:r>
              <a:rPr lang="en-US" sz="2300" smtClean="0">
                <a:latin typeface="Times New Roman" panose="02020603050405020304" pitchFamily="18" charset="0"/>
                <a:cs typeface="Times New Roman" panose="02020603050405020304" pitchFamily="18" charset="0"/>
              </a:rPr>
              <a:t>Khi không đạt cần sửa chữa thay thế.</a:t>
            </a:r>
          </a:p>
        </p:txBody>
      </p:sp>
      <p:pic>
        <p:nvPicPr>
          <p:cNvPr id="1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0661" y="4335058"/>
            <a:ext cx="3078162"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09909" y="2443983"/>
            <a:ext cx="3064320" cy="172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6" descr="Kết quả hình ảnh cho sơ đồ điện trở nối đất chống sé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9909" y="4335058"/>
            <a:ext cx="3064320" cy="199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23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par>
                                <p:cTn id="18" presetID="14" presetClass="entr" presetSubtype="1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randombar(horizontal)">
                                      <p:cBhvr>
                                        <p:cTn id="20" dur="500"/>
                                        <p:tgtEl>
                                          <p:spTgt spid="25"/>
                                        </p:tgtEl>
                                      </p:cBhvr>
                                    </p:animEffect>
                                  </p:childTnLst>
                                </p:cTn>
                              </p:par>
                              <p:par>
                                <p:cTn id="21" presetID="14" presetClass="entr" presetSubtype="1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Donut 50"/>
          <p:cNvSpPr/>
          <p:nvPr/>
        </p:nvSpPr>
        <p:spPr>
          <a:xfrm>
            <a:off x="2710099" y="1048809"/>
            <a:ext cx="3771900" cy="3771900"/>
          </a:xfrm>
          <a:prstGeom prst="donut">
            <a:avLst>
              <a:gd name="adj" fmla="val 6519"/>
            </a:avLst>
          </a:prstGeom>
          <a:gradFill flip="none" rotWithShape="1">
            <a:gsLst>
              <a:gs pos="40000">
                <a:schemeClr val="accent3">
                  <a:lumMod val="5000"/>
                  <a:lumOff val="95000"/>
                </a:schemeClr>
              </a:gs>
              <a:gs pos="70000">
                <a:schemeClr val="accent3">
                  <a:lumMod val="45000"/>
                  <a:lumOff val="55000"/>
                </a:schemeClr>
              </a:gs>
              <a:gs pos="83000">
                <a:schemeClr val="accent3">
                  <a:lumMod val="45000"/>
                  <a:lumOff val="55000"/>
                </a:schemeClr>
              </a:gs>
              <a:gs pos="96000">
                <a:schemeClr val="accent3">
                  <a:lumMod val="30000"/>
                  <a:lumOff val="70000"/>
                </a:schemeClr>
              </a:gs>
            </a:gsLst>
            <a:lin ang="2700000" scaled="1"/>
            <a:tileRect/>
          </a:gradFill>
          <a:ln>
            <a:noFill/>
          </a:ln>
          <a:effectLst>
            <a:outerShdw blurRad="508000" dist="177800" dir="48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blipFill>
                <a:blip r:embed="rId2">
                  <a:alphaModFix amt="51000"/>
                </a:blip>
                <a:tile tx="0" ty="0" sx="100000" sy="100000" flip="none" algn="tl"/>
              </a:blipFill>
            </a:endParaRPr>
          </a:p>
        </p:txBody>
      </p:sp>
      <p:sp>
        <p:nvSpPr>
          <p:cNvPr id="52" name="Oval 51"/>
          <p:cNvSpPr/>
          <p:nvPr/>
        </p:nvSpPr>
        <p:spPr>
          <a:xfrm>
            <a:off x="3038485" y="1384115"/>
            <a:ext cx="3086100" cy="3086100"/>
          </a:xfrm>
          <a:prstGeom prst="ellipse">
            <a:avLst/>
          </a:prstGeom>
          <a:noFill/>
          <a:ln w="349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3" name="Oval 52"/>
          <p:cNvSpPr/>
          <p:nvPr/>
        </p:nvSpPr>
        <p:spPr>
          <a:xfrm>
            <a:off x="3138089" y="1482164"/>
            <a:ext cx="2880360" cy="2880360"/>
          </a:xfrm>
          <a:prstGeom prst="ellipse">
            <a:avLst/>
          </a:prstGeom>
          <a:blipFill dpi="0" rotWithShape="1">
            <a:blip r:embed="rId3">
              <a:alphaModFix amt="89000"/>
            </a:blip>
            <a:srcRect/>
            <a:stretch>
              <a:fillRect/>
            </a:stretch>
          </a:blipFill>
          <a:ln w="25400">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76" name="Picture 75"/>
          <p:cNvPicPr>
            <a:picLocks noChangeAspect="1"/>
          </p:cNvPicPr>
          <p:nvPr/>
        </p:nvPicPr>
        <p:blipFill rotWithShape="1">
          <a:blip r:embed="rId4" cstate="print">
            <a:extLst>
              <a:ext uri="{28A0092B-C50C-407E-A947-70E740481C1C}">
                <a14:useLocalDpi xmlns:a14="http://schemas.microsoft.com/office/drawing/2010/main" val="0"/>
              </a:ext>
            </a:extLst>
          </a:blip>
          <a:srcRect t="28322"/>
          <a:stretch/>
        </p:blipFill>
        <p:spPr>
          <a:xfrm>
            <a:off x="0" y="6066927"/>
            <a:ext cx="9144000" cy="791073"/>
          </a:xfrm>
          <a:prstGeom prst="rect">
            <a:avLst/>
          </a:prstGeom>
        </p:spPr>
      </p:pic>
      <p:sp>
        <p:nvSpPr>
          <p:cNvPr id="3" name="Title 2"/>
          <p:cNvSpPr>
            <a:spLocks noGrp="1"/>
          </p:cNvSpPr>
          <p:nvPr>
            <p:ph type="title"/>
          </p:nvPr>
        </p:nvSpPr>
        <p:spPr>
          <a:xfrm>
            <a:off x="2788395" y="4699214"/>
            <a:ext cx="3899807" cy="1325563"/>
          </a:xfrm>
          <a:noFill/>
          <a:ln>
            <a:noFill/>
          </a:ln>
        </p:spPr>
        <p:txBody>
          <a:bodyPr>
            <a:normAutofit/>
          </a:bodyPr>
          <a:lstStyle/>
          <a:p>
            <a:r>
              <a:rPr lang="en-US" sz="4800" b="1" smtClean="0">
                <a:solidFill>
                  <a:srgbClr val="5B9BD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Thank You !</a:t>
            </a:r>
            <a:endParaRPr lang="en-US" sz="4800" b="1">
              <a:solidFill>
                <a:srgbClr val="5B9BD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2270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75"/>
          <p:cNvPicPr>
            <a:picLocks noChangeAspect="1"/>
          </p:cNvPicPr>
          <p:nvPr/>
        </p:nvPicPr>
        <p:blipFill rotWithShape="1">
          <a:blip r:embed="rId2" cstate="print">
            <a:extLst>
              <a:ext uri="{28A0092B-C50C-407E-A947-70E740481C1C}">
                <a14:useLocalDpi xmlns:a14="http://schemas.microsoft.com/office/drawing/2010/main" val="0"/>
              </a:ext>
            </a:extLst>
          </a:blip>
          <a:srcRect t="28322"/>
          <a:stretch/>
        </p:blipFill>
        <p:spPr>
          <a:xfrm>
            <a:off x="0" y="5999592"/>
            <a:ext cx="9144000" cy="858408"/>
          </a:xfrm>
          <a:prstGeom prst="rect">
            <a:avLst/>
          </a:prstGeom>
        </p:spPr>
      </p:pic>
      <p:sp>
        <p:nvSpPr>
          <p:cNvPr id="42" name="Subtitle 10"/>
          <p:cNvSpPr>
            <a:spLocks noGrp="1"/>
          </p:cNvSpPr>
          <p:nvPr>
            <p:ph type="subTitle" idx="1"/>
          </p:nvPr>
        </p:nvSpPr>
        <p:spPr>
          <a:xfrm>
            <a:off x="316509" y="1577381"/>
            <a:ext cx="8510982" cy="4691927"/>
          </a:xfrm>
        </p:spPr>
        <p:txBody>
          <a:bodyPr>
            <a:normAutofit/>
          </a:bodyPr>
          <a:lstStyle/>
          <a:p>
            <a:pPr indent="449263" algn="l"/>
            <a:r>
              <a:rPr lang="en-US" sz="2500" dirty="0" err="1" smtClean="0">
                <a:latin typeface="Times New Roman" panose="02020603050405020304" pitchFamily="18" charset="0"/>
                <a:cs typeface="Times New Roman" panose="02020603050405020304" pitchFamily="18" charset="0"/>
              </a:rPr>
              <a:t>Trong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cuộc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sống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thường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ngày</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trường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tĩnh</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điện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luôn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tồn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tại</a:t>
            </a:r>
            <a:r>
              <a:rPr lang="en-US" sz="2500" dirty="0" smtClean="0">
                <a:latin typeface="Times New Roman" panose="02020603050405020304" pitchFamily="18" charset="0"/>
                <a:cs typeface="Times New Roman" panose="02020603050405020304" pitchFamily="18" charset="0"/>
              </a:rPr>
              <a:t> ở </a:t>
            </a:r>
            <a:r>
              <a:rPr lang="en-US" sz="2500" dirty="0" err="1" smtClean="0">
                <a:latin typeface="Times New Roman" panose="02020603050405020304" pitchFamily="18" charset="0"/>
                <a:cs typeface="Times New Roman" panose="02020603050405020304" pitchFamily="18" charset="0"/>
              </a:rPr>
              <a:t>mọi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nơi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xung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quanh</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chúng</a:t>
            </a:r>
            <a:r>
              <a:rPr lang="en-US" sz="2500" dirty="0" smtClean="0">
                <a:latin typeface="Times New Roman" panose="02020603050405020304" pitchFamily="18" charset="0"/>
                <a:cs typeface="Times New Roman" panose="02020603050405020304" pitchFamily="18" charset="0"/>
              </a:rPr>
              <a:t> ta </a:t>
            </a:r>
            <a:r>
              <a:rPr lang="en-US" sz="2500" dirty="0" err="1" smtClean="0">
                <a:latin typeface="Times New Roman" panose="02020603050405020304" pitchFamily="18" charset="0"/>
                <a:cs typeface="Times New Roman" panose="02020603050405020304" pitchFamily="18" charset="0"/>
              </a:rPr>
              <a:t>và</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chúng</a:t>
            </a:r>
            <a:r>
              <a:rPr lang="en-US" sz="2500" dirty="0" smtClean="0">
                <a:latin typeface="Times New Roman" panose="02020603050405020304" pitchFamily="18" charset="0"/>
                <a:cs typeface="Times New Roman" panose="02020603050405020304" pitchFamily="18" charset="0"/>
              </a:rPr>
              <a:t> ta </a:t>
            </a:r>
            <a:r>
              <a:rPr lang="en-US" sz="2500" dirty="0" err="1" smtClean="0">
                <a:latin typeface="Times New Roman" panose="02020603050405020304" pitchFamily="18" charset="0"/>
                <a:cs typeface="Times New Roman" panose="02020603050405020304" pitchFamily="18" charset="0"/>
              </a:rPr>
              <a:t>thường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không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chú</a:t>
            </a:r>
            <a:r>
              <a:rPr lang="en-US" sz="2500" dirty="0" smtClean="0">
                <a:latin typeface="Times New Roman" panose="02020603050405020304" pitchFamily="18" charset="0"/>
                <a:cs typeface="Times New Roman" panose="02020603050405020304" pitchFamily="18" charset="0"/>
              </a:rPr>
              <a:t> ý </a:t>
            </a:r>
            <a:r>
              <a:rPr lang="en-US" sz="2500" dirty="0" err="1" smtClean="0">
                <a:latin typeface="Times New Roman" panose="02020603050405020304" pitchFamily="18" charset="0"/>
                <a:cs typeface="Times New Roman" panose="02020603050405020304" pitchFamily="18" charset="0"/>
              </a:rPr>
              <a:t>đến</a:t>
            </a:r>
            <a:r>
              <a:rPr lang="en-US" sz="2500" dirty="0" smtClean="0">
                <a:latin typeface="Times New Roman" panose="02020603050405020304" pitchFamily="18" charset="0"/>
                <a:cs typeface="Times New Roman" panose="02020603050405020304" pitchFamily="18" charset="0"/>
              </a:rPr>
              <a:t>. </a:t>
            </a:r>
            <a:endParaRPr lang="en-US" sz="2500" dirty="0" smtClean="0">
              <a:latin typeface="Times New Roman" panose="02020603050405020304" pitchFamily="18" charset="0"/>
              <a:cs typeface="Times New Roman" panose="02020603050405020304" pitchFamily="18" charset="0"/>
            </a:endParaRPr>
          </a:p>
          <a:p>
            <a:pPr indent="449263" algn="l"/>
            <a:r>
              <a:rPr lang="en-US" sz="2500" dirty="0" err="1" smtClean="0">
                <a:latin typeface="Times New Roman" panose="02020603050405020304" pitchFamily="18" charset="0"/>
                <a:cs typeface="Times New Roman" panose="02020603050405020304" pitchFamily="18" charset="0"/>
              </a:rPr>
              <a:t>Tuy</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nhiên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trong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sản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xuất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tĩnh</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điện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lại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là</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vấn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đề</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lớn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gây</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thiệt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hại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không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nhỏ</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cho</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nhiều</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nhà</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sản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xuất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vì</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những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tác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hại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của</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nó</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gây</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ra.</a:t>
            </a:r>
            <a:endParaRPr lang="en-US" sz="2500" dirty="0" smtClean="0">
              <a:latin typeface="Times New Roman" panose="02020603050405020304" pitchFamily="18" charset="0"/>
              <a:cs typeface="Times New Roman" panose="02020603050405020304" pitchFamily="18" charset="0"/>
            </a:endParaRPr>
          </a:p>
          <a:p>
            <a:pPr indent="449263" algn="l"/>
            <a:r>
              <a:rPr lang="en-US" sz="2500" dirty="0" smtClean="0">
                <a:latin typeface="Times New Roman" panose="02020603050405020304" pitchFamily="18" charset="0"/>
                <a:cs typeface="Times New Roman" panose="02020603050405020304" pitchFamily="18" charset="0"/>
              </a:rPr>
              <a:t>Do </a:t>
            </a:r>
            <a:r>
              <a:rPr lang="en-US" sz="2500" dirty="0" err="1" smtClean="0">
                <a:latin typeface="Times New Roman" panose="02020603050405020304" pitchFamily="18" charset="0"/>
                <a:cs typeface="Times New Roman" panose="02020603050405020304" pitchFamily="18" charset="0"/>
              </a:rPr>
              <a:t>đó</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tìm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hiểu</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nguyên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nhân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gây</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ra</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bởi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tĩnh</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điện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và</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biện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pháp</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hạn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chế</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là</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một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yêu</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cầu</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cấp</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bách</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vì</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vậy</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người</a:t>
            </a:r>
            <a:r>
              <a:rPr lang="en-US" sz="2500" dirty="0" smtClean="0">
                <a:latin typeface="Times New Roman" panose="02020603050405020304" pitchFamily="18" charset="0"/>
                <a:cs typeface="Times New Roman" panose="02020603050405020304" pitchFamily="18" charset="0"/>
              </a:rPr>
              <a:t> ta </a:t>
            </a:r>
            <a:r>
              <a:rPr lang="en-US" sz="2500" dirty="0" err="1" smtClean="0">
                <a:latin typeface="Times New Roman" panose="02020603050405020304" pitchFamily="18" charset="0"/>
                <a:cs typeface="Times New Roman" panose="02020603050405020304" pitchFamily="18" charset="0"/>
              </a:rPr>
              <a:t>luôn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cố</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gắng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tìm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cách</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kiểm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soát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tĩnh</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điện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và</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chống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tĩnh</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điện</a:t>
            </a:r>
            <a:r>
              <a:rPr lang="en-US" sz="2500" dirty="0" smtClean="0">
                <a:latin typeface="Times New Roman" panose="02020603050405020304" pitchFamily="18" charset="0"/>
                <a:cs typeface="Times New Roman" panose="02020603050405020304" pitchFamily="18" charset="0"/>
              </a:rPr>
              <a:t>.</a:t>
            </a:r>
            <a:endParaRPr lang="en-US" sz="2500" dirty="0">
              <a:latin typeface="Times New Roman" panose="02020603050405020304" pitchFamily="18" charset="0"/>
              <a:cs typeface="Times New Roman" panose="02020603050405020304" pitchFamily="18" charset="0"/>
            </a:endParaRPr>
          </a:p>
        </p:txBody>
      </p:sp>
      <p:sp>
        <p:nvSpPr>
          <p:cNvPr id="44" name="Rounded Rectangle 43"/>
          <p:cNvSpPr/>
          <p:nvPr/>
        </p:nvSpPr>
        <p:spPr>
          <a:xfrm>
            <a:off x="1458075" y="388704"/>
            <a:ext cx="7381126" cy="685800"/>
          </a:xfrm>
          <a:prstGeom prst="roundRect">
            <a:avLst>
              <a:gd name="adj" fmla="val 50000"/>
            </a:avLst>
          </a:prstGeom>
          <a:solidFill>
            <a:srgbClr val="FFD966"/>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6" name="Freeform 45"/>
          <p:cNvSpPr/>
          <p:nvPr/>
        </p:nvSpPr>
        <p:spPr>
          <a:xfrm>
            <a:off x="545194" y="160942"/>
            <a:ext cx="579090" cy="1161674"/>
          </a:xfrm>
          <a:custGeom>
            <a:avLst/>
            <a:gdLst>
              <a:gd name="connsiteX0" fmla="*/ 22544 w 2994344"/>
              <a:gd name="connsiteY0" fmla="*/ 0 h 5943600"/>
              <a:gd name="connsiteX1" fmla="*/ 2994344 w 2994344"/>
              <a:gd name="connsiteY1" fmla="*/ 2971800 h 5943600"/>
              <a:gd name="connsiteX2" fmla="*/ 22544 w 2994344"/>
              <a:gd name="connsiteY2" fmla="*/ 5943600 h 5943600"/>
              <a:gd name="connsiteX3" fmla="*/ 0 w 2994344"/>
              <a:gd name="connsiteY3" fmla="*/ 5942462 h 5943600"/>
              <a:gd name="connsiteX4" fmla="*/ 0 w 2994344"/>
              <a:gd name="connsiteY4" fmla="*/ 5746085 h 5943600"/>
              <a:gd name="connsiteX5" fmla="*/ 22544 w 2994344"/>
              <a:gd name="connsiteY5" fmla="*/ 5747223 h 5943600"/>
              <a:gd name="connsiteX6" fmla="*/ 2797967 w 2994344"/>
              <a:gd name="connsiteY6" fmla="*/ 2971800 h 5943600"/>
              <a:gd name="connsiteX7" fmla="*/ 22544 w 2994344"/>
              <a:gd name="connsiteY7" fmla="*/ 196377 h 5943600"/>
              <a:gd name="connsiteX8" fmla="*/ 0 w 2994344"/>
              <a:gd name="connsiteY8" fmla="*/ 197515 h 5943600"/>
              <a:gd name="connsiteX9" fmla="*/ 0 w 2994344"/>
              <a:gd name="connsiteY9" fmla="*/ 1139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4344" h="5943600">
                <a:moveTo>
                  <a:pt x="22544" y="0"/>
                </a:moveTo>
                <a:cubicBezTo>
                  <a:pt x="1663824" y="0"/>
                  <a:pt x="2994344" y="1330520"/>
                  <a:pt x="2994344" y="2971800"/>
                </a:cubicBezTo>
                <a:cubicBezTo>
                  <a:pt x="2994344" y="4613080"/>
                  <a:pt x="1663824" y="5943600"/>
                  <a:pt x="22544" y="5943600"/>
                </a:cubicBezTo>
                <a:lnTo>
                  <a:pt x="0" y="5942462"/>
                </a:lnTo>
                <a:lnTo>
                  <a:pt x="0" y="5746085"/>
                </a:lnTo>
                <a:lnTo>
                  <a:pt x="22544" y="5747223"/>
                </a:lnTo>
                <a:cubicBezTo>
                  <a:pt x="1555368" y="5747223"/>
                  <a:pt x="2797967" y="4504624"/>
                  <a:pt x="2797967" y="2971800"/>
                </a:cubicBezTo>
                <a:cubicBezTo>
                  <a:pt x="2797967" y="1438976"/>
                  <a:pt x="1555368" y="196377"/>
                  <a:pt x="22544" y="196377"/>
                </a:cubicBezTo>
                <a:lnTo>
                  <a:pt x="0" y="197515"/>
                </a:lnTo>
                <a:lnTo>
                  <a:pt x="0" y="1139"/>
                </a:lnTo>
                <a:close/>
              </a:path>
            </a:pathLst>
          </a:custGeom>
          <a:gradFill flip="none" rotWithShape="1">
            <a:gsLst>
              <a:gs pos="0">
                <a:schemeClr val="accent1">
                  <a:lumMod val="5000"/>
                  <a:lumOff val="95000"/>
                </a:schemeClr>
              </a:gs>
              <a:gs pos="10000">
                <a:srgbClr val="FFD966"/>
              </a:gs>
              <a:gs pos="38000">
                <a:srgbClr val="C16FBB"/>
              </a:gs>
              <a:gs pos="21000">
                <a:srgbClr val="FFC000"/>
              </a:gs>
              <a:gs pos="82000">
                <a:srgbClr val="2F5597"/>
              </a:gs>
              <a:gs pos="100000">
                <a:srgbClr val="5B9BD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sp>
        <p:nvSpPr>
          <p:cNvPr id="47" name="Oval 46"/>
          <p:cNvSpPr/>
          <p:nvPr/>
        </p:nvSpPr>
        <p:spPr>
          <a:xfrm>
            <a:off x="1041693" y="683734"/>
            <a:ext cx="107425" cy="108440"/>
          </a:xfrm>
          <a:prstGeom prst="ellipse">
            <a:avLst/>
          </a:prstGeom>
          <a:gradFill flip="none" rotWithShape="1">
            <a:gsLst>
              <a:gs pos="0">
                <a:srgbClr val="FFD966"/>
              </a:gs>
              <a:gs pos="100000">
                <a:srgbClr val="FFD966"/>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48" name="Straight Connector 47"/>
          <p:cNvCxnSpPr>
            <a:stCxn id="47" idx="6"/>
            <a:endCxn id="44" idx="1"/>
          </p:cNvCxnSpPr>
          <p:nvPr/>
        </p:nvCxnSpPr>
        <p:spPr>
          <a:xfrm flipV="1">
            <a:off x="1149118" y="731604"/>
            <a:ext cx="308957" cy="6350"/>
          </a:xfrm>
          <a:prstGeom prst="line">
            <a:avLst/>
          </a:prstGeom>
          <a:ln w="28575">
            <a:solidFill>
              <a:srgbClr val="FFD966"/>
            </a:solidFill>
          </a:ln>
        </p:spPr>
        <p:style>
          <a:lnRef idx="1">
            <a:schemeClr val="dk1"/>
          </a:lnRef>
          <a:fillRef idx="0">
            <a:schemeClr val="dk1"/>
          </a:fillRef>
          <a:effectRef idx="0">
            <a:schemeClr val="dk1"/>
          </a:effectRef>
          <a:fontRef idx="minor">
            <a:schemeClr val="tx1"/>
          </a:fontRef>
        </p:style>
      </p:cxnSp>
      <p:sp>
        <p:nvSpPr>
          <p:cNvPr id="49" name="Donut 48"/>
          <p:cNvSpPr/>
          <p:nvPr/>
        </p:nvSpPr>
        <p:spPr>
          <a:xfrm>
            <a:off x="16218" y="223604"/>
            <a:ext cx="1028700" cy="1028700"/>
          </a:xfrm>
          <a:prstGeom prst="donut">
            <a:avLst>
              <a:gd name="adj" fmla="val 6519"/>
            </a:avLst>
          </a:prstGeom>
          <a:gradFill flip="none" rotWithShape="1">
            <a:gsLst>
              <a:gs pos="40000">
                <a:schemeClr val="accent3">
                  <a:lumMod val="5000"/>
                  <a:lumOff val="95000"/>
                </a:schemeClr>
              </a:gs>
              <a:gs pos="70000">
                <a:schemeClr val="accent3">
                  <a:lumMod val="45000"/>
                  <a:lumOff val="55000"/>
                </a:schemeClr>
              </a:gs>
              <a:gs pos="83000">
                <a:schemeClr val="accent3">
                  <a:lumMod val="45000"/>
                  <a:lumOff val="55000"/>
                </a:schemeClr>
              </a:gs>
              <a:gs pos="96000">
                <a:schemeClr val="accent3">
                  <a:lumMod val="30000"/>
                  <a:lumOff val="70000"/>
                </a:schemeClr>
              </a:gs>
            </a:gsLst>
            <a:lin ang="2700000" scaled="1"/>
            <a:tileRect/>
          </a:gradFill>
          <a:ln>
            <a:noFill/>
          </a:ln>
          <a:effectLst>
            <a:outerShdw blurRad="508000" dist="177800" dir="48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blipFill>
                <a:blip r:embed="rId3">
                  <a:alphaModFix amt="51000"/>
                </a:blip>
                <a:tile tx="0" ty="0" sx="100000" sy="100000" flip="none" algn="tl"/>
              </a:blipFill>
            </a:endParaRPr>
          </a:p>
        </p:txBody>
      </p:sp>
      <p:sp>
        <p:nvSpPr>
          <p:cNvPr id="50" name="Oval 49"/>
          <p:cNvSpPr/>
          <p:nvPr/>
        </p:nvSpPr>
        <p:spPr>
          <a:xfrm>
            <a:off x="120984" y="326427"/>
            <a:ext cx="822960" cy="822960"/>
          </a:xfrm>
          <a:prstGeom prst="ellipse">
            <a:avLst/>
          </a:prstGeom>
          <a:noFill/>
          <a:ln w="127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5" name="Oval 54"/>
          <p:cNvSpPr/>
          <p:nvPr/>
        </p:nvSpPr>
        <p:spPr>
          <a:xfrm>
            <a:off x="161047" y="374925"/>
            <a:ext cx="731520" cy="731520"/>
          </a:xfrm>
          <a:prstGeom prst="ellipse">
            <a:avLst/>
          </a:prstGeom>
          <a:blipFill dpi="0" rotWithShape="1">
            <a:blip r:embed="rId4">
              <a:alphaModFix amt="89000"/>
            </a:blip>
            <a:srcRect/>
            <a:stretch>
              <a:fillRect/>
            </a:stretch>
          </a:blipFill>
          <a:ln w="127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6" name="Oval 55"/>
          <p:cNvSpPr/>
          <p:nvPr/>
        </p:nvSpPr>
        <p:spPr>
          <a:xfrm>
            <a:off x="1504952" y="449120"/>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625" b="1">
                <a:solidFill>
                  <a:srgbClr val="5B9BD5"/>
                </a:solidFill>
                <a:latin typeface="Times New Roman" panose="02020603050405020304" pitchFamily="18" charset="0"/>
                <a:cs typeface="Times New Roman" panose="02020603050405020304" pitchFamily="18" charset="0"/>
              </a:rPr>
              <a:t>I</a:t>
            </a:r>
          </a:p>
        </p:txBody>
      </p:sp>
      <p:sp>
        <p:nvSpPr>
          <p:cNvPr id="57" name="Title 58"/>
          <p:cNvSpPr txBox="1">
            <a:spLocks/>
          </p:cNvSpPr>
          <p:nvPr/>
        </p:nvSpPr>
        <p:spPr>
          <a:xfrm>
            <a:off x="3294744" y="388705"/>
            <a:ext cx="2844800" cy="6858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smtClean="0">
                <a:solidFill>
                  <a:srgbClr val="5B9BD5"/>
                </a:solidFill>
                <a:latin typeface="Times New Roman" panose="02020603050405020304" pitchFamily="18" charset="0"/>
                <a:cs typeface="Times New Roman" panose="02020603050405020304" pitchFamily="18" charset="0"/>
              </a:rPr>
              <a:t>Mở Đầu</a:t>
            </a:r>
            <a:endParaRPr lang="en-US" sz="4000" b="1">
              <a:solidFill>
                <a:srgbClr val="5B9BD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5889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p:cNvSpPr/>
          <p:nvPr/>
        </p:nvSpPr>
        <p:spPr>
          <a:xfrm>
            <a:off x="603250" y="349626"/>
            <a:ext cx="579090" cy="1161674"/>
          </a:xfrm>
          <a:custGeom>
            <a:avLst/>
            <a:gdLst>
              <a:gd name="connsiteX0" fmla="*/ 22544 w 2994344"/>
              <a:gd name="connsiteY0" fmla="*/ 0 h 5943600"/>
              <a:gd name="connsiteX1" fmla="*/ 2994344 w 2994344"/>
              <a:gd name="connsiteY1" fmla="*/ 2971800 h 5943600"/>
              <a:gd name="connsiteX2" fmla="*/ 22544 w 2994344"/>
              <a:gd name="connsiteY2" fmla="*/ 5943600 h 5943600"/>
              <a:gd name="connsiteX3" fmla="*/ 0 w 2994344"/>
              <a:gd name="connsiteY3" fmla="*/ 5942462 h 5943600"/>
              <a:gd name="connsiteX4" fmla="*/ 0 w 2994344"/>
              <a:gd name="connsiteY4" fmla="*/ 5746085 h 5943600"/>
              <a:gd name="connsiteX5" fmla="*/ 22544 w 2994344"/>
              <a:gd name="connsiteY5" fmla="*/ 5747223 h 5943600"/>
              <a:gd name="connsiteX6" fmla="*/ 2797967 w 2994344"/>
              <a:gd name="connsiteY6" fmla="*/ 2971800 h 5943600"/>
              <a:gd name="connsiteX7" fmla="*/ 22544 w 2994344"/>
              <a:gd name="connsiteY7" fmla="*/ 196377 h 5943600"/>
              <a:gd name="connsiteX8" fmla="*/ 0 w 2994344"/>
              <a:gd name="connsiteY8" fmla="*/ 197515 h 5943600"/>
              <a:gd name="connsiteX9" fmla="*/ 0 w 2994344"/>
              <a:gd name="connsiteY9" fmla="*/ 1139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4344" h="5943600">
                <a:moveTo>
                  <a:pt x="22544" y="0"/>
                </a:moveTo>
                <a:cubicBezTo>
                  <a:pt x="1663824" y="0"/>
                  <a:pt x="2994344" y="1330520"/>
                  <a:pt x="2994344" y="2971800"/>
                </a:cubicBezTo>
                <a:cubicBezTo>
                  <a:pt x="2994344" y="4613080"/>
                  <a:pt x="1663824" y="5943600"/>
                  <a:pt x="22544" y="5943600"/>
                </a:cubicBezTo>
                <a:lnTo>
                  <a:pt x="0" y="5942462"/>
                </a:lnTo>
                <a:lnTo>
                  <a:pt x="0" y="5746085"/>
                </a:lnTo>
                <a:lnTo>
                  <a:pt x="22544" y="5747223"/>
                </a:lnTo>
                <a:cubicBezTo>
                  <a:pt x="1555368" y="5747223"/>
                  <a:pt x="2797967" y="4504624"/>
                  <a:pt x="2797967" y="2971800"/>
                </a:cubicBezTo>
                <a:cubicBezTo>
                  <a:pt x="2797967" y="1438976"/>
                  <a:pt x="1555368" y="196377"/>
                  <a:pt x="22544" y="196377"/>
                </a:cubicBezTo>
                <a:lnTo>
                  <a:pt x="0" y="197515"/>
                </a:lnTo>
                <a:lnTo>
                  <a:pt x="0" y="1139"/>
                </a:lnTo>
                <a:close/>
              </a:path>
            </a:pathLst>
          </a:custGeom>
          <a:gradFill flip="none" rotWithShape="1">
            <a:gsLst>
              <a:gs pos="0">
                <a:schemeClr val="accent1">
                  <a:lumMod val="5000"/>
                  <a:lumOff val="95000"/>
                </a:schemeClr>
              </a:gs>
              <a:gs pos="10000">
                <a:srgbClr val="FFD966"/>
              </a:gs>
              <a:gs pos="38000">
                <a:srgbClr val="C16FBB"/>
              </a:gs>
              <a:gs pos="21000">
                <a:srgbClr val="FFC000"/>
              </a:gs>
              <a:gs pos="82000">
                <a:srgbClr val="2F5597"/>
              </a:gs>
              <a:gs pos="100000">
                <a:srgbClr val="5B9BD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sp>
        <p:nvSpPr>
          <p:cNvPr id="13" name="Oval 12"/>
          <p:cNvSpPr/>
          <p:nvPr/>
        </p:nvSpPr>
        <p:spPr>
          <a:xfrm>
            <a:off x="1099749" y="872418"/>
            <a:ext cx="107425" cy="108440"/>
          </a:xfrm>
          <a:prstGeom prst="ellipse">
            <a:avLst/>
          </a:prstGeom>
          <a:gradFill flip="none" rotWithShape="1">
            <a:gsLst>
              <a:gs pos="0">
                <a:srgbClr val="FFD966"/>
              </a:gs>
              <a:gs pos="100000">
                <a:srgbClr val="FFD966"/>
              </a:gs>
            </a:gsLst>
            <a:lin ang="13500000" scaled="1"/>
            <a:tileRect/>
          </a:gradFill>
          <a:ln>
            <a:solidFill>
              <a:srgbClr val="FAB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37" name="Straight Connector 36"/>
          <p:cNvCxnSpPr>
            <a:stCxn id="13" idx="6"/>
            <a:endCxn id="23" idx="1"/>
          </p:cNvCxnSpPr>
          <p:nvPr/>
        </p:nvCxnSpPr>
        <p:spPr>
          <a:xfrm flipV="1">
            <a:off x="1207174" y="920360"/>
            <a:ext cx="359312" cy="6278"/>
          </a:xfrm>
          <a:prstGeom prst="line">
            <a:avLst/>
          </a:prstGeom>
          <a:ln w="28575">
            <a:solidFill>
              <a:srgbClr val="F8BB00"/>
            </a:solidFill>
          </a:ln>
        </p:spPr>
        <p:style>
          <a:lnRef idx="1">
            <a:schemeClr val="dk1"/>
          </a:lnRef>
          <a:fillRef idx="0">
            <a:schemeClr val="dk1"/>
          </a:fillRef>
          <a:effectRef idx="0">
            <a:schemeClr val="dk1"/>
          </a:effectRef>
          <a:fontRef idx="minor">
            <a:schemeClr val="tx1"/>
          </a:fontRef>
        </p:style>
      </p:cxnSp>
      <p:sp>
        <p:nvSpPr>
          <p:cNvPr id="51" name="Donut 50"/>
          <p:cNvSpPr/>
          <p:nvPr/>
        </p:nvSpPr>
        <p:spPr>
          <a:xfrm>
            <a:off x="74274" y="412288"/>
            <a:ext cx="1028700" cy="1028700"/>
          </a:xfrm>
          <a:prstGeom prst="donut">
            <a:avLst>
              <a:gd name="adj" fmla="val 6519"/>
            </a:avLst>
          </a:prstGeom>
          <a:gradFill flip="none" rotWithShape="1">
            <a:gsLst>
              <a:gs pos="40000">
                <a:schemeClr val="accent3">
                  <a:lumMod val="5000"/>
                  <a:lumOff val="95000"/>
                </a:schemeClr>
              </a:gs>
              <a:gs pos="70000">
                <a:schemeClr val="accent3">
                  <a:lumMod val="45000"/>
                  <a:lumOff val="55000"/>
                </a:schemeClr>
              </a:gs>
              <a:gs pos="83000">
                <a:schemeClr val="accent3">
                  <a:lumMod val="45000"/>
                  <a:lumOff val="55000"/>
                </a:schemeClr>
              </a:gs>
              <a:gs pos="96000">
                <a:schemeClr val="accent3">
                  <a:lumMod val="30000"/>
                  <a:lumOff val="70000"/>
                </a:schemeClr>
              </a:gs>
            </a:gsLst>
            <a:lin ang="2700000" scaled="1"/>
            <a:tileRect/>
          </a:gradFill>
          <a:ln>
            <a:noFill/>
          </a:ln>
          <a:effectLst>
            <a:outerShdw blurRad="508000" dist="177800" dir="48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blipFill>
                <a:blip r:embed="rId2">
                  <a:alphaModFix amt="51000"/>
                </a:blip>
                <a:tile tx="0" ty="0" sx="100000" sy="100000" flip="none" algn="tl"/>
              </a:blipFill>
            </a:endParaRPr>
          </a:p>
        </p:txBody>
      </p:sp>
      <p:sp>
        <p:nvSpPr>
          <p:cNvPr id="52" name="Oval 51"/>
          <p:cNvSpPr/>
          <p:nvPr/>
        </p:nvSpPr>
        <p:spPr>
          <a:xfrm>
            <a:off x="179040" y="515111"/>
            <a:ext cx="822960" cy="822960"/>
          </a:xfrm>
          <a:prstGeom prst="ellipse">
            <a:avLst/>
          </a:prstGeom>
          <a:noFill/>
          <a:ln w="127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3" name="Oval 52"/>
          <p:cNvSpPr/>
          <p:nvPr/>
        </p:nvSpPr>
        <p:spPr>
          <a:xfrm>
            <a:off x="219103" y="563609"/>
            <a:ext cx="731520" cy="731520"/>
          </a:xfrm>
          <a:prstGeom prst="ellipse">
            <a:avLst/>
          </a:prstGeom>
          <a:blipFill dpi="0" rotWithShape="1">
            <a:blip r:embed="rId3">
              <a:alphaModFix amt="89000"/>
            </a:blip>
            <a:srcRect/>
            <a:stretch>
              <a:fillRect/>
            </a:stretch>
          </a:blipFill>
          <a:ln w="127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76" name="Picture 75"/>
          <p:cNvPicPr>
            <a:picLocks noChangeAspect="1"/>
          </p:cNvPicPr>
          <p:nvPr/>
        </p:nvPicPr>
        <p:blipFill rotWithShape="1">
          <a:blip r:embed="rId4" cstate="print">
            <a:extLst>
              <a:ext uri="{28A0092B-C50C-407E-A947-70E740481C1C}">
                <a14:useLocalDpi xmlns:a14="http://schemas.microsoft.com/office/drawing/2010/main" val="0"/>
              </a:ext>
            </a:extLst>
          </a:blip>
          <a:srcRect t="28322"/>
          <a:stretch/>
        </p:blipFill>
        <p:spPr>
          <a:xfrm>
            <a:off x="-1605" y="6022256"/>
            <a:ext cx="9144000" cy="850258"/>
          </a:xfrm>
          <a:prstGeom prst="rect">
            <a:avLst/>
          </a:prstGeom>
        </p:spPr>
      </p:pic>
      <p:sp>
        <p:nvSpPr>
          <p:cNvPr id="23" name="Rounded Rectangle 22"/>
          <p:cNvSpPr/>
          <p:nvPr/>
        </p:nvSpPr>
        <p:spPr>
          <a:xfrm>
            <a:off x="1566486" y="533129"/>
            <a:ext cx="7301743" cy="774462"/>
          </a:xfrm>
          <a:prstGeom prst="roundRect">
            <a:avLst>
              <a:gd name="adj" fmla="val 50000"/>
            </a:avLst>
          </a:prstGeom>
          <a:solidFill>
            <a:schemeClr val="accent4"/>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4" name="Title 58"/>
          <p:cNvSpPr txBox="1">
            <a:spLocks/>
          </p:cNvSpPr>
          <p:nvPr/>
        </p:nvSpPr>
        <p:spPr>
          <a:xfrm>
            <a:off x="2283550" y="698538"/>
            <a:ext cx="4936400" cy="502184"/>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smtClean="0">
                <a:solidFill>
                  <a:srgbClr val="2F5597"/>
                </a:solidFill>
                <a:latin typeface="Times New Roman" panose="02020603050405020304" pitchFamily="18" charset="0"/>
                <a:cs typeface="Times New Roman" panose="02020603050405020304" pitchFamily="18" charset="0"/>
              </a:rPr>
              <a:t>Khái Niệm</a:t>
            </a:r>
            <a:endParaRPr lang="en-US" sz="3200" b="1">
              <a:solidFill>
                <a:srgbClr val="2F5597"/>
              </a:solidFill>
              <a:latin typeface="Times New Roman" panose="02020603050405020304" pitchFamily="18" charset="0"/>
              <a:cs typeface="Times New Roman" panose="02020603050405020304" pitchFamily="18" charset="0"/>
            </a:endParaRPr>
          </a:p>
        </p:txBody>
      </p:sp>
      <p:sp>
        <p:nvSpPr>
          <p:cNvPr id="25" name="Oval 24"/>
          <p:cNvSpPr/>
          <p:nvPr/>
        </p:nvSpPr>
        <p:spPr>
          <a:xfrm>
            <a:off x="1622861" y="653659"/>
            <a:ext cx="541502"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625" b="1">
              <a:solidFill>
                <a:srgbClr val="5B9BD5"/>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1677026" y="693337"/>
            <a:ext cx="642239" cy="461665"/>
          </a:xfrm>
          <a:prstGeom prst="rect">
            <a:avLst/>
          </a:prstGeom>
          <a:noFill/>
        </p:spPr>
        <p:txBody>
          <a:bodyPr wrap="square" rtlCol="0">
            <a:spAutoFit/>
          </a:bodyPr>
          <a:lstStyle/>
          <a:p>
            <a:r>
              <a:rPr lang="en-US" sz="2400" b="1">
                <a:solidFill>
                  <a:srgbClr val="2F5597"/>
                </a:solidFill>
                <a:latin typeface="Times New Roman" panose="02020603050405020304" pitchFamily="18" charset="0"/>
                <a:cs typeface="Times New Roman" panose="02020603050405020304" pitchFamily="18" charset="0"/>
              </a:rPr>
              <a:t>II</a:t>
            </a:r>
          </a:p>
        </p:txBody>
      </p:sp>
      <p:sp>
        <p:nvSpPr>
          <p:cNvPr id="16" name="Title 15"/>
          <p:cNvSpPr>
            <a:spLocks noGrp="1"/>
          </p:cNvSpPr>
          <p:nvPr>
            <p:ph type="ctrTitle"/>
          </p:nvPr>
        </p:nvSpPr>
        <p:spPr>
          <a:xfrm>
            <a:off x="961570" y="1723515"/>
            <a:ext cx="3145971" cy="552242"/>
          </a:xfrm>
        </p:spPr>
        <p:txBody>
          <a:bodyPr>
            <a:normAutofit fontScale="90000"/>
          </a:bodyPr>
          <a:lstStyle/>
          <a:p>
            <a:pPr algn="l"/>
            <a:r>
              <a:rPr lang="en-US" sz="3500" b="1" smtClean="0">
                <a:solidFill>
                  <a:schemeClr val="accent1"/>
                </a:solidFill>
                <a:latin typeface="Times New Roman" panose="02020603050405020304" pitchFamily="18" charset="0"/>
                <a:cs typeface="Times New Roman" panose="02020603050405020304" pitchFamily="18" charset="0"/>
              </a:rPr>
              <a:t>Tĩnh điện là gì ?</a:t>
            </a:r>
            <a:endParaRPr lang="en-US" sz="3500" b="1">
              <a:solidFill>
                <a:schemeClr val="accent1"/>
              </a:solidFill>
              <a:latin typeface="Times New Roman" panose="02020603050405020304" pitchFamily="18" charset="0"/>
              <a:cs typeface="Times New Roman" panose="02020603050405020304" pitchFamily="18" charset="0"/>
            </a:endParaRPr>
          </a:p>
        </p:txBody>
      </p:sp>
      <p:sp>
        <p:nvSpPr>
          <p:cNvPr id="17" name="Subtitle 16"/>
          <p:cNvSpPr>
            <a:spLocks noGrp="1"/>
          </p:cNvSpPr>
          <p:nvPr>
            <p:ph type="subTitle" idx="1"/>
          </p:nvPr>
        </p:nvSpPr>
        <p:spPr>
          <a:xfrm>
            <a:off x="1001999" y="2308177"/>
            <a:ext cx="8011371" cy="1451023"/>
          </a:xfrm>
        </p:spPr>
        <p:txBody>
          <a:bodyPr/>
          <a:lstStyle/>
          <a:p>
            <a:pPr indent="465138" algn="l"/>
            <a:r>
              <a:rPr lang="en-US" smtClean="0">
                <a:latin typeface="Times New Roman" panose="02020603050405020304" pitchFamily="18" charset="0"/>
                <a:cs typeface="Times New Roman" panose="02020603050405020304" pitchFamily="18" charset="0"/>
              </a:rPr>
              <a:t>Là hiện tượng mất cân bằng điện tích trên bề mặt của một vật thể. Điện tích sẽ được lưu giữ ở đó cho đến khi nó có thể truyền đi nơi khác thông qua một dòng điện hoặc sự phóng điện(ESD).</a:t>
            </a:r>
            <a:endParaRPr lang="en-US">
              <a:latin typeface="Times New Roman" panose="02020603050405020304" pitchFamily="18" charset="0"/>
              <a:cs typeface="Times New Roman" panose="02020603050405020304" pitchFamily="18" charset="0"/>
            </a:endParaRPr>
          </a:p>
        </p:txBody>
      </p:sp>
      <p:pic>
        <p:nvPicPr>
          <p:cNvPr id="1028" name="Picture 4" descr="Hình ảnh có liên qua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74171" y="3759200"/>
            <a:ext cx="3048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ình ảnh có liên qu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46343" y="2663384"/>
            <a:ext cx="3048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36" name="Title 15"/>
          <p:cNvSpPr txBox="1">
            <a:spLocks/>
          </p:cNvSpPr>
          <p:nvPr/>
        </p:nvSpPr>
        <p:spPr>
          <a:xfrm>
            <a:off x="1099749" y="4483371"/>
            <a:ext cx="4126173" cy="5863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b="1" smtClean="0">
                <a:solidFill>
                  <a:srgbClr val="FF0000"/>
                </a:solidFill>
                <a:latin typeface="Times New Roman" panose="02020603050405020304" pitchFamily="18" charset="0"/>
                <a:cs typeface="Times New Roman" panose="02020603050405020304" pitchFamily="18" charset="0"/>
              </a:rPr>
              <a:t>Tay chạm vào chốt cửa mùa đông bị giật</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38" name="Title 15"/>
          <p:cNvSpPr txBox="1">
            <a:spLocks/>
          </p:cNvSpPr>
          <p:nvPr/>
        </p:nvSpPr>
        <p:spPr>
          <a:xfrm>
            <a:off x="9598094" y="4776563"/>
            <a:ext cx="4126173" cy="72411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b="1" smtClean="0">
                <a:solidFill>
                  <a:srgbClr val="FF0000"/>
                </a:solidFill>
                <a:latin typeface="Times New Roman" panose="02020603050405020304" pitchFamily="18" charset="0"/>
                <a:cs typeface="Times New Roman" panose="02020603050405020304" pitchFamily="18" charset="0"/>
              </a:rPr>
              <a:t>Phóng tĩnh điện trên bảng mạch điện tử</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39" name="Title 15"/>
          <p:cNvSpPr txBox="1">
            <a:spLocks/>
          </p:cNvSpPr>
          <p:nvPr/>
        </p:nvSpPr>
        <p:spPr>
          <a:xfrm>
            <a:off x="-5170201" y="4289792"/>
            <a:ext cx="4126173" cy="5571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b="1" smtClean="0">
                <a:solidFill>
                  <a:srgbClr val="FF0000"/>
                </a:solidFill>
                <a:latin typeface="Times New Roman" panose="02020603050405020304" pitchFamily="18" charset="0"/>
                <a:cs typeface="Times New Roman" panose="02020603050405020304" pitchFamily="18" charset="0"/>
              </a:rPr>
              <a:t>Tóc bị dựng đứng vào ngày đông</a:t>
            </a:r>
            <a:endParaRPr lang="en-US" sz="2000" b="1">
              <a:solidFill>
                <a:srgbClr val="FF0000"/>
              </a:solidFill>
              <a:latin typeface="Times New Roman" panose="02020603050405020304" pitchFamily="18" charset="0"/>
              <a:cs typeface="Times New Roman" panose="02020603050405020304" pitchFamily="18" charset="0"/>
            </a:endParaRPr>
          </a:p>
        </p:txBody>
      </p:sp>
      <p:pic>
        <p:nvPicPr>
          <p:cNvPr id="1026" name="Picture 2" descr="Kết quả hình ảnh cho tĩnh điện tó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34705" y="5069756"/>
            <a:ext cx="3048001"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91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randombar(horizontal)">
                                      <p:cBhvr>
                                        <p:cTn id="13" dur="500"/>
                                        <p:tgtEl>
                                          <p:spTgt spid="3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randombar(horizontal)">
                                      <p:cBhvr>
                                        <p:cTn id="16" dur="500"/>
                                        <p:tgtEl>
                                          <p:spTgt spid="51"/>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randombar(horizontal)">
                                      <p:cBhvr>
                                        <p:cTn id="19" dur="500"/>
                                        <p:tgtEl>
                                          <p:spTgt spid="5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randombar(horizontal)">
                                      <p:cBhvr>
                                        <p:cTn id="22" dur="500"/>
                                        <p:tgtEl>
                                          <p:spTgt spid="53"/>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randombar(horizontal)">
                                      <p:cBhvr>
                                        <p:cTn id="31" dur="500"/>
                                        <p:tgtEl>
                                          <p:spTgt spid="2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randombar(horizontal)">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randombar(horizont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44" dur="500"/>
                                        <p:tgtEl>
                                          <p:spTgt spid="17">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randombar(horizontal)">
                                      <p:cBhvr>
                                        <p:cTn id="49" dur="500"/>
                                        <p:tgtEl>
                                          <p:spTgt spid="36"/>
                                        </p:tgtEl>
                                      </p:cBhvr>
                                    </p:animEffect>
                                  </p:childTnLst>
                                </p:cTn>
                              </p:par>
                              <p:par>
                                <p:cTn id="50" presetID="14" presetClass="entr" presetSubtype="10" fill="hold" nodeType="withEffect">
                                  <p:stCondLst>
                                    <p:cond delay="0"/>
                                  </p:stCondLst>
                                  <p:childTnLst>
                                    <p:set>
                                      <p:cBhvr>
                                        <p:cTn id="51" dur="1" fill="hold">
                                          <p:stCondLst>
                                            <p:cond delay="0"/>
                                          </p:stCondLst>
                                        </p:cTn>
                                        <p:tgtEl>
                                          <p:spTgt spid="1028"/>
                                        </p:tgtEl>
                                        <p:attrNameLst>
                                          <p:attrName>style.visibility</p:attrName>
                                        </p:attrNameLst>
                                      </p:cBhvr>
                                      <p:to>
                                        <p:strVal val="visible"/>
                                      </p:to>
                                    </p:set>
                                    <p:animEffect transition="in" filter="randombar(horizontal)">
                                      <p:cBhvr>
                                        <p:cTn id="52" dur="500"/>
                                        <p:tgtEl>
                                          <p:spTgt spid="1028"/>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xit" presetSubtype="10" fill="hold" grpId="1" nodeType="clickEffect">
                                  <p:stCondLst>
                                    <p:cond delay="0"/>
                                  </p:stCondLst>
                                  <p:childTnLst>
                                    <p:animEffect transition="out" filter="randombar(horizontal)">
                                      <p:cBhvr>
                                        <p:cTn id="56" dur="200"/>
                                        <p:tgtEl>
                                          <p:spTgt spid="36"/>
                                        </p:tgtEl>
                                      </p:cBhvr>
                                    </p:animEffect>
                                    <p:set>
                                      <p:cBhvr>
                                        <p:cTn id="57" dur="1" fill="hold">
                                          <p:stCondLst>
                                            <p:cond delay="199"/>
                                          </p:stCondLst>
                                        </p:cTn>
                                        <p:tgtEl>
                                          <p:spTgt spid="36"/>
                                        </p:tgtEl>
                                        <p:attrNameLst>
                                          <p:attrName>style.visibility</p:attrName>
                                        </p:attrNameLst>
                                      </p:cBhvr>
                                      <p:to>
                                        <p:strVal val="hidden"/>
                                      </p:to>
                                    </p:set>
                                  </p:childTnLst>
                                </p:cTn>
                              </p:par>
                              <p:par>
                                <p:cTn id="58" presetID="14" presetClass="exit" presetSubtype="10" fill="hold" nodeType="withEffect">
                                  <p:stCondLst>
                                    <p:cond delay="0"/>
                                  </p:stCondLst>
                                  <p:childTnLst>
                                    <p:animEffect transition="out" filter="randombar(horizontal)">
                                      <p:cBhvr>
                                        <p:cTn id="59" dur="200"/>
                                        <p:tgtEl>
                                          <p:spTgt spid="1028"/>
                                        </p:tgtEl>
                                      </p:cBhvr>
                                    </p:animEffect>
                                    <p:set>
                                      <p:cBhvr>
                                        <p:cTn id="60" dur="1" fill="hold">
                                          <p:stCondLst>
                                            <p:cond delay="199"/>
                                          </p:stCondLst>
                                        </p:cTn>
                                        <p:tgtEl>
                                          <p:spTgt spid="102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nodeType="clickEffect">
                                  <p:stCondLst>
                                    <p:cond delay="0"/>
                                  </p:stCondLst>
                                  <p:childTnLst>
                                    <p:animMotion origin="layout" path="M 1.66667E-6 -7.40741E-7 L 1.10312 -0.18889 " pathEditMode="relative" rAng="0" ptsTypes="AA">
                                      <p:cBhvr>
                                        <p:cTn id="64" dur="600" fill="hold"/>
                                        <p:tgtEl>
                                          <p:spTgt spid="1026"/>
                                        </p:tgtEl>
                                        <p:attrNameLst>
                                          <p:attrName>ppt_x</p:attrName>
                                          <p:attrName>ppt_y</p:attrName>
                                        </p:attrNameLst>
                                      </p:cBhvr>
                                      <p:rCtr x="55156" y="-9444"/>
                                    </p:animMotion>
                                  </p:childTnLst>
                                </p:cTn>
                              </p:par>
                              <p:par>
                                <p:cTn id="65" presetID="42" presetClass="path" presetSubtype="0" accel="50000" decel="50000" fill="hold" grpId="2" nodeType="withEffect">
                                  <p:stCondLst>
                                    <p:cond delay="0"/>
                                  </p:stCondLst>
                                  <p:childTnLst>
                                    <p:animMotion origin="layout" path="M -3.05556E-6 -2.22222E-6 L 0.70365 0.03056 " pathEditMode="relative" rAng="0" ptsTypes="AA">
                                      <p:cBhvr>
                                        <p:cTn id="66" dur="600" fill="hold"/>
                                        <p:tgtEl>
                                          <p:spTgt spid="39"/>
                                        </p:tgtEl>
                                        <p:attrNameLst>
                                          <p:attrName>ppt_x</p:attrName>
                                          <p:attrName>ppt_y</p:attrName>
                                        </p:attrNameLst>
                                      </p:cBhvr>
                                      <p:rCtr x="35174" y="1528"/>
                                    </p:animMotion>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nodeType="clickEffect">
                                  <p:stCondLst>
                                    <p:cond delay="0"/>
                                  </p:stCondLst>
                                  <p:childTnLst>
                                    <p:set>
                                      <p:cBhvr>
                                        <p:cTn id="70" dur="1" fill="hold">
                                          <p:stCondLst>
                                            <p:cond delay="0"/>
                                          </p:stCondLst>
                                        </p:cTn>
                                        <p:tgtEl>
                                          <p:spTgt spid="1026"/>
                                        </p:tgtEl>
                                        <p:attrNameLst>
                                          <p:attrName>style.visibility</p:attrName>
                                        </p:attrNameLst>
                                      </p:cBhvr>
                                      <p:to>
                                        <p:strVal val="visible"/>
                                      </p:to>
                                    </p:set>
                                    <p:animEffect transition="in" filter="randombar(horizontal)">
                                      <p:cBhvr>
                                        <p:cTn id="71" dur="500"/>
                                        <p:tgtEl>
                                          <p:spTgt spid="1026"/>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randombar(horizontal)">
                                      <p:cBhvr>
                                        <p:cTn id="74" dur="500"/>
                                        <p:tgtEl>
                                          <p:spTgt spid="39"/>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xit" presetSubtype="10" fill="hold" nodeType="clickEffect">
                                  <p:stCondLst>
                                    <p:cond delay="0"/>
                                  </p:stCondLst>
                                  <p:childTnLst>
                                    <p:animEffect transition="out" filter="randombar(horizontal)">
                                      <p:cBhvr>
                                        <p:cTn id="78" dur="500"/>
                                        <p:tgtEl>
                                          <p:spTgt spid="1026"/>
                                        </p:tgtEl>
                                      </p:cBhvr>
                                    </p:animEffect>
                                    <p:set>
                                      <p:cBhvr>
                                        <p:cTn id="79" dur="1" fill="hold">
                                          <p:stCondLst>
                                            <p:cond delay="499"/>
                                          </p:stCondLst>
                                        </p:cTn>
                                        <p:tgtEl>
                                          <p:spTgt spid="1026"/>
                                        </p:tgtEl>
                                        <p:attrNameLst>
                                          <p:attrName>style.visibility</p:attrName>
                                        </p:attrNameLst>
                                      </p:cBhvr>
                                      <p:to>
                                        <p:strVal val="hidden"/>
                                      </p:to>
                                    </p:set>
                                  </p:childTnLst>
                                </p:cTn>
                              </p:par>
                              <p:par>
                                <p:cTn id="80" presetID="14" presetClass="exit" presetSubtype="10" fill="hold" grpId="1" nodeType="withEffect">
                                  <p:stCondLst>
                                    <p:cond delay="0"/>
                                  </p:stCondLst>
                                  <p:childTnLst>
                                    <p:animEffect transition="out" filter="randombar(horizontal)">
                                      <p:cBhvr>
                                        <p:cTn id="81" dur="500"/>
                                        <p:tgtEl>
                                          <p:spTgt spid="39"/>
                                        </p:tgtEl>
                                      </p:cBhvr>
                                    </p:animEffect>
                                    <p:set>
                                      <p:cBhvr>
                                        <p:cTn id="82" dur="1" fill="hold">
                                          <p:stCondLst>
                                            <p:cond delay="499"/>
                                          </p:stCondLst>
                                        </p:cTn>
                                        <p:tgtEl>
                                          <p:spTgt spid="39"/>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42" presetClass="path" presetSubtype="0" accel="50000" decel="50000" fill="hold" grpId="0" nodeType="clickEffect">
                                  <p:stCondLst>
                                    <p:cond delay="0"/>
                                  </p:stCondLst>
                                  <p:childTnLst>
                                    <p:animMotion origin="layout" path="M -3.61111E-6 4.44444E-6 L -0.92725 -0.05278 " pathEditMode="relative" rAng="0" ptsTypes="AA">
                                      <p:cBhvr>
                                        <p:cTn id="86" dur="600" fill="hold"/>
                                        <p:tgtEl>
                                          <p:spTgt spid="38"/>
                                        </p:tgtEl>
                                        <p:attrNameLst>
                                          <p:attrName>ppt_x</p:attrName>
                                          <p:attrName>ppt_y</p:attrName>
                                        </p:attrNameLst>
                                      </p:cBhvr>
                                      <p:rCtr x="-46372" y="-2639"/>
                                    </p:animMotion>
                                  </p:childTnLst>
                                </p:cTn>
                              </p:par>
                              <p:par>
                                <p:cTn id="87" presetID="42" presetClass="path" presetSubtype="0" accel="50000" decel="50000" fill="hold" nodeType="withEffect">
                                  <p:stCondLst>
                                    <p:cond delay="0"/>
                                  </p:stCondLst>
                                  <p:childTnLst>
                                    <p:animMotion origin="layout" path="M 4.72222E-6 -4.81481E-6 L -0.47622 0.15973 " pathEditMode="relative" rAng="0" ptsTypes="AA">
                                      <p:cBhvr>
                                        <p:cTn id="88" dur="600" fill="hold"/>
                                        <p:tgtEl>
                                          <p:spTgt spid="1030"/>
                                        </p:tgtEl>
                                        <p:attrNameLst>
                                          <p:attrName>ppt_x</p:attrName>
                                          <p:attrName>ppt_y</p:attrName>
                                        </p:attrNameLst>
                                      </p:cBhvr>
                                      <p:rCtr x="-23819" y="7986"/>
                                    </p:animMotion>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1" nodeType="click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randombar(horizontal)">
                                      <p:cBhvr>
                                        <p:cTn id="93" dur="500"/>
                                        <p:tgtEl>
                                          <p:spTgt spid="38"/>
                                        </p:tgtEl>
                                      </p:cBhvr>
                                    </p:animEffect>
                                  </p:childTnLst>
                                </p:cTn>
                              </p:par>
                              <p:par>
                                <p:cTn id="94" presetID="14" presetClass="entr" presetSubtype="10" fill="hold" nodeType="withEffect">
                                  <p:stCondLst>
                                    <p:cond delay="0"/>
                                  </p:stCondLst>
                                  <p:childTnLst>
                                    <p:set>
                                      <p:cBhvr>
                                        <p:cTn id="95" dur="1" fill="hold">
                                          <p:stCondLst>
                                            <p:cond delay="0"/>
                                          </p:stCondLst>
                                        </p:cTn>
                                        <p:tgtEl>
                                          <p:spTgt spid="1030"/>
                                        </p:tgtEl>
                                        <p:attrNameLst>
                                          <p:attrName>style.visibility</p:attrName>
                                        </p:attrNameLst>
                                      </p:cBhvr>
                                      <p:to>
                                        <p:strVal val="visible"/>
                                      </p:to>
                                    </p:set>
                                    <p:animEffect transition="in" filter="randombar(horizontal)">
                                      <p:cBhvr>
                                        <p:cTn id="96"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3" grpId="0" animBg="1"/>
      <p:bldP spid="51" grpId="0" animBg="1"/>
      <p:bldP spid="52" grpId="0" animBg="1"/>
      <p:bldP spid="53" grpId="0" animBg="1"/>
      <p:bldP spid="23" grpId="0" animBg="1"/>
      <p:bldP spid="24" grpId="0"/>
      <p:bldP spid="25" grpId="0" animBg="1"/>
      <p:bldP spid="26" grpId="0"/>
      <p:bldP spid="16" grpId="0"/>
      <p:bldP spid="17" grpId="0" build="p"/>
      <p:bldP spid="36" grpId="0"/>
      <p:bldP spid="36" grpId="1"/>
      <p:bldP spid="38" grpId="0"/>
      <p:bldP spid="38" grpId="1"/>
      <p:bldP spid="39" grpId="0"/>
      <p:bldP spid="39" grpId="1"/>
      <p:bldP spid="39"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p:cNvSpPr/>
          <p:nvPr/>
        </p:nvSpPr>
        <p:spPr>
          <a:xfrm>
            <a:off x="614197" y="128729"/>
            <a:ext cx="579090" cy="1161674"/>
          </a:xfrm>
          <a:custGeom>
            <a:avLst/>
            <a:gdLst>
              <a:gd name="connsiteX0" fmla="*/ 22544 w 2994344"/>
              <a:gd name="connsiteY0" fmla="*/ 0 h 5943600"/>
              <a:gd name="connsiteX1" fmla="*/ 2994344 w 2994344"/>
              <a:gd name="connsiteY1" fmla="*/ 2971800 h 5943600"/>
              <a:gd name="connsiteX2" fmla="*/ 22544 w 2994344"/>
              <a:gd name="connsiteY2" fmla="*/ 5943600 h 5943600"/>
              <a:gd name="connsiteX3" fmla="*/ 0 w 2994344"/>
              <a:gd name="connsiteY3" fmla="*/ 5942462 h 5943600"/>
              <a:gd name="connsiteX4" fmla="*/ 0 w 2994344"/>
              <a:gd name="connsiteY4" fmla="*/ 5746085 h 5943600"/>
              <a:gd name="connsiteX5" fmla="*/ 22544 w 2994344"/>
              <a:gd name="connsiteY5" fmla="*/ 5747223 h 5943600"/>
              <a:gd name="connsiteX6" fmla="*/ 2797967 w 2994344"/>
              <a:gd name="connsiteY6" fmla="*/ 2971800 h 5943600"/>
              <a:gd name="connsiteX7" fmla="*/ 22544 w 2994344"/>
              <a:gd name="connsiteY7" fmla="*/ 196377 h 5943600"/>
              <a:gd name="connsiteX8" fmla="*/ 0 w 2994344"/>
              <a:gd name="connsiteY8" fmla="*/ 197515 h 5943600"/>
              <a:gd name="connsiteX9" fmla="*/ 0 w 2994344"/>
              <a:gd name="connsiteY9" fmla="*/ 1139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4344" h="5943600">
                <a:moveTo>
                  <a:pt x="22544" y="0"/>
                </a:moveTo>
                <a:cubicBezTo>
                  <a:pt x="1663824" y="0"/>
                  <a:pt x="2994344" y="1330520"/>
                  <a:pt x="2994344" y="2971800"/>
                </a:cubicBezTo>
                <a:cubicBezTo>
                  <a:pt x="2994344" y="4613080"/>
                  <a:pt x="1663824" y="5943600"/>
                  <a:pt x="22544" y="5943600"/>
                </a:cubicBezTo>
                <a:lnTo>
                  <a:pt x="0" y="5942462"/>
                </a:lnTo>
                <a:lnTo>
                  <a:pt x="0" y="5746085"/>
                </a:lnTo>
                <a:lnTo>
                  <a:pt x="22544" y="5747223"/>
                </a:lnTo>
                <a:cubicBezTo>
                  <a:pt x="1555368" y="5747223"/>
                  <a:pt x="2797967" y="4504624"/>
                  <a:pt x="2797967" y="2971800"/>
                </a:cubicBezTo>
                <a:cubicBezTo>
                  <a:pt x="2797967" y="1438976"/>
                  <a:pt x="1555368" y="196377"/>
                  <a:pt x="22544" y="196377"/>
                </a:cubicBezTo>
                <a:lnTo>
                  <a:pt x="0" y="197515"/>
                </a:lnTo>
                <a:lnTo>
                  <a:pt x="0" y="1139"/>
                </a:lnTo>
                <a:close/>
              </a:path>
            </a:pathLst>
          </a:custGeom>
          <a:gradFill flip="none" rotWithShape="1">
            <a:gsLst>
              <a:gs pos="0">
                <a:schemeClr val="accent1">
                  <a:lumMod val="5000"/>
                  <a:lumOff val="95000"/>
                </a:schemeClr>
              </a:gs>
              <a:gs pos="10000">
                <a:srgbClr val="FFD966"/>
              </a:gs>
              <a:gs pos="38000">
                <a:srgbClr val="C16FBB"/>
              </a:gs>
              <a:gs pos="21000">
                <a:srgbClr val="FFC000"/>
              </a:gs>
              <a:gs pos="82000">
                <a:srgbClr val="2F5597"/>
              </a:gs>
              <a:gs pos="100000">
                <a:srgbClr val="5B9BD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sp>
        <p:nvSpPr>
          <p:cNvPr id="13" name="Oval 12"/>
          <p:cNvSpPr/>
          <p:nvPr/>
        </p:nvSpPr>
        <p:spPr>
          <a:xfrm>
            <a:off x="1110696" y="651521"/>
            <a:ext cx="107425" cy="108440"/>
          </a:xfrm>
          <a:prstGeom prst="ellipse">
            <a:avLst/>
          </a:prstGeom>
          <a:gradFill flip="none" rotWithShape="1">
            <a:gsLst>
              <a:gs pos="0">
                <a:srgbClr val="FFD966"/>
              </a:gs>
              <a:gs pos="100000">
                <a:srgbClr val="FFD966"/>
              </a:gs>
            </a:gsLst>
            <a:lin ang="13500000" scaled="1"/>
            <a:tileRect/>
          </a:gradFill>
          <a:ln>
            <a:solidFill>
              <a:srgbClr val="FAB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37" name="Straight Connector 36"/>
          <p:cNvCxnSpPr>
            <a:stCxn id="13" idx="6"/>
            <a:endCxn id="23" idx="1"/>
          </p:cNvCxnSpPr>
          <p:nvPr/>
        </p:nvCxnSpPr>
        <p:spPr>
          <a:xfrm>
            <a:off x="1218121" y="705741"/>
            <a:ext cx="359312" cy="7169"/>
          </a:xfrm>
          <a:prstGeom prst="line">
            <a:avLst/>
          </a:prstGeom>
          <a:ln w="28575">
            <a:solidFill>
              <a:srgbClr val="F8BB00"/>
            </a:solidFill>
          </a:ln>
        </p:spPr>
        <p:style>
          <a:lnRef idx="1">
            <a:schemeClr val="dk1"/>
          </a:lnRef>
          <a:fillRef idx="0">
            <a:schemeClr val="dk1"/>
          </a:fillRef>
          <a:effectRef idx="0">
            <a:schemeClr val="dk1"/>
          </a:effectRef>
          <a:fontRef idx="minor">
            <a:schemeClr val="tx1"/>
          </a:fontRef>
        </p:style>
      </p:cxnSp>
      <p:sp>
        <p:nvSpPr>
          <p:cNvPr id="51" name="Donut 50"/>
          <p:cNvSpPr/>
          <p:nvPr/>
        </p:nvSpPr>
        <p:spPr>
          <a:xfrm>
            <a:off x="85221" y="191391"/>
            <a:ext cx="1028700" cy="1028700"/>
          </a:xfrm>
          <a:prstGeom prst="donut">
            <a:avLst>
              <a:gd name="adj" fmla="val 6519"/>
            </a:avLst>
          </a:prstGeom>
          <a:gradFill flip="none" rotWithShape="1">
            <a:gsLst>
              <a:gs pos="40000">
                <a:schemeClr val="accent3">
                  <a:lumMod val="5000"/>
                  <a:lumOff val="95000"/>
                </a:schemeClr>
              </a:gs>
              <a:gs pos="70000">
                <a:schemeClr val="accent3">
                  <a:lumMod val="45000"/>
                  <a:lumOff val="55000"/>
                </a:schemeClr>
              </a:gs>
              <a:gs pos="83000">
                <a:schemeClr val="accent3">
                  <a:lumMod val="45000"/>
                  <a:lumOff val="55000"/>
                </a:schemeClr>
              </a:gs>
              <a:gs pos="96000">
                <a:schemeClr val="accent3">
                  <a:lumMod val="30000"/>
                  <a:lumOff val="70000"/>
                </a:schemeClr>
              </a:gs>
            </a:gsLst>
            <a:lin ang="2700000" scaled="1"/>
            <a:tileRect/>
          </a:gradFill>
          <a:ln>
            <a:noFill/>
          </a:ln>
          <a:effectLst>
            <a:outerShdw blurRad="508000" dist="177800" dir="48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blipFill>
                <a:blip r:embed="rId2">
                  <a:alphaModFix amt="51000"/>
                </a:blip>
                <a:tile tx="0" ty="0" sx="100000" sy="100000" flip="none" algn="tl"/>
              </a:blipFill>
            </a:endParaRPr>
          </a:p>
        </p:txBody>
      </p:sp>
      <p:sp>
        <p:nvSpPr>
          <p:cNvPr id="52" name="Oval 51"/>
          <p:cNvSpPr/>
          <p:nvPr/>
        </p:nvSpPr>
        <p:spPr>
          <a:xfrm>
            <a:off x="179040" y="299959"/>
            <a:ext cx="822960" cy="822960"/>
          </a:xfrm>
          <a:prstGeom prst="ellipse">
            <a:avLst/>
          </a:prstGeom>
          <a:noFill/>
          <a:ln w="127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3" name="Oval 52"/>
          <p:cNvSpPr/>
          <p:nvPr/>
        </p:nvSpPr>
        <p:spPr>
          <a:xfrm>
            <a:off x="230050" y="342712"/>
            <a:ext cx="731520" cy="731520"/>
          </a:xfrm>
          <a:prstGeom prst="ellipse">
            <a:avLst/>
          </a:prstGeom>
          <a:blipFill dpi="0" rotWithShape="1">
            <a:blip r:embed="rId3">
              <a:alphaModFix amt="89000"/>
            </a:blip>
            <a:srcRect/>
            <a:stretch>
              <a:fillRect/>
            </a:stretch>
          </a:blipFill>
          <a:ln w="127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76" name="Picture 75"/>
          <p:cNvPicPr>
            <a:picLocks noChangeAspect="1"/>
          </p:cNvPicPr>
          <p:nvPr/>
        </p:nvPicPr>
        <p:blipFill rotWithShape="1">
          <a:blip r:embed="rId4" cstate="print">
            <a:extLst>
              <a:ext uri="{28A0092B-C50C-407E-A947-70E740481C1C}">
                <a14:useLocalDpi xmlns:a14="http://schemas.microsoft.com/office/drawing/2010/main" val="0"/>
              </a:ext>
            </a:extLst>
          </a:blip>
          <a:srcRect t="28322"/>
          <a:stretch/>
        </p:blipFill>
        <p:spPr>
          <a:xfrm>
            <a:off x="-1605" y="6306670"/>
            <a:ext cx="9144000" cy="565843"/>
          </a:xfrm>
          <a:prstGeom prst="rect">
            <a:avLst/>
          </a:prstGeom>
        </p:spPr>
      </p:pic>
      <p:sp>
        <p:nvSpPr>
          <p:cNvPr id="23" name="Rounded Rectangle 22"/>
          <p:cNvSpPr/>
          <p:nvPr/>
        </p:nvSpPr>
        <p:spPr>
          <a:xfrm>
            <a:off x="1577433" y="325679"/>
            <a:ext cx="7301743" cy="774462"/>
          </a:xfrm>
          <a:prstGeom prst="roundRect">
            <a:avLst>
              <a:gd name="adj" fmla="val 50000"/>
            </a:avLst>
          </a:prstGeom>
          <a:solidFill>
            <a:schemeClr val="accent4"/>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4" name="Title 58"/>
          <p:cNvSpPr txBox="1">
            <a:spLocks/>
          </p:cNvSpPr>
          <p:nvPr/>
        </p:nvSpPr>
        <p:spPr>
          <a:xfrm>
            <a:off x="2294497" y="477641"/>
            <a:ext cx="4936400" cy="502184"/>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smtClean="0">
                <a:solidFill>
                  <a:srgbClr val="2F5597"/>
                </a:solidFill>
                <a:latin typeface="Times New Roman" panose="02020603050405020304" pitchFamily="18" charset="0"/>
                <a:cs typeface="Times New Roman" panose="02020603050405020304" pitchFamily="18" charset="0"/>
              </a:rPr>
              <a:t>Khái Niệm</a:t>
            </a:r>
            <a:endParaRPr lang="en-US" sz="3200" b="1">
              <a:solidFill>
                <a:srgbClr val="2F5597"/>
              </a:solidFill>
              <a:latin typeface="Times New Roman" panose="02020603050405020304" pitchFamily="18" charset="0"/>
              <a:cs typeface="Times New Roman" panose="02020603050405020304" pitchFamily="18" charset="0"/>
            </a:endParaRPr>
          </a:p>
        </p:txBody>
      </p:sp>
      <p:sp>
        <p:nvSpPr>
          <p:cNvPr id="25" name="Oval 24"/>
          <p:cNvSpPr/>
          <p:nvPr/>
        </p:nvSpPr>
        <p:spPr>
          <a:xfrm>
            <a:off x="1633808" y="432762"/>
            <a:ext cx="541502"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625" b="1">
              <a:solidFill>
                <a:srgbClr val="5B9BD5"/>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1687973" y="472440"/>
            <a:ext cx="642239" cy="461665"/>
          </a:xfrm>
          <a:prstGeom prst="rect">
            <a:avLst/>
          </a:prstGeom>
          <a:noFill/>
        </p:spPr>
        <p:txBody>
          <a:bodyPr wrap="square" rtlCol="0">
            <a:spAutoFit/>
          </a:bodyPr>
          <a:lstStyle/>
          <a:p>
            <a:r>
              <a:rPr lang="en-US" sz="2400" b="1">
                <a:solidFill>
                  <a:srgbClr val="2F5597"/>
                </a:solidFill>
                <a:latin typeface="Times New Roman" panose="02020603050405020304" pitchFamily="18" charset="0"/>
                <a:cs typeface="Times New Roman" panose="02020603050405020304" pitchFamily="18" charset="0"/>
              </a:rPr>
              <a:t>II</a:t>
            </a:r>
          </a:p>
        </p:txBody>
      </p:sp>
      <p:sp>
        <p:nvSpPr>
          <p:cNvPr id="16" name="Title 15"/>
          <p:cNvSpPr>
            <a:spLocks noGrp="1"/>
          </p:cNvSpPr>
          <p:nvPr>
            <p:ph type="ctrTitle"/>
          </p:nvPr>
        </p:nvSpPr>
        <p:spPr>
          <a:xfrm>
            <a:off x="961570" y="1198279"/>
            <a:ext cx="5977112" cy="485810"/>
          </a:xfrm>
        </p:spPr>
        <p:txBody>
          <a:bodyPr>
            <a:normAutofit fontScale="90000"/>
          </a:bodyPr>
          <a:lstStyle/>
          <a:p>
            <a:pPr algn="l"/>
            <a:r>
              <a:rPr lang="en-US" sz="3500" b="1" smtClean="0">
                <a:solidFill>
                  <a:schemeClr val="accent1"/>
                </a:solidFill>
                <a:latin typeface="Times New Roman" panose="02020603050405020304" pitchFamily="18" charset="0"/>
                <a:cs typeface="Times New Roman" panose="02020603050405020304" pitchFamily="18" charset="0"/>
              </a:rPr>
              <a:t>Sự hình thành tĩnh điện:</a:t>
            </a:r>
            <a:endParaRPr lang="en-US" sz="3500" b="1">
              <a:solidFill>
                <a:schemeClr val="accent1"/>
              </a:solidFill>
              <a:latin typeface="Times New Roman" panose="02020603050405020304" pitchFamily="18" charset="0"/>
              <a:cs typeface="Times New Roman" panose="02020603050405020304" pitchFamily="18" charset="0"/>
            </a:endParaRPr>
          </a:p>
        </p:txBody>
      </p:sp>
      <p:sp>
        <p:nvSpPr>
          <p:cNvPr id="17" name="Subtitle 16"/>
          <p:cNvSpPr>
            <a:spLocks noGrp="1"/>
          </p:cNvSpPr>
          <p:nvPr>
            <p:ph type="subTitle" idx="1"/>
          </p:nvPr>
        </p:nvSpPr>
        <p:spPr>
          <a:xfrm>
            <a:off x="1001999" y="1622380"/>
            <a:ext cx="8011371" cy="2096019"/>
          </a:xfrm>
        </p:spPr>
        <p:txBody>
          <a:bodyPr>
            <a:noAutofit/>
          </a:bodyPr>
          <a:lstStyle/>
          <a:p>
            <a:pPr indent="465138" algn="l"/>
            <a:r>
              <a:rPr lang="en-US" sz="2200" smtClean="0">
                <a:latin typeface="Times New Roman" panose="02020603050405020304" pitchFamily="18" charset="0"/>
                <a:cs typeface="Times New Roman" panose="02020603050405020304" pitchFamily="18" charset="0"/>
              </a:rPr>
              <a:t>Nguyên nhân sinh ra tĩnh điện chủ yếu do ma sát giữa các vật cách điện với nhau, hoặc giữa vật cách điện và vật dẫn điện.</a:t>
            </a:r>
          </a:p>
          <a:p>
            <a:pPr indent="465138" algn="l"/>
            <a:r>
              <a:rPr lang="en-US" sz="2200" smtClean="0">
                <a:latin typeface="Times New Roman" panose="02020603050405020304" pitchFamily="18" charset="0"/>
                <a:cs typeface="Times New Roman" panose="02020603050405020304" pitchFamily="18" charset="0"/>
              </a:rPr>
              <a:t>Do sự va đập của các chất lỏng cách điện khi chuyên rót, hoặc va đập của chất lỏng cách điện với kim loại.</a:t>
            </a:r>
          </a:p>
          <a:p>
            <a:pPr indent="465138" algn="l"/>
            <a:r>
              <a:rPr lang="en-US" sz="2200" smtClean="0">
                <a:latin typeface="Times New Roman" panose="02020603050405020304" pitchFamily="18" charset="0"/>
                <a:cs typeface="Times New Roman" panose="02020603050405020304" pitchFamily="18" charset="0"/>
              </a:rPr>
              <a:t>Bụi chuyển động trong không khí, bị ma sát với không khí cũng bị tích điện.</a:t>
            </a:r>
            <a:endParaRPr lang="en-US" sz="2200">
              <a:latin typeface="Times New Roman" panose="02020603050405020304" pitchFamily="18" charset="0"/>
              <a:cs typeface="Times New Roman" panose="02020603050405020304" pitchFamily="18" charset="0"/>
            </a:endParaRPr>
          </a:p>
        </p:txBody>
      </p:sp>
      <p:sp>
        <p:nvSpPr>
          <p:cNvPr id="21" name="Title 15"/>
          <p:cNvSpPr txBox="1">
            <a:spLocks/>
          </p:cNvSpPr>
          <p:nvPr/>
        </p:nvSpPr>
        <p:spPr>
          <a:xfrm>
            <a:off x="1113970" y="3704952"/>
            <a:ext cx="1414077" cy="390641"/>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smtClean="0">
                <a:latin typeface="Times New Roman" panose="02020603050405020304" pitchFamily="18" charset="0"/>
                <a:cs typeface="Times New Roman" panose="02020603050405020304" pitchFamily="18" charset="0"/>
              </a:rPr>
              <a:t>Vì vậy:</a:t>
            </a:r>
            <a:endParaRPr lang="en-US" sz="2500" b="1">
              <a:latin typeface="Times New Roman" panose="02020603050405020304" pitchFamily="18" charset="0"/>
              <a:cs typeface="Times New Roman" panose="02020603050405020304" pitchFamily="18" charset="0"/>
            </a:endParaRPr>
          </a:p>
        </p:txBody>
      </p:sp>
      <p:sp>
        <p:nvSpPr>
          <p:cNvPr id="18" name="Subtitle 16"/>
          <p:cNvSpPr txBox="1">
            <a:spLocks/>
          </p:cNvSpPr>
          <p:nvPr/>
        </p:nvSpPr>
        <p:spPr>
          <a:xfrm>
            <a:off x="1001999" y="4033879"/>
            <a:ext cx="8015854" cy="2555180"/>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65138" algn="l"/>
            <a:r>
              <a:rPr lang="en-US" smtClean="0">
                <a:latin typeface="Times New Roman" panose="02020603050405020304" pitchFamily="18" charset="0"/>
                <a:cs typeface="Times New Roman" panose="02020603050405020304" pitchFamily="18" charset="0"/>
              </a:rPr>
              <a:t>Cứ có chuyển động là có ma sát và sinh ra tĩnh điện. Khi một vật thể chứa các phân tử có các electron hóa trị vòng ngoài liên kết yếu – nó nhường đi electron và trở nên mang điện tích dương và vật kia có nhiều khoảng trống nhận electron nên mang điện tích âm tạo ra </a:t>
            </a:r>
            <a:r>
              <a:rPr lang="en-US" u="sng" smtClean="0">
                <a:solidFill>
                  <a:srgbClr val="FF0000"/>
                </a:solidFill>
                <a:latin typeface="Times New Roman" panose="02020603050405020304" pitchFamily="18" charset="0"/>
                <a:cs typeface="Times New Roman" panose="02020603050405020304" pitchFamily="18" charset="0"/>
              </a:rPr>
              <a:t>sự mất cân bằng điện tích.</a:t>
            </a:r>
            <a:r>
              <a:rPr lang="en-US" u="sng" smtClean="0">
                <a:latin typeface="Times New Roman" panose="02020603050405020304" pitchFamily="18" charset="0"/>
                <a:cs typeface="Times New Roman" panose="02020603050405020304" pitchFamily="18" charset="0"/>
              </a:rPr>
              <a:t> </a:t>
            </a:r>
          </a:p>
          <a:p>
            <a:pPr indent="465138" algn="l"/>
            <a:r>
              <a:rPr lang="vi-VN" smtClean="0">
                <a:latin typeface="Times New Roman" panose="02020603050405020304" pitchFamily="18" charset="0"/>
                <a:cs typeface="Times New Roman" panose="02020603050405020304" pitchFamily="18" charset="0"/>
              </a:rPr>
              <a:t>Những </a:t>
            </a:r>
            <a:r>
              <a:rPr lang="vi-VN">
                <a:latin typeface="Times New Roman" panose="02020603050405020304" pitchFamily="18" charset="0"/>
                <a:cs typeface="Times New Roman" panose="02020603050405020304" pitchFamily="18" charset="0"/>
              </a:rPr>
              <a:t>điện tích bị cách ly luôn có xu hướng kết hợp lại để trung hoà lẫn nhau, quá trình đó được gọi là sự giảm điện tích. Nếu một hoặc cả hai vật liệu bị cách ly có tính dẫn điện kém, thì  sự kết hợp điện tích lại là bị cản trở dẫn đến vật liệu này tích tụ điện tích ở trong </a:t>
            </a:r>
            <a:r>
              <a:rPr lang="vi-VN" smtClean="0">
                <a:latin typeface="Times New Roman" panose="02020603050405020304" pitchFamily="18" charset="0"/>
                <a:cs typeface="Times New Roman" panose="02020603050405020304" pitchFamily="18" charset="0"/>
              </a:rPr>
              <a:t>nó</a:t>
            </a:r>
            <a:r>
              <a:rPr lang="en-US" smtClean="0">
                <a:latin typeface="Times New Roman" panose="02020603050405020304" pitchFamily="18" charset="0"/>
                <a:cs typeface="Times New Roman" panose="02020603050405020304" pitchFamily="18" charset="0"/>
              </a:rPr>
              <a:t>.</a:t>
            </a:r>
            <a:endParaRPr lang="en-US" u="sng"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063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17" dur="500"/>
                                        <p:tgtEl>
                                          <p:spTgt spid="1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22" dur="500"/>
                                        <p:tgtEl>
                                          <p:spTgt spid="1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randombar(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32" dur="500"/>
                                        <p:tgtEl>
                                          <p:spTgt spid="1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37"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bldP spid="21" grpId="0"/>
      <p:bldP spid="1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p:cNvSpPr/>
          <p:nvPr/>
        </p:nvSpPr>
        <p:spPr>
          <a:xfrm>
            <a:off x="603250" y="349626"/>
            <a:ext cx="579090" cy="1161674"/>
          </a:xfrm>
          <a:custGeom>
            <a:avLst/>
            <a:gdLst>
              <a:gd name="connsiteX0" fmla="*/ 22544 w 2994344"/>
              <a:gd name="connsiteY0" fmla="*/ 0 h 5943600"/>
              <a:gd name="connsiteX1" fmla="*/ 2994344 w 2994344"/>
              <a:gd name="connsiteY1" fmla="*/ 2971800 h 5943600"/>
              <a:gd name="connsiteX2" fmla="*/ 22544 w 2994344"/>
              <a:gd name="connsiteY2" fmla="*/ 5943600 h 5943600"/>
              <a:gd name="connsiteX3" fmla="*/ 0 w 2994344"/>
              <a:gd name="connsiteY3" fmla="*/ 5942462 h 5943600"/>
              <a:gd name="connsiteX4" fmla="*/ 0 w 2994344"/>
              <a:gd name="connsiteY4" fmla="*/ 5746085 h 5943600"/>
              <a:gd name="connsiteX5" fmla="*/ 22544 w 2994344"/>
              <a:gd name="connsiteY5" fmla="*/ 5747223 h 5943600"/>
              <a:gd name="connsiteX6" fmla="*/ 2797967 w 2994344"/>
              <a:gd name="connsiteY6" fmla="*/ 2971800 h 5943600"/>
              <a:gd name="connsiteX7" fmla="*/ 22544 w 2994344"/>
              <a:gd name="connsiteY7" fmla="*/ 196377 h 5943600"/>
              <a:gd name="connsiteX8" fmla="*/ 0 w 2994344"/>
              <a:gd name="connsiteY8" fmla="*/ 197515 h 5943600"/>
              <a:gd name="connsiteX9" fmla="*/ 0 w 2994344"/>
              <a:gd name="connsiteY9" fmla="*/ 1139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4344" h="5943600">
                <a:moveTo>
                  <a:pt x="22544" y="0"/>
                </a:moveTo>
                <a:cubicBezTo>
                  <a:pt x="1663824" y="0"/>
                  <a:pt x="2994344" y="1330520"/>
                  <a:pt x="2994344" y="2971800"/>
                </a:cubicBezTo>
                <a:cubicBezTo>
                  <a:pt x="2994344" y="4613080"/>
                  <a:pt x="1663824" y="5943600"/>
                  <a:pt x="22544" y="5943600"/>
                </a:cubicBezTo>
                <a:lnTo>
                  <a:pt x="0" y="5942462"/>
                </a:lnTo>
                <a:lnTo>
                  <a:pt x="0" y="5746085"/>
                </a:lnTo>
                <a:lnTo>
                  <a:pt x="22544" y="5747223"/>
                </a:lnTo>
                <a:cubicBezTo>
                  <a:pt x="1555368" y="5747223"/>
                  <a:pt x="2797967" y="4504624"/>
                  <a:pt x="2797967" y="2971800"/>
                </a:cubicBezTo>
                <a:cubicBezTo>
                  <a:pt x="2797967" y="1438976"/>
                  <a:pt x="1555368" y="196377"/>
                  <a:pt x="22544" y="196377"/>
                </a:cubicBezTo>
                <a:lnTo>
                  <a:pt x="0" y="197515"/>
                </a:lnTo>
                <a:lnTo>
                  <a:pt x="0" y="1139"/>
                </a:lnTo>
                <a:close/>
              </a:path>
            </a:pathLst>
          </a:custGeom>
          <a:gradFill flip="none" rotWithShape="1">
            <a:gsLst>
              <a:gs pos="0">
                <a:schemeClr val="accent1">
                  <a:lumMod val="5000"/>
                  <a:lumOff val="95000"/>
                </a:schemeClr>
              </a:gs>
              <a:gs pos="10000">
                <a:srgbClr val="FFD966"/>
              </a:gs>
              <a:gs pos="38000">
                <a:srgbClr val="C16FBB"/>
              </a:gs>
              <a:gs pos="21000">
                <a:srgbClr val="FFC000"/>
              </a:gs>
              <a:gs pos="82000">
                <a:srgbClr val="2F5597"/>
              </a:gs>
              <a:gs pos="100000">
                <a:srgbClr val="5B9BD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sp>
        <p:nvSpPr>
          <p:cNvPr id="13" name="Oval 12"/>
          <p:cNvSpPr/>
          <p:nvPr/>
        </p:nvSpPr>
        <p:spPr>
          <a:xfrm>
            <a:off x="1099749" y="872418"/>
            <a:ext cx="107425" cy="108440"/>
          </a:xfrm>
          <a:prstGeom prst="ellipse">
            <a:avLst/>
          </a:prstGeom>
          <a:gradFill flip="none" rotWithShape="1">
            <a:gsLst>
              <a:gs pos="0">
                <a:srgbClr val="FFD966"/>
              </a:gs>
              <a:gs pos="100000">
                <a:srgbClr val="FFD966"/>
              </a:gs>
            </a:gsLst>
            <a:lin ang="13500000" scaled="1"/>
            <a:tileRect/>
          </a:gradFill>
          <a:ln>
            <a:solidFill>
              <a:srgbClr val="FAB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37" name="Straight Connector 36"/>
          <p:cNvCxnSpPr>
            <a:stCxn id="13" idx="6"/>
            <a:endCxn id="23" idx="1"/>
          </p:cNvCxnSpPr>
          <p:nvPr/>
        </p:nvCxnSpPr>
        <p:spPr>
          <a:xfrm flipV="1">
            <a:off x="1207174" y="920360"/>
            <a:ext cx="359312" cy="6278"/>
          </a:xfrm>
          <a:prstGeom prst="line">
            <a:avLst/>
          </a:prstGeom>
          <a:ln w="28575">
            <a:solidFill>
              <a:srgbClr val="F8BB00"/>
            </a:solidFill>
          </a:ln>
        </p:spPr>
        <p:style>
          <a:lnRef idx="1">
            <a:schemeClr val="dk1"/>
          </a:lnRef>
          <a:fillRef idx="0">
            <a:schemeClr val="dk1"/>
          </a:fillRef>
          <a:effectRef idx="0">
            <a:schemeClr val="dk1"/>
          </a:effectRef>
          <a:fontRef idx="minor">
            <a:schemeClr val="tx1"/>
          </a:fontRef>
        </p:style>
      </p:cxnSp>
      <p:sp>
        <p:nvSpPr>
          <p:cNvPr id="51" name="Donut 50"/>
          <p:cNvSpPr/>
          <p:nvPr/>
        </p:nvSpPr>
        <p:spPr>
          <a:xfrm>
            <a:off x="74274" y="412288"/>
            <a:ext cx="1028700" cy="1028700"/>
          </a:xfrm>
          <a:prstGeom prst="donut">
            <a:avLst>
              <a:gd name="adj" fmla="val 6519"/>
            </a:avLst>
          </a:prstGeom>
          <a:gradFill flip="none" rotWithShape="1">
            <a:gsLst>
              <a:gs pos="40000">
                <a:schemeClr val="accent3">
                  <a:lumMod val="5000"/>
                  <a:lumOff val="95000"/>
                </a:schemeClr>
              </a:gs>
              <a:gs pos="70000">
                <a:schemeClr val="accent3">
                  <a:lumMod val="45000"/>
                  <a:lumOff val="55000"/>
                </a:schemeClr>
              </a:gs>
              <a:gs pos="83000">
                <a:schemeClr val="accent3">
                  <a:lumMod val="45000"/>
                  <a:lumOff val="55000"/>
                </a:schemeClr>
              </a:gs>
              <a:gs pos="96000">
                <a:schemeClr val="accent3">
                  <a:lumMod val="30000"/>
                  <a:lumOff val="70000"/>
                </a:schemeClr>
              </a:gs>
            </a:gsLst>
            <a:lin ang="2700000" scaled="1"/>
            <a:tileRect/>
          </a:gradFill>
          <a:ln>
            <a:noFill/>
          </a:ln>
          <a:effectLst>
            <a:outerShdw blurRad="508000" dist="177800" dir="48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blipFill>
                <a:blip r:embed="rId2">
                  <a:alphaModFix amt="51000"/>
                </a:blip>
                <a:tile tx="0" ty="0" sx="100000" sy="100000" flip="none" algn="tl"/>
              </a:blipFill>
            </a:endParaRPr>
          </a:p>
        </p:txBody>
      </p:sp>
      <p:sp>
        <p:nvSpPr>
          <p:cNvPr id="52" name="Oval 51"/>
          <p:cNvSpPr/>
          <p:nvPr/>
        </p:nvSpPr>
        <p:spPr>
          <a:xfrm>
            <a:off x="179040" y="515111"/>
            <a:ext cx="822960" cy="822960"/>
          </a:xfrm>
          <a:prstGeom prst="ellipse">
            <a:avLst/>
          </a:prstGeom>
          <a:noFill/>
          <a:ln w="127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3" name="Oval 52"/>
          <p:cNvSpPr/>
          <p:nvPr/>
        </p:nvSpPr>
        <p:spPr>
          <a:xfrm>
            <a:off x="219103" y="563609"/>
            <a:ext cx="731520" cy="731520"/>
          </a:xfrm>
          <a:prstGeom prst="ellipse">
            <a:avLst/>
          </a:prstGeom>
          <a:blipFill dpi="0" rotWithShape="1">
            <a:blip r:embed="rId3">
              <a:alphaModFix amt="89000"/>
            </a:blip>
            <a:srcRect/>
            <a:stretch>
              <a:fillRect/>
            </a:stretch>
          </a:blipFill>
          <a:ln w="127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76" name="Picture 75"/>
          <p:cNvPicPr>
            <a:picLocks noChangeAspect="1"/>
          </p:cNvPicPr>
          <p:nvPr/>
        </p:nvPicPr>
        <p:blipFill rotWithShape="1">
          <a:blip r:embed="rId4" cstate="print">
            <a:extLst>
              <a:ext uri="{28A0092B-C50C-407E-A947-70E740481C1C}">
                <a14:useLocalDpi xmlns:a14="http://schemas.microsoft.com/office/drawing/2010/main" val="0"/>
              </a:ext>
            </a:extLst>
          </a:blip>
          <a:srcRect t="28322"/>
          <a:stretch/>
        </p:blipFill>
        <p:spPr>
          <a:xfrm>
            <a:off x="-1605" y="6022256"/>
            <a:ext cx="9144000" cy="850258"/>
          </a:xfrm>
          <a:prstGeom prst="rect">
            <a:avLst/>
          </a:prstGeom>
        </p:spPr>
      </p:pic>
      <p:sp>
        <p:nvSpPr>
          <p:cNvPr id="23" name="Rounded Rectangle 22"/>
          <p:cNvSpPr/>
          <p:nvPr/>
        </p:nvSpPr>
        <p:spPr>
          <a:xfrm>
            <a:off x="1566486" y="533129"/>
            <a:ext cx="7301743" cy="774462"/>
          </a:xfrm>
          <a:prstGeom prst="roundRect">
            <a:avLst>
              <a:gd name="adj" fmla="val 50000"/>
            </a:avLst>
          </a:prstGeom>
          <a:solidFill>
            <a:schemeClr val="accent4"/>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4" name="Title 58"/>
          <p:cNvSpPr txBox="1">
            <a:spLocks/>
          </p:cNvSpPr>
          <p:nvPr/>
        </p:nvSpPr>
        <p:spPr>
          <a:xfrm>
            <a:off x="2283550" y="698538"/>
            <a:ext cx="4936400" cy="502184"/>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smtClean="0">
                <a:solidFill>
                  <a:srgbClr val="2F5597"/>
                </a:solidFill>
                <a:latin typeface="Times New Roman" panose="02020603050405020304" pitchFamily="18" charset="0"/>
                <a:cs typeface="Times New Roman" panose="02020603050405020304" pitchFamily="18" charset="0"/>
              </a:rPr>
              <a:t>Khái Niệm</a:t>
            </a:r>
            <a:endParaRPr lang="en-US" sz="3200" b="1">
              <a:solidFill>
                <a:srgbClr val="2F5597"/>
              </a:solidFill>
              <a:latin typeface="Times New Roman" panose="02020603050405020304" pitchFamily="18" charset="0"/>
              <a:cs typeface="Times New Roman" panose="02020603050405020304" pitchFamily="18" charset="0"/>
            </a:endParaRPr>
          </a:p>
        </p:txBody>
      </p:sp>
      <p:sp>
        <p:nvSpPr>
          <p:cNvPr id="25" name="Oval 24"/>
          <p:cNvSpPr/>
          <p:nvPr/>
        </p:nvSpPr>
        <p:spPr>
          <a:xfrm>
            <a:off x="1622861" y="653659"/>
            <a:ext cx="541502"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625" b="1">
              <a:solidFill>
                <a:srgbClr val="5B9BD5"/>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1677026" y="693337"/>
            <a:ext cx="642239" cy="461665"/>
          </a:xfrm>
          <a:prstGeom prst="rect">
            <a:avLst/>
          </a:prstGeom>
          <a:noFill/>
        </p:spPr>
        <p:txBody>
          <a:bodyPr wrap="square" rtlCol="0">
            <a:spAutoFit/>
          </a:bodyPr>
          <a:lstStyle/>
          <a:p>
            <a:r>
              <a:rPr lang="en-US" sz="2400" b="1">
                <a:solidFill>
                  <a:srgbClr val="2F5597"/>
                </a:solidFill>
                <a:latin typeface="Times New Roman" panose="02020603050405020304" pitchFamily="18" charset="0"/>
                <a:cs typeface="Times New Roman" panose="02020603050405020304" pitchFamily="18" charset="0"/>
              </a:rPr>
              <a:t>II</a:t>
            </a:r>
          </a:p>
        </p:txBody>
      </p:sp>
      <p:sp>
        <p:nvSpPr>
          <p:cNvPr id="16" name="Title 15"/>
          <p:cNvSpPr>
            <a:spLocks noGrp="1"/>
          </p:cNvSpPr>
          <p:nvPr>
            <p:ph type="ctrTitle"/>
          </p:nvPr>
        </p:nvSpPr>
        <p:spPr>
          <a:xfrm>
            <a:off x="961570" y="1292408"/>
            <a:ext cx="8051800" cy="485810"/>
          </a:xfrm>
        </p:spPr>
        <p:txBody>
          <a:bodyPr>
            <a:normAutofit/>
          </a:bodyPr>
          <a:lstStyle/>
          <a:p>
            <a:pPr algn="l"/>
            <a:r>
              <a:rPr lang="en-US" sz="2800" b="1" smtClean="0">
                <a:solidFill>
                  <a:schemeClr val="accent1"/>
                </a:solidFill>
                <a:latin typeface="Times New Roman" panose="02020603050405020304" pitchFamily="18" charset="0"/>
                <a:cs typeface="Times New Roman" panose="02020603050405020304" pitchFamily="18" charset="0"/>
              </a:rPr>
              <a:t>Ứng dụng của tĩnh điện:</a:t>
            </a:r>
            <a:endParaRPr lang="en-US" sz="2800" b="1">
              <a:solidFill>
                <a:schemeClr val="accent1"/>
              </a:solidFill>
              <a:latin typeface="Times New Roman" panose="02020603050405020304" pitchFamily="18" charset="0"/>
              <a:cs typeface="Times New Roman" panose="02020603050405020304" pitchFamily="18" charset="0"/>
            </a:endParaRPr>
          </a:p>
        </p:txBody>
      </p:sp>
      <p:sp>
        <p:nvSpPr>
          <p:cNvPr id="17" name="Subtitle 16"/>
          <p:cNvSpPr>
            <a:spLocks noGrp="1"/>
          </p:cNvSpPr>
          <p:nvPr>
            <p:ph type="subTitle" idx="1"/>
          </p:nvPr>
        </p:nvSpPr>
        <p:spPr>
          <a:xfrm>
            <a:off x="1001999" y="1716509"/>
            <a:ext cx="8011371" cy="1564939"/>
          </a:xfrm>
        </p:spPr>
        <p:txBody>
          <a:bodyPr>
            <a:normAutofit/>
          </a:bodyPr>
          <a:lstStyle/>
          <a:p>
            <a:pPr marL="457200" indent="-457200" algn="l">
              <a:buFont typeface="Wingdings" panose="05000000000000000000" pitchFamily="2" charset="2"/>
              <a:buChar char="ü"/>
            </a:pPr>
            <a:r>
              <a:rPr lang="en-US" sz="2200" smtClean="0">
                <a:latin typeface="Times New Roman" panose="02020603050405020304" pitchFamily="18" charset="0"/>
                <a:cs typeface="Times New Roman" panose="02020603050405020304" pitchFamily="18" charset="0"/>
              </a:rPr>
              <a:t>Ứng dụng trong các máy photocopy, máy in laser.</a:t>
            </a:r>
            <a:endParaRPr lang="en-US" sz="2200">
              <a:latin typeface="Times New Roman" panose="02020603050405020304" pitchFamily="18" charset="0"/>
              <a:cs typeface="Times New Roman" panose="02020603050405020304" pitchFamily="18" charset="0"/>
            </a:endParaRPr>
          </a:p>
          <a:p>
            <a:pPr marL="457200" indent="-457200" algn="l">
              <a:buFont typeface="Wingdings" panose="05000000000000000000" pitchFamily="2" charset="2"/>
              <a:buChar char="ü"/>
            </a:pPr>
            <a:r>
              <a:rPr lang="en-US" sz="2200" smtClean="0">
                <a:latin typeface="Times New Roman" panose="02020603050405020304" pitchFamily="18" charset="0"/>
                <a:cs typeface="Times New Roman" panose="02020603050405020304" pitchFamily="18" charset="0"/>
              </a:rPr>
              <a:t>Ứng dụng trong sơn tĩnh điện</a:t>
            </a:r>
          </a:p>
          <a:p>
            <a:pPr marL="457200" indent="-457200" algn="l">
              <a:buFont typeface="Wingdings" panose="05000000000000000000" pitchFamily="2" charset="2"/>
              <a:buChar char="ü"/>
            </a:pPr>
            <a:r>
              <a:rPr lang="en-US" sz="2200" smtClean="0">
                <a:latin typeface="Times New Roman" panose="02020603050405020304" pitchFamily="18" charset="0"/>
                <a:cs typeface="Times New Roman" panose="02020603050405020304" pitchFamily="18" charset="0"/>
              </a:rPr>
              <a:t>Gom các hạt mịn trong ống khói thanh dạng chất thải rắn thay vì thải ra ngoài không khí.</a:t>
            </a:r>
          </a:p>
        </p:txBody>
      </p:sp>
      <p:sp>
        <p:nvSpPr>
          <p:cNvPr id="19" name="Title 15"/>
          <p:cNvSpPr txBox="1">
            <a:spLocks/>
          </p:cNvSpPr>
          <p:nvPr/>
        </p:nvSpPr>
        <p:spPr>
          <a:xfrm>
            <a:off x="912265" y="3152578"/>
            <a:ext cx="8051800" cy="43920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smtClean="0">
                <a:solidFill>
                  <a:schemeClr val="accent1"/>
                </a:solidFill>
                <a:latin typeface="Times New Roman" panose="02020603050405020304" pitchFamily="18" charset="0"/>
                <a:cs typeface="Times New Roman" panose="02020603050405020304" pitchFamily="18" charset="0"/>
              </a:rPr>
              <a:t>Tác hại trong sản xuất</a:t>
            </a:r>
            <a:endParaRPr lang="en-US" sz="2800" b="1">
              <a:solidFill>
                <a:schemeClr val="accent1"/>
              </a:solidFill>
              <a:latin typeface="Times New Roman" panose="02020603050405020304" pitchFamily="18" charset="0"/>
              <a:cs typeface="Times New Roman" panose="02020603050405020304" pitchFamily="18" charset="0"/>
            </a:endParaRPr>
          </a:p>
        </p:txBody>
      </p:sp>
      <p:sp>
        <p:nvSpPr>
          <p:cNvPr id="20" name="Subtitle 16"/>
          <p:cNvSpPr txBox="1">
            <a:spLocks/>
          </p:cNvSpPr>
          <p:nvPr/>
        </p:nvSpPr>
        <p:spPr>
          <a:xfrm>
            <a:off x="1154399" y="3966644"/>
            <a:ext cx="8011371" cy="21427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ü"/>
            </a:pPr>
            <a:endParaRPr lang="en-US" smtClean="0">
              <a:latin typeface="Times New Roman" panose="02020603050405020304" pitchFamily="18" charset="0"/>
              <a:cs typeface="Times New Roman" panose="02020603050405020304" pitchFamily="18" charset="0"/>
            </a:endParaRPr>
          </a:p>
        </p:txBody>
      </p:sp>
      <p:sp>
        <p:nvSpPr>
          <p:cNvPr id="18" name="Subtitle 16"/>
          <p:cNvSpPr txBox="1">
            <a:spLocks/>
          </p:cNvSpPr>
          <p:nvPr/>
        </p:nvSpPr>
        <p:spPr>
          <a:xfrm>
            <a:off x="1001998" y="3631194"/>
            <a:ext cx="8011371" cy="28161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vi-VN">
                <a:latin typeface="+mj-lt"/>
              </a:rPr>
              <a:t>Khi tĩnh điện trên bề mặt vật thể lớn đến mức độ khoảng 3000 volt, sẽ tạo ra một từ trường tĩnh điện,  từ trường này sẽ tác động gây ra sự phân cực của các vật thể khi các vật thể này lọt vào trường tĩnh điện, việc phân cực này tạo ra lực hút Culon đủ lớn để hút cưỡng bức các vật thể này vào bề mặt của vật mang tĩnh điện. Hiện tượng hút bụi này ảnh hưởng tới chất lượng của các quá trình sản xuất cần sạch bề </a:t>
            </a:r>
            <a:r>
              <a:rPr lang="vi-VN" smtClean="0">
                <a:latin typeface="+mj-lt"/>
              </a:rPr>
              <a:t>mặ</a:t>
            </a:r>
            <a:r>
              <a:rPr lang="en-US" smtClean="0">
                <a:latin typeface="+mj-lt"/>
              </a:rPr>
              <a:t>t</a:t>
            </a:r>
            <a:r>
              <a:rPr lang="vi-VN" smtClean="0">
                <a:latin typeface="+mj-lt"/>
              </a:rPr>
              <a:t> </a:t>
            </a:r>
            <a:r>
              <a:rPr lang="vi-VN">
                <a:latin typeface="+mj-lt"/>
              </a:rPr>
              <a:t>và các quy trình sản xuất điện tử …v.v</a:t>
            </a:r>
            <a:r>
              <a:rPr lang="vi-VN" smtClean="0">
                <a:latin typeface="+mj-lt"/>
              </a:rPr>
              <a:t>..</a:t>
            </a:r>
            <a:endParaRPr lang="vi-VN">
              <a:latin typeface="+mj-lt"/>
            </a:endParaRPr>
          </a:p>
        </p:txBody>
      </p:sp>
    </p:spTree>
    <p:extLst>
      <p:ext uri="{BB962C8B-B14F-4D97-AF65-F5344CB8AC3E}">
        <p14:creationId xmlns:p14="http://schemas.microsoft.com/office/powerpoint/2010/main" val="32233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17" dur="500"/>
                                        <p:tgtEl>
                                          <p:spTgt spid="1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22" dur="500"/>
                                        <p:tgtEl>
                                          <p:spTgt spid="1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randombar(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nodePh="1">
                                  <p:stCondLst>
                                    <p:cond delay="0"/>
                                  </p:stCondLst>
                                  <p:endCondLst>
                                    <p:cond evt="begin" delay="0">
                                      <p:tn val="30"/>
                                    </p:cond>
                                  </p:endCondLst>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32" dur="500"/>
                                        <p:tgtEl>
                                          <p:spTgt spid="2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3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bldP spid="19" grpId="0"/>
      <p:bldP spid="20" grpId="0" build="p"/>
      <p:bldP spid="1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1627904" y="430329"/>
            <a:ext cx="7130005" cy="707550"/>
          </a:xfrm>
          <a:prstGeom prst="roundRect">
            <a:avLst>
              <a:gd name="adj" fmla="val 50000"/>
            </a:avLst>
          </a:prstGeom>
          <a:solidFill>
            <a:srgbClr val="C16FBB"/>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1" name="Freeform 30"/>
          <p:cNvSpPr/>
          <p:nvPr/>
        </p:nvSpPr>
        <p:spPr>
          <a:xfrm>
            <a:off x="664515" y="108753"/>
            <a:ext cx="656146" cy="1371600"/>
          </a:xfrm>
          <a:custGeom>
            <a:avLst/>
            <a:gdLst>
              <a:gd name="connsiteX0" fmla="*/ 22544 w 2994344"/>
              <a:gd name="connsiteY0" fmla="*/ 0 h 5943600"/>
              <a:gd name="connsiteX1" fmla="*/ 2994344 w 2994344"/>
              <a:gd name="connsiteY1" fmla="*/ 2971800 h 5943600"/>
              <a:gd name="connsiteX2" fmla="*/ 22544 w 2994344"/>
              <a:gd name="connsiteY2" fmla="*/ 5943600 h 5943600"/>
              <a:gd name="connsiteX3" fmla="*/ 0 w 2994344"/>
              <a:gd name="connsiteY3" fmla="*/ 5942462 h 5943600"/>
              <a:gd name="connsiteX4" fmla="*/ 0 w 2994344"/>
              <a:gd name="connsiteY4" fmla="*/ 5746085 h 5943600"/>
              <a:gd name="connsiteX5" fmla="*/ 22544 w 2994344"/>
              <a:gd name="connsiteY5" fmla="*/ 5747223 h 5943600"/>
              <a:gd name="connsiteX6" fmla="*/ 2797967 w 2994344"/>
              <a:gd name="connsiteY6" fmla="*/ 2971800 h 5943600"/>
              <a:gd name="connsiteX7" fmla="*/ 22544 w 2994344"/>
              <a:gd name="connsiteY7" fmla="*/ 196377 h 5943600"/>
              <a:gd name="connsiteX8" fmla="*/ 0 w 2994344"/>
              <a:gd name="connsiteY8" fmla="*/ 197515 h 5943600"/>
              <a:gd name="connsiteX9" fmla="*/ 0 w 2994344"/>
              <a:gd name="connsiteY9" fmla="*/ 1139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4344" h="5943600">
                <a:moveTo>
                  <a:pt x="22544" y="0"/>
                </a:moveTo>
                <a:cubicBezTo>
                  <a:pt x="1663824" y="0"/>
                  <a:pt x="2994344" y="1330520"/>
                  <a:pt x="2994344" y="2971800"/>
                </a:cubicBezTo>
                <a:cubicBezTo>
                  <a:pt x="2994344" y="4613080"/>
                  <a:pt x="1663824" y="5943600"/>
                  <a:pt x="22544" y="5943600"/>
                </a:cubicBezTo>
                <a:lnTo>
                  <a:pt x="0" y="5942462"/>
                </a:lnTo>
                <a:lnTo>
                  <a:pt x="0" y="5746085"/>
                </a:lnTo>
                <a:lnTo>
                  <a:pt x="22544" y="5747223"/>
                </a:lnTo>
                <a:cubicBezTo>
                  <a:pt x="1555368" y="5747223"/>
                  <a:pt x="2797967" y="4504624"/>
                  <a:pt x="2797967" y="2971800"/>
                </a:cubicBezTo>
                <a:cubicBezTo>
                  <a:pt x="2797967" y="1438976"/>
                  <a:pt x="1555368" y="196377"/>
                  <a:pt x="22544" y="196377"/>
                </a:cubicBezTo>
                <a:lnTo>
                  <a:pt x="0" y="197515"/>
                </a:lnTo>
                <a:lnTo>
                  <a:pt x="0" y="1139"/>
                </a:lnTo>
                <a:close/>
              </a:path>
            </a:pathLst>
          </a:custGeom>
          <a:gradFill flip="none" rotWithShape="1">
            <a:gsLst>
              <a:gs pos="0">
                <a:schemeClr val="accent1">
                  <a:lumMod val="5000"/>
                  <a:lumOff val="95000"/>
                </a:schemeClr>
              </a:gs>
              <a:gs pos="10000">
                <a:srgbClr val="FFD966"/>
              </a:gs>
              <a:gs pos="38000">
                <a:srgbClr val="C16FBB"/>
              </a:gs>
              <a:gs pos="21000">
                <a:srgbClr val="FFC000"/>
              </a:gs>
              <a:gs pos="82000">
                <a:srgbClr val="2F5597"/>
              </a:gs>
              <a:gs pos="100000">
                <a:srgbClr val="5B9BD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sp>
        <p:nvSpPr>
          <p:cNvPr id="33" name="Oval 32"/>
          <p:cNvSpPr/>
          <p:nvPr/>
        </p:nvSpPr>
        <p:spPr>
          <a:xfrm>
            <a:off x="1242453" y="741799"/>
            <a:ext cx="99416" cy="105508"/>
          </a:xfrm>
          <a:prstGeom prst="ellipse">
            <a:avLst/>
          </a:prstGeom>
          <a:gradFill flip="none" rotWithShape="1">
            <a:gsLst>
              <a:gs pos="0">
                <a:srgbClr val="C16FBB"/>
              </a:gs>
              <a:gs pos="100000">
                <a:srgbClr val="C16FBB"/>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41" name="Straight Connector 40"/>
          <p:cNvCxnSpPr>
            <a:stCxn id="33" idx="6"/>
            <a:endCxn id="27" idx="1"/>
          </p:cNvCxnSpPr>
          <p:nvPr/>
        </p:nvCxnSpPr>
        <p:spPr>
          <a:xfrm flipV="1">
            <a:off x="1341869" y="784104"/>
            <a:ext cx="286035" cy="10449"/>
          </a:xfrm>
          <a:prstGeom prst="line">
            <a:avLst/>
          </a:prstGeom>
          <a:ln w="28575">
            <a:solidFill>
              <a:srgbClr val="C16FBB"/>
            </a:solidFill>
          </a:ln>
        </p:spPr>
        <p:style>
          <a:lnRef idx="1">
            <a:schemeClr val="accent1"/>
          </a:lnRef>
          <a:fillRef idx="0">
            <a:schemeClr val="accent1"/>
          </a:fillRef>
          <a:effectRef idx="0">
            <a:schemeClr val="accent1"/>
          </a:effectRef>
          <a:fontRef idx="minor">
            <a:schemeClr val="tx1"/>
          </a:fontRef>
        </p:style>
      </p:cxnSp>
      <p:sp>
        <p:nvSpPr>
          <p:cNvPr id="51" name="Donut 50"/>
          <p:cNvSpPr/>
          <p:nvPr/>
        </p:nvSpPr>
        <p:spPr>
          <a:xfrm>
            <a:off x="122716" y="216869"/>
            <a:ext cx="1093576" cy="1160585"/>
          </a:xfrm>
          <a:prstGeom prst="donut">
            <a:avLst>
              <a:gd name="adj" fmla="val 6519"/>
            </a:avLst>
          </a:prstGeom>
          <a:gradFill flip="none" rotWithShape="1">
            <a:gsLst>
              <a:gs pos="40000">
                <a:schemeClr val="accent3">
                  <a:lumMod val="5000"/>
                  <a:lumOff val="95000"/>
                </a:schemeClr>
              </a:gs>
              <a:gs pos="70000">
                <a:schemeClr val="accent3">
                  <a:lumMod val="45000"/>
                  <a:lumOff val="55000"/>
                </a:schemeClr>
              </a:gs>
              <a:gs pos="83000">
                <a:schemeClr val="accent3">
                  <a:lumMod val="45000"/>
                  <a:lumOff val="55000"/>
                </a:schemeClr>
              </a:gs>
              <a:gs pos="96000">
                <a:schemeClr val="accent3">
                  <a:lumMod val="30000"/>
                  <a:lumOff val="70000"/>
                </a:schemeClr>
              </a:gs>
            </a:gsLst>
            <a:lin ang="2700000" scaled="1"/>
            <a:tileRect/>
          </a:gradFill>
          <a:ln>
            <a:noFill/>
          </a:ln>
          <a:effectLst>
            <a:outerShdw blurRad="508000" dist="177800" dir="48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blipFill>
                <a:blip r:embed="rId2">
                  <a:alphaModFix amt="51000"/>
                </a:blip>
                <a:tile tx="0" ty="0" sx="100000" sy="100000" flip="none" algn="tl"/>
              </a:blipFill>
            </a:endParaRPr>
          </a:p>
        </p:txBody>
      </p:sp>
      <p:sp>
        <p:nvSpPr>
          <p:cNvPr id="52" name="Oval 51"/>
          <p:cNvSpPr/>
          <p:nvPr/>
        </p:nvSpPr>
        <p:spPr>
          <a:xfrm>
            <a:off x="222132" y="315575"/>
            <a:ext cx="894744" cy="949569"/>
          </a:xfrm>
          <a:prstGeom prst="ellipse">
            <a:avLst/>
          </a:prstGeom>
          <a:noFill/>
          <a:ln w="349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3" name="Oval 52"/>
          <p:cNvSpPr/>
          <p:nvPr/>
        </p:nvSpPr>
        <p:spPr>
          <a:xfrm>
            <a:off x="251010" y="345743"/>
            <a:ext cx="835095" cy="886265"/>
          </a:xfrm>
          <a:prstGeom prst="ellipse">
            <a:avLst/>
          </a:prstGeom>
          <a:blipFill dpi="0" rotWithShape="1">
            <a:blip r:embed="rId3">
              <a:alphaModFix amt="89000"/>
            </a:blip>
            <a:srcRect/>
            <a:stretch>
              <a:fillRect/>
            </a:stretch>
          </a:blipFill>
          <a:ln w="25400">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2" name="Title 58"/>
          <p:cNvSpPr txBox="1">
            <a:spLocks/>
          </p:cNvSpPr>
          <p:nvPr/>
        </p:nvSpPr>
        <p:spPr>
          <a:xfrm>
            <a:off x="2062167" y="654956"/>
            <a:ext cx="5809130" cy="384701"/>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smtClean="0">
                <a:solidFill>
                  <a:srgbClr val="2F5597"/>
                </a:solidFill>
                <a:latin typeface="Times New Roman" panose="02020603050405020304" pitchFamily="18" charset="0"/>
                <a:cs typeface="Times New Roman" panose="02020603050405020304" pitchFamily="18" charset="0"/>
              </a:rPr>
              <a:t>ESD &amp;Tác </a:t>
            </a:r>
            <a:r>
              <a:rPr lang="en-US" sz="2800" b="1">
                <a:solidFill>
                  <a:srgbClr val="2F5597"/>
                </a:solidFill>
                <a:latin typeface="Times New Roman" panose="02020603050405020304" pitchFamily="18" charset="0"/>
                <a:cs typeface="Times New Roman" panose="02020603050405020304" pitchFamily="18" charset="0"/>
              </a:rPr>
              <a:t>Hại Của </a:t>
            </a:r>
            <a:r>
              <a:rPr lang="en-US" sz="2800" b="1" smtClean="0">
                <a:solidFill>
                  <a:srgbClr val="2F5597"/>
                </a:solidFill>
                <a:latin typeface="Times New Roman" panose="02020603050405020304" pitchFamily="18" charset="0"/>
                <a:cs typeface="Times New Roman" panose="02020603050405020304" pitchFamily="18" charset="0"/>
              </a:rPr>
              <a:t>ESD</a:t>
            </a:r>
            <a:endParaRPr lang="en-US" sz="2800" b="1">
              <a:solidFill>
                <a:srgbClr val="2F5597"/>
              </a:solidFill>
              <a:latin typeface="Times New Roman" panose="02020603050405020304" pitchFamily="18" charset="0"/>
              <a:cs typeface="Times New Roman" panose="02020603050405020304" pitchFamily="18" charset="0"/>
            </a:endParaRPr>
          </a:p>
        </p:txBody>
      </p:sp>
      <p:sp>
        <p:nvSpPr>
          <p:cNvPr id="67" name="Oval 66"/>
          <p:cNvSpPr/>
          <p:nvPr/>
        </p:nvSpPr>
        <p:spPr>
          <a:xfrm>
            <a:off x="1673012" y="560825"/>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625" b="1">
              <a:solidFill>
                <a:srgbClr val="5B9BD5"/>
              </a:solidFill>
              <a:latin typeface="Times New Roman" panose="02020603050405020304" pitchFamily="18" charset="0"/>
              <a:cs typeface="Times New Roman" panose="02020603050405020304" pitchFamily="18" charset="0"/>
            </a:endParaRPr>
          </a:p>
        </p:txBody>
      </p:sp>
      <p:sp>
        <p:nvSpPr>
          <p:cNvPr id="70" name="TextBox 69"/>
          <p:cNvSpPr txBox="1"/>
          <p:nvPr/>
        </p:nvSpPr>
        <p:spPr>
          <a:xfrm>
            <a:off x="1632341" y="553271"/>
            <a:ext cx="995825" cy="461665"/>
          </a:xfrm>
          <a:prstGeom prst="rect">
            <a:avLst/>
          </a:prstGeom>
          <a:noFill/>
        </p:spPr>
        <p:txBody>
          <a:bodyPr wrap="square" rtlCol="0">
            <a:spAutoFit/>
          </a:bodyPr>
          <a:lstStyle/>
          <a:p>
            <a:r>
              <a:rPr lang="en-US" sz="2400" b="1">
                <a:solidFill>
                  <a:srgbClr val="2F5597"/>
                </a:solidFill>
                <a:latin typeface="Times New Roman" panose="02020603050405020304" pitchFamily="18" charset="0"/>
                <a:cs typeface="Times New Roman" panose="02020603050405020304" pitchFamily="18" charset="0"/>
              </a:rPr>
              <a:t>III</a:t>
            </a:r>
          </a:p>
        </p:txBody>
      </p:sp>
      <p:pic>
        <p:nvPicPr>
          <p:cNvPr id="76" name="Picture 75"/>
          <p:cNvPicPr>
            <a:picLocks noChangeAspect="1"/>
          </p:cNvPicPr>
          <p:nvPr/>
        </p:nvPicPr>
        <p:blipFill rotWithShape="1">
          <a:blip r:embed="rId4" cstate="print">
            <a:extLst>
              <a:ext uri="{28A0092B-C50C-407E-A947-70E740481C1C}">
                <a14:useLocalDpi xmlns:a14="http://schemas.microsoft.com/office/drawing/2010/main" val="0"/>
              </a:ext>
            </a:extLst>
          </a:blip>
          <a:srcRect t="28322"/>
          <a:stretch/>
        </p:blipFill>
        <p:spPr>
          <a:xfrm>
            <a:off x="0" y="6068081"/>
            <a:ext cx="9144000" cy="791073"/>
          </a:xfrm>
          <a:prstGeom prst="rect">
            <a:avLst/>
          </a:prstGeom>
        </p:spPr>
      </p:pic>
      <p:sp>
        <p:nvSpPr>
          <p:cNvPr id="42" name="Title 15"/>
          <p:cNvSpPr>
            <a:spLocks noGrp="1"/>
          </p:cNvSpPr>
          <p:nvPr>
            <p:ph type="ctrTitle"/>
          </p:nvPr>
        </p:nvSpPr>
        <p:spPr>
          <a:xfrm>
            <a:off x="1096040" y="1138088"/>
            <a:ext cx="4013842" cy="485810"/>
          </a:xfrm>
        </p:spPr>
        <p:txBody>
          <a:bodyPr>
            <a:normAutofit/>
          </a:bodyPr>
          <a:lstStyle/>
          <a:p>
            <a:pPr algn="l"/>
            <a:r>
              <a:rPr lang="en-US" sz="2800" b="1" smtClean="0">
                <a:solidFill>
                  <a:schemeClr val="accent1"/>
                </a:solidFill>
                <a:latin typeface="Times New Roman" panose="02020603050405020304" pitchFamily="18" charset="0"/>
                <a:cs typeface="Times New Roman" panose="02020603050405020304" pitchFamily="18" charset="0"/>
              </a:rPr>
              <a:t>ESD là gì?</a:t>
            </a:r>
            <a:endParaRPr lang="en-US" sz="2800" b="1">
              <a:solidFill>
                <a:schemeClr val="accent1"/>
              </a:solidFill>
              <a:latin typeface="Times New Roman" panose="02020603050405020304" pitchFamily="18" charset="0"/>
              <a:cs typeface="Times New Roman" panose="02020603050405020304" pitchFamily="18" charset="0"/>
            </a:endParaRPr>
          </a:p>
        </p:txBody>
      </p:sp>
      <p:sp>
        <p:nvSpPr>
          <p:cNvPr id="44" name="Subtitle 16"/>
          <p:cNvSpPr>
            <a:spLocks noGrp="1"/>
          </p:cNvSpPr>
          <p:nvPr>
            <p:ph type="subTitle" idx="1"/>
          </p:nvPr>
        </p:nvSpPr>
        <p:spPr>
          <a:xfrm>
            <a:off x="664515" y="1596656"/>
            <a:ext cx="8348855" cy="3461553"/>
          </a:xfrm>
        </p:spPr>
        <p:txBody>
          <a:bodyPr>
            <a:normAutofit fontScale="92500"/>
          </a:bodyPr>
          <a:lstStyle/>
          <a:p>
            <a:pPr indent="457200" algn="l"/>
            <a:r>
              <a:rPr lang="en-US" sz="2200" b="1">
                <a:latin typeface="Times New Roman" panose="02020603050405020304" pitchFamily="18" charset="0"/>
                <a:cs typeface="Times New Roman" panose="02020603050405020304" pitchFamily="18" charset="0"/>
              </a:rPr>
              <a:t>ESD – Electrostatic </a:t>
            </a:r>
            <a:r>
              <a:rPr lang="en-US" sz="2200" b="1" smtClean="0">
                <a:latin typeface="Times New Roman" panose="02020603050405020304" pitchFamily="18" charset="0"/>
                <a:cs typeface="Times New Roman" panose="02020603050405020304" pitchFamily="18" charset="0"/>
              </a:rPr>
              <a:t>Discharge: </a:t>
            </a:r>
            <a:r>
              <a:rPr lang="en-US" sz="2200" smtClean="0">
                <a:latin typeface="Times New Roman" panose="02020603050405020304" pitchFamily="18" charset="0"/>
                <a:cs typeface="Times New Roman" panose="02020603050405020304" pitchFamily="18" charset="0"/>
              </a:rPr>
              <a:t>Tương tự như hiện tượng sét trong tự nhiên. Tĩnh điện trên bề mặt vật thể xả điện tích cực nhanh và đột ngột với giá trị điện trường rất lớn. Phóng tĩnh điện rất hay xảy ra rất phổ biến tuy nhiên việc phát hiện được chúng là rất khó. Có 3 dạng tồn tại ESD và gây hại cho sản xuất:</a:t>
            </a:r>
          </a:p>
          <a:p>
            <a:pPr marL="342900" indent="-342900" algn="l">
              <a:buFontTx/>
              <a:buChar char="-"/>
            </a:pPr>
            <a:r>
              <a:rPr lang="en-US" sz="2200" smtClean="0">
                <a:latin typeface="Times New Roman" panose="02020603050405020304" pitchFamily="18" charset="0"/>
                <a:cs typeface="Times New Roman" panose="02020603050405020304" pitchFamily="18" charset="0"/>
              </a:rPr>
              <a:t>HBM(Human </a:t>
            </a:r>
            <a:r>
              <a:rPr lang="en-US" sz="2200">
                <a:latin typeface="Times New Roman" panose="02020603050405020304" pitchFamily="18" charset="0"/>
                <a:cs typeface="Times New Roman" panose="02020603050405020304" pitchFamily="18" charset="0"/>
              </a:rPr>
              <a:t>Body Model</a:t>
            </a:r>
            <a:r>
              <a:rPr lang="en-US" sz="2200" smtClean="0">
                <a:latin typeface="Times New Roman" panose="02020603050405020304" pitchFamily="18" charset="0"/>
                <a:cs typeface="Times New Roman" panose="02020603050405020304" pitchFamily="18" charset="0"/>
              </a:rPr>
              <a:t>): Phóng điện từ cơ thể người.</a:t>
            </a:r>
          </a:p>
          <a:p>
            <a:pPr marL="342900" indent="-342900" algn="l">
              <a:buFontTx/>
              <a:buChar char="-"/>
            </a:pPr>
            <a:r>
              <a:rPr lang="en-US" sz="2200" smtClean="0">
                <a:latin typeface="Times New Roman" panose="02020603050405020304" pitchFamily="18" charset="0"/>
                <a:cs typeface="Times New Roman" panose="02020603050405020304" pitchFamily="18" charset="0"/>
              </a:rPr>
              <a:t>MM(Machine Model): Phóng điện từ máy móc.</a:t>
            </a:r>
          </a:p>
          <a:p>
            <a:pPr marL="342900" indent="-342900" algn="l">
              <a:buFontTx/>
              <a:buChar char="-"/>
            </a:pPr>
            <a:r>
              <a:rPr lang="en-US" sz="2200" smtClean="0">
                <a:latin typeface="Times New Roman" panose="02020603050405020304" pitchFamily="18" charset="0"/>
                <a:cs typeface="Times New Roman" panose="02020603050405020304" pitchFamily="18" charset="0"/>
              </a:rPr>
              <a:t>CDM(Charged Device Model): Các thiết bị phóng điện(máy hàn điện, …)</a:t>
            </a:r>
          </a:p>
          <a:p>
            <a:pPr indent="457200" algn="l"/>
            <a:r>
              <a:rPr lang="en-US" sz="2200" b="1" u="sng" smtClean="0">
                <a:latin typeface="Times New Roman" panose="02020603050405020304" pitchFamily="18" charset="0"/>
                <a:cs typeface="Times New Roman" panose="02020603050405020304" pitchFamily="18" charset="0"/>
              </a:rPr>
              <a:t>Chú ý</a:t>
            </a:r>
            <a:r>
              <a:rPr lang="en-US" sz="2200" b="1" smtClean="0">
                <a:latin typeface="Times New Roman" panose="02020603050405020304" pitchFamily="18" charset="0"/>
                <a:cs typeface="Times New Roman" panose="02020603050405020304" pitchFamily="18" charset="0"/>
              </a:rPr>
              <a:t>:</a:t>
            </a:r>
            <a:r>
              <a:rPr lang="en-US" sz="2200" smtClean="0">
                <a:latin typeface="Times New Roman" panose="02020603050405020304" pitchFamily="18" charset="0"/>
                <a:cs typeface="Times New Roman" panose="02020603050405020304" pitchFamily="18" charset="0"/>
              </a:rPr>
              <a:t> Phóng tĩnh điện sảy ra giữa hai vật thể chênh lệch điện thế khi chúng gần nhau. Phóng tĩnh điện làm thay đổi đặc tính điện của các thiết bị bán dẫn, giảm hiệu suất hoặc phá hủy nó.</a:t>
            </a:r>
            <a:endParaRPr lang="en-US" sz="2200" b="1" u="sng">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4521736" y="4717142"/>
            <a:ext cx="4236173" cy="1571993"/>
            <a:chOff x="4521736" y="4155142"/>
            <a:chExt cx="4488797" cy="1930798"/>
          </a:xfrm>
        </p:grpSpPr>
        <p:pic>
          <p:nvPicPr>
            <p:cNvPr id="9" name="Picture 8"/>
            <p:cNvPicPr>
              <a:picLocks noChangeAspect="1"/>
            </p:cNvPicPr>
            <p:nvPr/>
          </p:nvPicPr>
          <p:blipFill>
            <a:blip r:embed="rId5"/>
            <a:stretch>
              <a:fillRect/>
            </a:stretch>
          </p:blipFill>
          <p:spPr>
            <a:xfrm>
              <a:off x="4521736" y="4155142"/>
              <a:ext cx="4488797" cy="1930798"/>
            </a:xfrm>
            <a:prstGeom prst="rect">
              <a:avLst/>
            </a:prstGeom>
          </p:spPr>
        </p:pic>
        <p:sp>
          <p:nvSpPr>
            <p:cNvPr id="10" name="Oval 9"/>
            <p:cNvSpPr/>
            <p:nvPr/>
          </p:nvSpPr>
          <p:spPr>
            <a:xfrm>
              <a:off x="7140389" y="4733773"/>
              <a:ext cx="1067085" cy="10130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
        <p:nvSpPr>
          <p:cNvPr id="47" name="Title 15"/>
          <p:cNvSpPr txBox="1">
            <a:spLocks/>
          </p:cNvSpPr>
          <p:nvPr/>
        </p:nvSpPr>
        <p:spPr>
          <a:xfrm>
            <a:off x="664515" y="5201754"/>
            <a:ext cx="3723754" cy="532221"/>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smtClean="0">
                <a:solidFill>
                  <a:schemeClr val="accent1"/>
                </a:solidFill>
                <a:latin typeface="Times New Roman" panose="02020603050405020304" pitchFamily="18" charset="0"/>
                <a:cs typeface="Times New Roman" panose="02020603050405020304" pitchFamily="18" charset="0"/>
              </a:rPr>
              <a:t>Phóng tĩnh điện gây đứt mạch trong Chip điện tử.</a:t>
            </a:r>
            <a:endParaRPr lang="en-US" sz="2800" b="1">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675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randombar(horizont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4">
                                            <p:txEl>
                                              <p:pRg st="0" end="0"/>
                                            </p:txEl>
                                          </p:spTgt>
                                        </p:tgtEl>
                                        <p:attrNameLst>
                                          <p:attrName>style.visibility</p:attrName>
                                        </p:attrNameLst>
                                      </p:cBhvr>
                                      <p:to>
                                        <p:strVal val="visible"/>
                                      </p:to>
                                    </p:set>
                                    <p:animEffect transition="in" filter="randombar(horizontal)">
                                      <p:cBhvr>
                                        <p:cTn id="12" dur="500"/>
                                        <p:tgtEl>
                                          <p:spTgt spid="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4">
                                            <p:txEl>
                                              <p:pRg st="1" end="1"/>
                                            </p:txEl>
                                          </p:spTgt>
                                        </p:tgtEl>
                                        <p:attrNameLst>
                                          <p:attrName>style.visibility</p:attrName>
                                        </p:attrNameLst>
                                      </p:cBhvr>
                                      <p:to>
                                        <p:strVal val="visible"/>
                                      </p:to>
                                    </p:set>
                                    <p:animEffect transition="in" filter="randombar(horizontal)">
                                      <p:cBhvr>
                                        <p:cTn id="17" dur="500"/>
                                        <p:tgtEl>
                                          <p:spTgt spid="4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4">
                                            <p:txEl>
                                              <p:pRg st="2" end="2"/>
                                            </p:txEl>
                                          </p:spTgt>
                                        </p:tgtEl>
                                        <p:attrNameLst>
                                          <p:attrName>style.visibility</p:attrName>
                                        </p:attrNameLst>
                                      </p:cBhvr>
                                      <p:to>
                                        <p:strVal val="visible"/>
                                      </p:to>
                                    </p:set>
                                    <p:animEffect transition="in" filter="randombar(horizontal)">
                                      <p:cBhvr>
                                        <p:cTn id="22" dur="500"/>
                                        <p:tgtEl>
                                          <p:spTgt spid="4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4">
                                            <p:txEl>
                                              <p:pRg st="3" end="3"/>
                                            </p:txEl>
                                          </p:spTgt>
                                        </p:tgtEl>
                                        <p:attrNameLst>
                                          <p:attrName>style.visibility</p:attrName>
                                        </p:attrNameLst>
                                      </p:cBhvr>
                                      <p:to>
                                        <p:strVal val="visible"/>
                                      </p:to>
                                    </p:set>
                                    <p:animEffect transition="in" filter="randombar(horizontal)">
                                      <p:cBhvr>
                                        <p:cTn id="27" dur="500"/>
                                        <p:tgtEl>
                                          <p:spTgt spid="4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4">
                                            <p:txEl>
                                              <p:pRg st="4" end="4"/>
                                            </p:txEl>
                                          </p:spTgt>
                                        </p:tgtEl>
                                        <p:attrNameLst>
                                          <p:attrName>style.visibility</p:attrName>
                                        </p:attrNameLst>
                                      </p:cBhvr>
                                      <p:to>
                                        <p:strVal val="visible"/>
                                      </p:to>
                                    </p:set>
                                    <p:animEffect transition="in" filter="randombar(horizontal)">
                                      <p:cBhvr>
                                        <p:cTn id="32" dur="500"/>
                                        <p:tgtEl>
                                          <p:spTgt spid="4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randombar(horizontal)">
                                      <p:cBhvr>
                                        <p:cTn id="37" dur="500"/>
                                        <p:tgtEl>
                                          <p:spTgt spid="47"/>
                                        </p:tgtEl>
                                      </p:cBhvr>
                                    </p:animEffect>
                                  </p:childTnLst>
                                </p:cTn>
                              </p:par>
                              <p:par>
                                <p:cTn id="38" presetID="14" presetClass="entr" presetSubtype="1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randombar(horizontal)">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build="p"/>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1627904" y="430329"/>
            <a:ext cx="7130005" cy="707550"/>
          </a:xfrm>
          <a:prstGeom prst="roundRect">
            <a:avLst>
              <a:gd name="adj" fmla="val 50000"/>
            </a:avLst>
          </a:prstGeom>
          <a:solidFill>
            <a:srgbClr val="C16FBB"/>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1" name="Freeform 30"/>
          <p:cNvSpPr/>
          <p:nvPr/>
        </p:nvSpPr>
        <p:spPr>
          <a:xfrm>
            <a:off x="664515" y="108753"/>
            <a:ext cx="656146" cy="1371600"/>
          </a:xfrm>
          <a:custGeom>
            <a:avLst/>
            <a:gdLst>
              <a:gd name="connsiteX0" fmla="*/ 22544 w 2994344"/>
              <a:gd name="connsiteY0" fmla="*/ 0 h 5943600"/>
              <a:gd name="connsiteX1" fmla="*/ 2994344 w 2994344"/>
              <a:gd name="connsiteY1" fmla="*/ 2971800 h 5943600"/>
              <a:gd name="connsiteX2" fmla="*/ 22544 w 2994344"/>
              <a:gd name="connsiteY2" fmla="*/ 5943600 h 5943600"/>
              <a:gd name="connsiteX3" fmla="*/ 0 w 2994344"/>
              <a:gd name="connsiteY3" fmla="*/ 5942462 h 5943600"/>
              <a:gd name="connsiteX4" fmla="*/ 0 w 2994344"/>
              <a:gd name="connsiteY4" fmla="*/ 5746085 h 5943600"/>
              <a:gd name="connsiteX5" fmla="*/ 22544 w 2994344"/>
              <a:gd name="connsiteY5" fmla="*/ 5747223 h 5943600"/>
              <a:gd name="connsiteX6" fmla="*/ 2797967 w 2994344"/>
              <a:gd name="connsiteY6" fmla="*/ 2971800 h 5943600"/>
              <a:gd name="connsiteX7" fmla="*/ 22544 w 2994344"/>
              <a:gd name="connsiteY7" fmla="*/ 196377 h 5943600"/>
              <a:gd name="connsiteX8" fmla="*/ 0 w 2994344"/>
              <a:gd name="connsiteY8" fmla="*/ 197515 h 5943600"/>
              <a:gd name="connsiteX9" fmla="*/ 0 w 2994344"/>
              <a:gd name="connsiteY9" fmla="*/ 1139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4344" h="5943600">
                <a:moveTo>
                  <a:pt x="22544" y="0"/>
                </a:moveTo>
                <a:cubicBezTo>
                  <a:pt x="1663824" y="0"/>
                  <a:pt x="2994344" y="1330520"/>
                  <a:pt x="2994344" y="2971800"/>
                </a:cubicBezTo>
                <a:cubicBezTo>
                  <a:pt x="2994344" y="4613080"/>
                  <a:pt x="1663824" y="5943600"/>
                  <a:pt x="22544" y="5943600"/>
                </a:cubicBezTo>
                <a:lnTo>
                  <a:pt x="0" y="5942462"/>
                </a:lnTo>
                <a:lnTo>
                  <a:pt x="0" y="5746085"/>
                </a:lnTo>
                <a:lnTo>
                  <a:pt x="22544" y="5747223"/>
                </a:lnTo>
                <a:cubicBezTo>
                  <a:pt x="1555368" y="5747223"/>
                  <a:pt x="2797967" y="4504624"/>
                  <a:pt x="2797967" y="2971800"/>
                </a:cubicBezTo>
                <a:cubicBezTo>
                  <a:pt x="2797967" y="1438976"/>
                  <a:pt x="1555368" y="196377"/>
                  <a:pt x="22544" y="196377"/>
                </a:cubicBezTo>
                <a:lnTo>
                  <a:pt x="0" y="197515"/>
                </a:lnTo>
                <a:lnTo>
                  <a:pt x="0" y="1139"/>
                </a:lnTo>
                <a:close/>
              </a:path>
            </a:pathLst>
          </a:custGeom>
          <a:gradFill flip="none" rotWithShape="1">
            <a:gsLst>
              <a:gs pos="0">
                <a:schemeClr val="accent1">
                  <a:lumMod val="5000"/>
                  <a:lumOff val="95000"/>
                </a:schemeClr>
              </a:gs>
              <a:gs pos="10000">
                <a:srgbClr val="FFD966"/>
              </a:gs>
              <a:gs pos="38000">
                <a:srgbClr val="C16FBB"/>
              </a:gs>
              <a:gs pos="21000">
                <a:srgbClr val="FFC000"/>
              </a:gs>
              <a:gs pos="82000">
                <a:srgbClr val="2F5597"/>
              </a:gs>
              <a:gs pos="100000">
                <a:srgbClr val="5B9BD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sp>
        <p:nvSpPr>
          <p:cNvPr id="33" name="Oval 32"/>
          <p:cNvSpPr/>
          <p:nvPr/>
        </p:nvSpPr>
        <p:spPr>
          <a:xfrm>
            <a:off x="1242453" y="728352"/>
            <a:ext cx="99416" cy="105508"/>
          </a:xfrm>
          <a:prstGeom prst="ellipse">
            <a:avLst/>
          </a:prstGeom>
          <a:gradFill flip="none" rotWithShape="1">
            <a:gsLst>
              <a:gs pos="0">
                <a:srgbClr val="C16FBB"/>
              </a:gs>
              <a:gs pos="100000">
                <a:srgbClr val="C16FBB"/>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41" name="Straight Connector 40"/>
          <p:cNvCxnSpPr>
            <a:stCxn id="33" idx="6"/>
            <a:endCxn id="27" idx="1"/>
          </p:cNvCxnSpPr>
          <p:nvPr/>
        </p:nvCxnSpPr>
        <p:spPr>
          <a:xfrm>
            <a:off x="1341869" y="781106"/>
            <a:ext cx="286035" cy="2998"/>
          </a:xfrm>
          <a:prstGeom prst="line">
            <a:avLst/>
          </a:prstGeom>
          <a:ln w="28575">
            <a:solidFill>
              <a:srgbClr val="C16FBB"/>
            </a:solidFill>
          </a:ln>
        </p:spPr>
        <p:style>
          <a:lnRef idx="1">
            <a:schemeClr val="accent1"/>
          </a:lnRef>
          <a:fillRef idx="0">
            <a:schemeClr val="accent1"/>
          </a:fillRef>
          <a:effectRef idx="0">
            <a:schemeClr val="accent1"/>
          </a:effectRef>
          <a:fontRef idx="minor">
            <a:schemeClr val="tx1"/>
          </a:fontRef>
        </p:style>
      </p:cxnSp>
      <p:sp>
        <p:nvSpPr>
          <p:cNvPr id="51" name="Donut 50"/>
          <p:cNvSpPr/>
          <p:nvPr/>
        </p:nvSpPr>
        <p:spPr>
          <a:xfrm>
            <a:off x="122716" y="216869"/>
            <a:ext cx="1093576" cy="1160585"/>
          </a:xfrm>
          <a:prstGeom prst="donut">
            <a:avLst>
              <a:gd name="adj" fmla="val 6519"/>
            </a:avLst>
          </a:prstGeom>
          <a:gradFill flip="none" rotWithShape="1">
            <a:gsLst>
              <a:gs pos="40000">
                <a:schemeClr val="accent3">
                  <a:lumMod val="5000"/>
                  <a:lumOff val="95000"/>
                </a:schemeClr>
              </a:gs>
              <a:gs pos="70000">
                <a:schemeClr val="accent3">
                  <a:lumMod val="45000"/>
                  <a:lumOff val="55000"/>
                </a:schemeClr>
              </a:gs>
              <a:gs pos="83000">
                <a:schemeClr val="accent3">
                  <a:lumMod val="45000"/>
                  <a:lumOff val="55000"/>
                </a:schemeClr>
              </a:gs>
              <a:gs pos="96000">
                <a:schemeClr val="accent3">
                  <a:lumMod val="30000"/>
                  <a:lumOff val="70000"/>
                </a:schemeClr>
              </a:gs>
            </a:gsLst>
            <a:lin ang="2700000" scaled="1"/>
            <a:tileRect/>
          </a:gradFill>
          <a:ln>
            <a:noFill/>
          </a:ln>
          <a:effectLst>
            <a:outerShdw blurRad="508000" dist="177800" dir="48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blipFill>
                <a:blip r:embed="rId2">
                  <a:alphaModFix amt="51000"/>
                </a:blip>
                <a:tile tx="0" ty="0" sx="100000" sy="100000" flip="none" algn="tl"/>
              </a:blipFill>
            </a:endParaRPr>
          </a:p>
        </p:txBody>
      </p:sp>
      <p:sp>
        <p:nvSpPr>
          <p:cNvPr id="52" name="Oval 51"/>
          <p:cNvSpPr/>
          <p:nvPr/>
        </p:nvSpPr>
        <p:spPr>
          <a:xfrm>
            <a:off x="222132" y="315575"/>
            <a:ext cx="894744" cy="949569"/>
          </a:xfrm>
          <a:prstGeom prst="ellipse">
            <a:avLst/>
          </a:prstGeom>
          <a:noFill/>
          <a:ln w="349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3" name="Oval 52"/>
          <p:cNvSpPr/>
          <p:nvPr/>
        </p:nvSpPr>
        <p:spPr>
          <a:xfrm>
            <a:off x="251010" y="345743"/>
            <a:ext cx="835095" cy="886265"/>
          </a:xfrm>
          <a:prstGeom prst="ellipse">
            <a:avLst/>
          </a:prstGeom>
          <a:blipFill dpi="0" rotWithShape="1">
            <a:blip r:embed="rId3">
              <a:alphaModFix amt="89000"/>
            </a:blip>
            <a:srcRect/>
            <a:stretch>
              <a:fillRect/>
            </a:stretch>
          </a:blipFill>
          <a:ln w="25400">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2" name="Title 58"/>
          <p:cNvSpPr txBox="1">
            <a:spLocks/>
          </p:cNvSpPr>
          <p:nvPr/>
        </p:nvSpPr>
        <p:spPr>
          <a:xfrm>
            <a:off x="2062167" y="654956"/>
            <a:ext cx="5809130" cy="384701"/>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smtClean="0">
                <a:solidFill>
                  <a:srgbClr val="2F5597"/>
                </a:solidFill>
                <a:latin typeface="Times New Roman" panose="02020603050405020304" pitchFamily="18" charset="0"/>
                <a:cs typeface="Times New Roman" panose="02020603050405020304" pitchFamily="18" charset="0"/>
              </a:rPr>
              <a:t>ESD &amp;Tác </a:t>
            </a:r>
            <a:r>
              <a:rPr lang="en-US" sz="2800" b="1">
                <a:solidFill>
                  <a:srgbClr val="2F5597"/>
                </a:solidFill>
                <a:latin typeface="Times New Roman" panose="02020603050405020304" pitchFamily="18" charset="0"/>
                <a:cs typeface="Times New Roman" panose="02020603050405020304" pitchFamily="18" charset="0"/>
              </a:rPr>
              <a:t>Hại Của </a:t>
            </a:r>
            <a:r>
              <a:rPr lang="en-US" sz="2800" b="1" smtClean="0">
                <a:solidFill>
                  <a:srgbClr val="2F5597"/>
                </a:solidFill>
                <a:latin typeface="Times New Roman" panose="02020603050405020304" pitchFamily="18" charset="0"/>
                <a:cs typeface="Times New Roman" panose="02020603050405020304" pitchFamily="18" charset="0"/>
              </a:rPr>
              <a:t>ESD</a:t>
            </a:r>
            <a:endParaRPr lang="en-US" sz="2800" b="1">
              <a:solidFill>
                <a:srgbClr val="2F5597"/>
              </a:solidFill>
              <a:latin typeface="Times New Roman" panose="02020603050405020304" pitchFamily="18" charset="0"/>
              <a:cs typeface="Times New Roman" panose="02020603050405020304" pitchFamily="18" charset="0"/>
            </a:endParaRPr>
          </a:p>
        </p:txBody>
      </p:sp>
      <p:sp>
        <p:nvSpPr>
          <p:cNvPr id="67" name="Oval 66"/>
          <p:cNvSpPr/>
          <p:nvPr/>
        </p:nvSpPr>
        <p:spPr>
          <a:xfrm>
            <a:off x="1673012" y="560825"/>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625" b="1">
              <a:solidFill>
                <a:srgbClr val="5B9BD5"/>
              </a:solidFill>
              <a:latin typeface="Times New Roman" panose="02020603050405020304" pitchFamily="18" charset="0"/>
              <a:cs typeface="Times New Roman" panose="02020603050405020304" pitchFamily="18" charset="0"/>
            </a:endParaRPr>
          </a:p>
        </p:txBody>
      </p:sp>
      <p:sp>
        <p:nvSpPr>
          <p:cNvPr id="70" name="TextBox 69"/>
          <p:cNvSpPr txBox="1"/>
          <p:nvPr/>
        </p:nvSpPr>
        <p:spPr>
          <a:xfrm>
            <a:off x="1632341" y="553271"/>
            <a:ext cx="995825" cy="461665"/>
          </a:xfrm>
          <a:prstGeom prst="rect">
            <a:avLst/>
          </a:prstGeom>
          <a:noFill/>
        </p:spPr>
        <p:txBody>
          <a:bodyPr wrap="square" rtlCol="0">
            <a:spAutoFit/>
          </a:bodyPr>
          <a:lstStyle/>
          <a:p>
            <a:r>
              <a:rPr lang="en-US" sz="2400" b="1">
                <a:solidFill>
                  <a:srgbClr val="2F5597"/>
                </a:solidFill>
                <a:latin typeface="Times New Roman" panose="02020603050405020304" pitchFamily="18" charset="0"/>
                <a:cs typeface="Times New Roman" panose="02020603050405020304" pitchFamily="18" charset="0"/>
              </a:rPr>
              <a:t>III</a:t>
            </a:r>
          </a:p>
        </p:txBody>
      </p:sp>
      <p:pic>
        <p:nvPicPr>
          <p:cNvPr id="76" name="Picture 75"/>
          <p:cNvPicPr>
            <a:picLocks noChangeAspect="1"/>
          </p:cNvPicPr>
          <p:nvPr/>
        </p:nvPicPr>
        <p:blipFill rotWithShape="1">
          <a:blip r:embed="rId4" cstate="print">
            <a:extLst>
              <a:ext uri="{28A0092B-C50C-407E-A947-70E740481C1C}">
                <a14:useLocalDpi xmlns:a14="http://schemas.microsoft.com/office/drawing/2010/main" val="0"/>
              </a:ext>
            </a:extLst>
          </a:blip>
          <a:srcRect t="28322"/>
          <a:stretch/>
        </p:blipFill>
        <p:spPr>
          <a:xfrm>
            <a:off x="0" y="6089278"/>
            <a:ext cx="9144000" cy="791073"/>
          </a:xfrm>
          <a:prstGeom prst="rect">
            <a:avLst/>
          </a:prstGeom>
        </p:spPr>
      </p:pic>
      <p:sp>
        <p:nvSpPr>
          <p:cNvPr id="14" name="Title 15"/>
          <p:cNvSpPr>
            <a:spLocks noGrp="1"/>
          </p:cNvSpPr>
          <p:nvPr>
            <p:ph type="ctrTitle"/>
          </p:nvPr>
        </p:nvSpPr>
        <p:spPr>
          <a:xfrm>
            <a:off x="1116876" y="1123233"/>
            <a:ext cx="4013842" cy="485810"/>
          </a:xfrm>
        </p:spPr>
        <p:txBody>
          <a:bodyPr>
            <a:normAutofit/>
          </a:bodyPr>
          <a:lstStyle/>
          <a:p>
            <a:pPr algn="l"/>
            <a:r>
              <a:rPr lang="en-US" sz="2800" b="1" smtClean="0">
                <a:solidFill>
                  <a:schemeClr val="accent1"/>
                </a:solidFill>
                <a:latin typeface="Times New Roman" panose="02020603050405020304" pitchFamily="18" charset="0"/>
                <a:cs typeface="Times New Roman" panose="02020603050405020304" pitchFamily="18" charset="0"/>
              </a:rPr>
              <a:t>Tác hại của tĩnh điện</a:t>
            </a:r>
            <a:endParaRPr lang="en-US" sz="2800" b="1">
              <a:solidFill>
                <a:schemeClr val="accent1"/>
              </a:solidFill>
              <a:latin typeface="Times New Roman" panose="02020603050405020304" pitchFamily="18" charset="0"/>
              <a:cs typeface="Times New Roman" panose="02020603050405020304" pitchFamily="18" charset="0"/>
            </a:endParaRPr>
          </a:p>
        </p:txBody>
      </p:sp>
      <p:sp>
        <p:nvSpPr>
          <p:cNvPr id="15" name="Subtitle 16"/>
          <p:cNvSpPr>
            <a:spLocks noGrp="1"/>
          </p:cNvSpPr>
          <p:nvPr>
            <p:ph type="subTitle" idx="1"/>
          </p:nvPr>
        </p:nvSpPr>
        <p:spPr>
          <a:xfrm>
            <a:off x="222133" y="1513309"/>
            <a:ext cx="8867438" cy="4918443"/>
          </a:xfrm>
        </p:spPr>
        <p:txBody>
          <a:bodyPr>
            <a:noAutofit/>
          </a:bodyPr>
          <a:lstStyle/>
          <a:p>
            <a:pPr indent="457200" algn="l"/>
            <a:r>
              <a:rPr lang="vi-VN" sz="2200">
                <a:latin typeface="Times New Roman" panose="02020603050405020304" pitchFamily="18" charset="0"/>
                <a:cs typeface="Times New Roman" panose="02020603050405020304" pitchFamily="18" charset="0"/>
              </a:rPr>
              <a:t>Các vật thể bị nhiễm tĩnh điện lớn sẽ tạo ra một điện trường cực mạnh ở môi trường xung quanh. Điện trường này có tác hại về lâu dài với sức khỏe con người, trong đó, ảnh hưởng nhiều nhất là hệ thần kinh, hệ sinh dục, hệ tuần hoàn. Đặc biệt phóng tĩnh điện có khả năng giật người thao tác, gây ra tai nạn lao động.</a:t>
            </a:r>
            <a:endParaRPr lang="en-US" sz="2200">
              <a:latin typeface="Times New Roman" panose="02020603050405020304" pitchFamily="18" charset="0"/>
              <a:cs typeface="Times New Roman" panose="02020603050405020304" pitchFamily="18" charset="0"/>
            </a:endParaRPr>
          </a:p>
          <a:p>
            <a:pPr indent="457200" algn="l"/>
            <a:r>
              <a:rPr lang="en-US" sz="2200">
                <a:latin typeface="Times New Roman" panose="02020603050405020304" pitchFamily="18" charset="0"/>
                <a:cs typeface="Times New Roman" panose="02020603050405020304" pitchFamily="18" charset="0"/>
              </a:rPr>
              <a:t>Trong quá trình sản xuất phóng tĩnh điện ESD gây nên:</a:t>
            </a:r>
          </a:p>
          <a:p>
            <a:pPr marL="342900" indent="-342900" algn="l">
              <a:buFont typeface="Wingdings" panose="05000000000000000000" pitchFamily="2" charset="2"/>
              <a:buChar char="ü"/>
            </a:pPr>
            <a:r>
              <a:rPr lang="en-US" sz="2200">
                <a:latin typeface="Times New Roman" panose="02020603050405020304" pitchFamily="18" charset="0"/>
                <a:cs typeface="Times New Roman" panose="02020603050405020304" pitchFamily="18" charset="0"/>
              </a:rPr>
              <a:t>Hỏng hóc,trục trặc, suy giảm chất lượng các phần tử điện </a:t>
            </a:r>
            <a:r>
              <a:rPr lang="en-US" sz="2200" smtClean="0">
                <a:latin typeface="Times New Roman" panose="02020603050405020304" pitchFamily="18" charset="0"/>
                <a:cs typeface="Times New Roman" panose="02020603050405020304" pitchFamily="18" charset="0"/>
              </a:rPr>
              <a:t>tử, các cụm hay cả một thiết bị hoàn chỉnh.</a:t>
            </a:r>
            <a:endParaRPr lang="en-US" sz="220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ü"/>
            </a:pPr>
            <a:r>
              <a:rPr lang="en-US" sz="2200">
                <a:latin typeface="Times New Roman" panose="02020603050405020304" pitchFamily="18" charset="0"/>
                <a:cs typeface="Times New Roman" panose="02020603050405020304" pitchFamily="18" charset="0"/>
              </a:rPr>
              <a:t>Cách thức gây hại thường là thông qua dòng điện, hoặc thông qua các sóng điện từ trường sinh ra trong quá trình phóng.</a:t>
            </a:r>
          </a:p>
          <a:p>
            <a:pPr marL="342900" indent="-342900" algn="l">
              <a:buFont typeface="Wingdings" panose="05000000000000000000" pitchFamily="2" charset="2"/>
              <a:buChar char="ü"/>
            </a:pPr>
            <a:r>
              <a:rPr lang="en-US" sz="2200">
                <a:latin typeface="Times New Roman" panose="02020603050405020304" pitchFamily="18" charset="0"/>
                <a:cs typeface="Times New Roman" panose="02020603050405020304" pitchFamily="18" charset="0"/>
              </a:rPr>
              <a:t>Sự bám hút tĩnh điện ESA. Trong không khí có rất nhiều bụi, một hạt bụi 1</a:t>
            </a:r>
            <a:r>
              <a:rPr lang="el-GR" sz="2200" smtClean="0">
                <a:latin typeface="Times New Roman" panose="02020603050405020304" pitchFamily="18" charset="0"/>
                <a:cs typeface="Times New Roman" panose="02020603050405020304" pitchFamily="18" charset="0"/>
              </a:rPr>
              <a:t>μ</a:t>
            </a:r>
            <a:r>
              <a:rPr lang="en-US" sz="2200">
                <a:latin typeface="Times New Roman" panose="02020603050405020304" pitchFamily="18" charset="0"/>
                <a:cs typeface="Times New Roman" panose="02020603050405020304" pitchFamily="18" charset="0"/>
              </a:rPr>
              <a:t>m</a:t>
            </a:r>
            <a:r>
              <a:rPr lang="en-US" sz="2200" smtClean="0">
                <a:latin typeface="Times New Roman" panose="02020603050405020304" pitchFamily="18" charset="0"/>
                <a:cs typeface="Times New Roman" panose="02020603050405020304" pitchFamily="18" charset="0"/>
              </a:rPr>
              <a:t> đủ sức gây chập hỏng một mạch bán dẫn, khi mà node-pitch tính bằng vài chục nano-met.</a:t>
            </a:r>
          </a:p>
          <a:p>
            <a:pPr marL="342900" indent="-342900" algn="l">
              <a:buFont typeface="Wingdings" panose="05000000000000000000" pitchFamily="2" charset="2"/>
              <a:buChar char="ü"/>
            </a:pPr>
            <a:r>
              <a:rPr lang="en-US" sz="2200" smtClean="0">
                <a:latin typeface="Times New Roman" panose="02020603050405020304" pitchFamily="18" charset="0"/>
                <a:cs typeface="Times New Roman" panose="02020603050405020304" pitchFamily="18" charset="0"/>
              </a:rPr>
              <a:t>Gây các sự cố hỏa hoạn.</a:t>
            </a:r>
          </a:p>
        </p:txBody>
      </p:sp>
    </p:spTree>
    <p:extLst>
      <p:ext uri="{BB962C8B-B14F-4D97-AF65-F5344CB8AC3E}">
        <p14:creationId xmlns:p14="http://schemas.microsoft.com/office/powerpoint/2010/main" val="272760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randombar(horizontal)">
                                      <p:cBhvr>
                                        <p:cTn id="27" dur="500"/>
                                        <p:tgtEl>
                                          <p:spTgt spid="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5">
                                            <p:txEl>
                                              <p:pRg st="4" end="4"/>
                                            </p:txEl>
                                          </p:spTgt>
                                        </p:tgtEl>
                                        <p:attrNameLst>
                                          <p:attrName>style.visibility</p:attrName>
                                        </p:attrNameLst>
                                      </p:cBhvr>
                                      <p:to>
                                        <p:strVal val="visible"/>
                                      </p:to>
                                    </p:set>
                                    <p:animEffect transition="in" filter="randombar(horizontal)">
                                      <p:cBhvr>
                                        <p:cTn id="32" dur="500"/>
                                        <p:tgtEl>
                                          <p:spTgt spid="1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5">
                                            <p:txEl>
                                              <p:pRg st="5" end="5"/>
                                            </p:txEl>
                                          </p:spTgt>
                                        </p:tgtEl>
                                        <p:attrNameLst>
                                          <p:attrName>style.visibility</p:attrName>
                                        </p:attrNameLst>
                                      </p:cBhvr>
                                      <p:to>
                                        <p:strVal val="visible"/>
                                      </p:to>
                                    </p:set>
                                    <p:animEffect transition="in" filter="randombar(horizontal)">
                                      <p:cBhvr>
                                        <p:cTn id="37"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1627904" y="430329"/>
            <a:ext cx="7130005" cy="707550"/>
          </a:xfrm>
          <a:prstGeom prst="roundRect">
            <a:avLst>
              <a:gd name="adj" fmla="val 50000"/>
            </a:avLst>
          </a:prstGeom>
          <a:solidFill>
            <a:srgbClr val="C16FBB"/>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1" name="Freeform 30"/>
          <p:cNvSpPr/>
          <p:nvPr/>
        </p:nvSpPr>
        <p:spPr>
          <a:xfrm>
            <a:off x="664515" y="108753"/>
            <a:ext cx="656146" cy="1371600"/>
          </a:xfrm>
          <a:custGeom>
            <a:avLst/>
            <a:gdLst>
              <a:gd name="connsiteX0" fmla="*/ 22544 w 2994344"/>
              <a:gd name="connsiteY0" fmla="*/ 0 h 5943600"/>
              <a:gd name="connsiteX1" fmla="*/ 2994344 w 2994344"/>
              <a:gd name="connsiteY1" fmla="*/ 2971800 h 5943600"/>
              <a:gd name="connsiteX2" fmla="*/ 22544 w 2994344"/>
              <a:gd name="connsiteY2" fmla="*/ 5943600 h 5943600"/>
              <a:gd name="connsiteX3" fmla="*/ 0 w 2994344"/>
              <a:gd name="connsiteY3" fmla="*/ 5942462 h 5943600"/>
              <a:gd name="connsiteX4" fmla="*/ 0 w 2994344"/>
              <a:gd name="connsiteY4" fmla="*/ 5746085 h 5943600"/>
              <a:gd name="connsiteX5" fmla="*/ 22544 w 2994344"/>
              <a:gd name="connsiteY5" fmla="*/ 5747223 h 5943600"/>
              <a:gd name="connsiteX6" fmla="*/ 2797967 w 2994344"/>
              <a:gd name="connsiteY6" fmla="*/ 2971800 h 5943600"/>
              <a:gd name="connsiteX7" fmla="*/ 22544 w 2994344"/>
              <a:gd name="connsiteY7" fmla="*/ 196377 h 5943600"/>
              <a:gd name="connsiteX8" fmla="*/ 0 w 2994344"/>
              <a:gd name="connsiteY8" fmla="*/ 197515 h 5943600"/>
              <a:gd name="connsiteX9" fmla="*/ 0 w 2994344"/>
              <a:gd name="connsiteY9" fmla="*/ 1139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4344" h="5943600">
                <a:moveTo>
                  <a:pt x="22544" y="0"/>
                </a:moveTo>
                <a:cubicBezTo>
                  <a:pt x="1663824" y="0"/>
                  <a:pt x="2994344" y="1330520"/>
                  <a:pt x="2994344" y="2971800"/>
                </a:cubicBezTo>
                <a:cubicBezTo>
                  <a:pt x="2994344" y="4613080"/>
                  <a:pt x="1663824" y="5943600"/>
                  <a:pt x="22544" y="5943600"/>
                </a:cubicBezTo>
                <a:lnTo>
                  <a:pt x="0" y="5942462"/>
                </a:lnTo>
                <a:lnTo>
                  <a:pt x="0" y="5746085"/>
                </a:lnTo>
                <a:lnTo>
                  <a:pt x="22544" y="5747223"/>
                </a:lnTo>
                <a:cubicBezTo>
                  <a:pt x="1555368" y="5747223"/>
                  <a:pt x="2797967" y="4504624"/>
                  <a:pt x="2797967" y="2971800"/>
                </a:cubicBezTo>
                <a:cubicBezTo>
                  <a:pt x="2797967" y="1438976"/>
                  <a:pt x="1555368" y="196377"/>
                  <a:pt x="22544" y="196377"/>
                </a:cubicBezTo>
                <a:lnTo>
                  <a:pt x="0" y="197515"/>
                </a:lnTo>
                <a:lnTo>
                  <a:pt x="0" y="1139"/>
                </a:lnTo>
                <a:close/>
              </a:path>
            </a:pathLst>
          </a:custGeom>
          <a:gradFill flip="none" rotWithShape="1">
            <a:gsLst>
              <a:gs pos="0">
                <a:schemeClr val="accent1">
                  <a:lumMod val="5000"/>
                  <a:lumOff val="95000"/>
                </a:schemeClr>
              </a:gs>
              <a:gs pos="10000">
                <a:srgbClr val="FFD966"/>
              </a:gs>
              <a:gs pos="38000">
                <a:srgbClr val="C16FBB"/>
              </a:gs>
              <a:gs pos="21000">
                <a:srgbClr val="FFC000"/>
              </a:gs>
              <a:gs pos="82000">
                <a:srgbClr val="2F5597"/>
              </a:gs>
              <a:gs pos="100000">
                <a:srgbClr val="5B9BD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sp>
        <p:nvSpPr>
          <p:cNvPr id="33" name="Oval 32"/>
          <p:cNvSpPr/>
          <p:nvPr/>
        </p:nvSpPr>
        <p:spPr>
          <a:xfrm>
            <a:off x="1242453" y="728352"/>
            <a:ext cx="99416" cy="105508"/>
          </a:xfrm>
          <a:prstGeom prst="ellipse">
            <a:avLst/>
          </a:prstGeom>
          <a:gradFill flip="none" rotWithShape="1">
            <a:gsLst>
              <a:gs pos="0">
                <a:srgbClr val="C16FBB"/>
              </a:gs>
              <a:gs pos="100000">
                <a:srgbClr val="C16FBB"/>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41" name="Straight Connector 40"/>
          <p:cNvCxnSpPr>
            <a:stCxn id="33" idx="6"/>
            <a:endCxn id="27" idx="1"/>
          </p:cNvCxnSpPr>
          <p:nvPr/>
        </p:nvCxnSpPr>
        <p:spPr>
          <a:xfrm>
            <a:off x="1341869" y="781106"/>
            <a:ext cx="286035" cy="2998"/>
          </a:xfrm>
          <a:prstGeom prst="line">
            <a:avLst/>
          </a:prstGeom>
          <a:ln w="28575">
            <a:solidFill>
              <a:srgbClr val="C16FBB"/>
            </a:solidFill>
          </a:ln>
        </p:spPr>
        <p:style>
          <a:lnRef idx="1">
            <a:schemeClr val="accent1"/>
          </a:lnRef>
          <a:fillRef idx="0">
            <a:schemeClr val="accent1"/>
          </a:fillRef>
          <a:effectRef idx="0">
            <a:schemeClr val="accent1"/>
          </a:effectRef>
          <a:fontRef idx="minor">
            <a:schemeClr val="tx1"/>
          </a:fontRef>
        </p:style>
      </p:cxnSp>
      <p:sp>
        <p:nvSpPr>
          <p:cNvPr id="51" name="Donut 50"/>
          <p:cNvSpPr/>
          <p:nvPr/>
        </p:nvSpPr>
        <p:spPr>
          <a:xfrm>
            <a:off x="122716" y="216869"/>
            <a:ext cx="1093576" cy="1160585"/>
          </a:xfrm>
          <a:prstGeom prst="donut">
            <a:avLst>
              <a:gd name="adj" fmla="val 6519"/>
            </a:avLst>
          </a:prstGeom>
          <a:gradFill flip="none" rotWithShape="1">
            <a:gsLst>
              <a:gs pos="40000">
                <a:schemeClr val="accent3">
                  <a:lumMod val="5000"/>
                  <a:lumOff val="95000"/>
                </a:schemeClr>
              </a:gs>
              <a:gs pos="70000">
                <a:schemeClr val="accent3">
                  <a:lumMod val="45000"/>
                  <a:lumOff val="55000"/>
                </a:schemeClr>
              </a:gs>
              <a:gs pos="83000">
                <a:schemeClr val="accent3">
                  <a:lumMod val="45000"/>
                  <a:lumOff val="55000"/>
                </a:schemeClr>
              </a:gs>
              <a:gs pos="96000">
                <a:schemeClr val="accent3">
                  <a:lumMod val="30000"/>
                  <a:lumOff val="70000"/>
                </a:schemeClr>
              </a:gs>
            </a:gsLst>
            <a:lin ang="2700000" scaled="1"/>
            <a:tileRect/>
          </a:gradFill>
          <a:ln>
            <a:noFill/>
          </a:ln>
          <a:effectLst>
            <a:outerShdw blurRad="508000" dist="177800" dir="48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blipFill>
                <a:blip r:embed="rId2">
                  <a:alphaModFix amt="51000"/>
                </a:blip>
                <a:tile tx="0" ty="0" sx="100000" sy="100000" flip="none" algn="tl"/>
              </a:blipFill>
            </a:endParaRPr>
          </a:p>
        </p:txBody>
      </p:sp>
      <p:sp>
        <p:nvSpPr>
          <p:cNvPr id="52" name="Oval 51"/>
          <p:cNvSpPr/>
          <p:nvPr/>
        </p:nvSpPr>
        <p:spPr>
          <a:xfrm>
            <a:off x="222132" y="315575"/>
            <a:ext cx="894744" cy="949569"/>
          </a:xfrm>
          <a:prstGeom prst="ellipse">
            <a:avLst/>
          </a:prstGeom>
          <a:noFill/>
          <a:ln w="349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3" name="Oval 52"/>
          <p:cNvSpPr/>
          <p:nvPr/>
        </p:nvSpPr>
        <p:spPr>
          <a:xfrm>
            <a:off x="251010" y="345743"/>
            <a:ext cx="835095" cy="886265"/>
          </a:xfrm>
          <a:prstGeom prst="ellipse">
            <a:avLst/>
          </a:prstGeom>
          <a:blipFill dpi="0" rotWithShape="1">
            <a:blip r:embed="rId3">
              <a:alphaModFix amt="89000"/>
            </a:blip>
            <a:srcRect/>
            <a:stretch>
              <a:fillRect/>
            </a:stretch>
          </a:blipFill>
          <a:ln w="25400">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2" name="Title 58"/>
          <p:cNvSpPr txBox="1">
            <a:spLocks/>
          </p:cNvSpPr>
          <p:nvPr/>
        </p:nvSpPr>
        <p:spPr>
          <a:xfrm>
            <a:off x="2062167" y="654956"/>
            <a:ext cx="5809130" cy="384701"/>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smtClean="0">
                <a:solidFill>
                  <a:srgbClr val="2F5597"/>
                </a:solidFill>
                <a:latin typeface="Times New Roman" panose="02020603050405020304" pitchFamily="18" charset="0"/>
                <a:cs typeface="Times New Roman" panose="02020603050405020304" pitchFamily="18" charset="0"/>
              </a:rPr>
              <a:t>ESD &amp;Tác </a:t>
            </a:r>
            <a:r>
              <a:rPr lang="en-US" sz="2800" b="1">
                <a:solidFill>
                  <a:srgbClr val="2F5597"/>
                </a:solidFill>
                <a:latin typeface="Times New Roman" panose="02020603050405020304" pitchFamily="18" charset="0"/>
                <a:cs typeface="Times New Roman" panose="02020603050405020304" pitchFamily="18" charset="0"/>
              </a:rPr>
              <a:t>Hại Của </a:t>
            </a:r>
            <a:r>
              <a:rPr lang="en-US" sz="2800" b="1" smtClean="0">
                <a:solidFill>
                  <a:srgbClr val="2F5597"/>
                </a:solidFill>
                <a:latin typeface="Times New Roman" panose="02020603050405020304" pitchFamily="18" charset="0"/>
                <a:cs typeface="Times New Roman" panose="02020603050405020304" pitchFamily="18" charset="0"/>
              </a:rPr>
              <a:t>ESD</a:t>
            </a:r>
            <a:endParaRPr lang="en-US" sz="2800" b="1">
              <a:solidFill>
                <a:srgbClr val="2F5597"/>
              </a:solidFill>
              <a:latin typeface="Times New Roman" panose="02020603050405020304" pitchFamily="18" charset="0"/>
              <a:cs typeface="Times New Roman" panose="02020603050405020304" pitchFamily="18" charset="0"/>
            </a:endParaRPr>
          </a:p>
        </p:txBody>
      </p:sp>
      <p:sp>
        <p:nvSpPr>
          <p:cNvPr id="67" name="Oval 66"/>
          <p:cNvSpPr/>
          <p:nvPr/>
        </p:nvSpPr>
        <p:spPr>
          <a:xfrm>
            <a:off x="1673012" y="560825"/>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625" b="1">
              <a:solidFill>
                <a:srgbClr val="5B9BD5"/>
              </a:solidFill>
              <a:latin typeface="Times New Roman" panose="02020603050405020304" pitchFamily="18" charset="0"/>
              <a:cs typeface="Times New Roman" panose="02020603050405020304" pitchFamily="18" charset="0"/>
            </a:endParaRPr>
          </a:p>
        </p:txBody>
      </p:sp>
      <p:sp>
        <p:nvSpPr>
          <p:cNvPr id="70" name="TextBox 69"/>
          <p:cNvSpPr txBox="1"/>
          <p:nvPr/>
        </p:nvSpPr>
        <p:spPr>
          <a:xfrm>
            <a:off x="1632341" y="553271"/>
            <a:ext cx="995825" cy="461665"/>
          </a:xfrm>
          <a:prstGeom prst="rect">
            <a:avLst/>
          </a:prstGeom>
          <a:noFill/>
        </p:spPr>
        <p:txBody>
          <a:bodyPr wrap="square" rtlCol="0">
            <a:spAutoFit/>
          </a:bodyPr>
          <a:lstStyle/>
          <a:p>
            <a:r>
              <a:rPr lang="en-US" sz="2400" b="1">
                <a:solidFill>
                  <a:srgbClr val="2F5597"/>
                </a:solidFill>
                <a:latin typeface="Times New Roman" panose="02020603050405020304" pitchFamily="18" charset="0"/>
                <a:cs typeface="Times New Roman" panose="02020603050405020304" pitchFamily="18" charset="0"/>
              </a:rPr>
              <a:t>III</a:t>
            </a:r>
          </a:p>
        </p:txBody>
      </p:sp>
      <p:pic>
        <p:nvPicPr>
          <p:cNvPr id="76" name="Picture 75"/>
          <p:cNvPicPr>
            <a:picLocks noChangeAspect="1"/>
          </p:cNvPicPr>
          <p:nvPr/>
        </p:nvPicPr>
        <p:blipFill rotWithShape="1">
          <a:blip r:embed="rId4" cstate="print">
            <a:extLst>
              <a:ext uri="{28A0092B-C50C-407E-A947-70E740481C1C}">
                <a14:useLocalDpi xmlns:a14="http://schemas.microsoft.com/office/drawing/2010/main" val="0"/>
              </a:ext>
            </a:extLst>
          </a:blip>
          <a:srcRect t="28322"/>
          <a:stretch/>
        </p:blipFill>
        <p:spPr>
          <a:xfrm>
            <a:off x="0" y="6089278"/>
            <a:ext cx="9144000" cy="791073"/>
          </a:xfrm>
          <a:prstGeom prst="rect">
            <a:avLst/>
          </a:prstGeom>
        </p:spPr>
      </p:pic>
      <p:sp>
        <p:nvSpPr>
          <p:cNvPr id="14" name="Title 15"/>
          <p:cNvSpPr>
            <a:spLocks noGrp="1"/>
          </p:cNvSpPr>
          <p:nvPr>
            <p:ph type="ctrTitle"/>
          </p:nvPr>
        </p:nvSpPr>
        <p:spPr>
          <a:xfrm>
            <a:off x="1116876" y="1416079"/>
            <a:ext cx="5588724" cy="485810"/>
          </a:xfrm>
        </p:spPr>
        <p:txBody>
          <a:bodyPr>
            <a:normAutofit/>
          </a:bodyPr>
          <a:lstStyle/>
          <a:p>
            <a:pPr algn="l"/>
            <a:r>
              <a:rPr lang="en-US" sz="2800" b="1" smtClean="0">
                <a:solidFill>
                  <a:schemeClr val="accent1"/>
                </a:solidFill>
                <a:latin typeface="Times New Roman" panose="02020603050405020304" pitchFamily="18" charset="0"/>
                <a:cs typeface="Times New Roman" panose="02020603050405020304" pitchFamily="18" charset="0"/>
              </a:rPr>
              <a:t>Tác hại của tĩnh điện</a:t>
            </a:r>
            <a:endParaRPr lang="en-US" sz="2800" b="1">
              <a:solidFill>
                <a:schemeClr val="accent1"/>
              </a:solidFill>
              <a:latin typeface="Times New Roman" panose="02020603050405020304" pitchFamily="18" charset="0"/>
              <a:cs typeface="Times New Roman" panose="02020603050405020304" pitchFamily="18" charset="0"/>
            </a:endParaRPr>
          </a:p>
        </p:txBody>
      </p:sp>
      <p:sp>
        <p:nvSpPr>
          <p:cNvPr id="15" name="Subtitle 16"/>
          <p:cNvSpPr>
            <a:spLocks noGrp="1"/>
          </p:cNvSpPr>
          <p:nvPr>
            <p:ph type="subTitle" idx="1"/>
          </p:nvPr>
        </p:nvSpPr>
        <p:spPr>
          <a:xfrm>
            <a:off x="740715" y="1881496"/>
            <a:ext cx="8348855" cy="4998854"/>
          </a:xfrm>
        </p:spPr>
        <p:txBody>
          <a:bodyPr>
            <a:noAutofit/>
          </a:bodyPr>
          <a:lstStyle/>
          <a:p>
            <a:pPr indent="457200" algn="l"/>
            <a:r>
              <a:rPr lang="en-US" sz="2200" smtClean="0">
                <a:latin typeface="Times New Roman" panose="02020603050405020304" pitchFamily="18" charset="0"/>
                <a:cs typeface="Times New Roman" panose="02020603050405020304" pitchFamily="18" charset="0"/>
              </a:rPr>
              <a:t>Có 2 dạng thiệt hại cơ bản mà ESD có thể gây ra cho các linh kiện điện tử, boad mạch là ngay lập tức và tiềm ẩn:</a:t>
            </a:r>
          </a:p>
          <a:p>
            <a:pPr indent="457200" algn="l"/>
            <a:r>
              <a:rPr lang="en-US" sz="2200" smtClean="0">
                <a:latin typeface="Times New Roman" panose="02020603050405020304" pitchFamily="18" charset="0"/>
                <a:cs typeface="Times New Roman" panose="02020603050405020304" pitchFamily="18" charset="0"/>
              </a:rPr>
              <a:t>Thiệt hại ngay lập tức là rõ ràng và nhìn thấy được hoặc khiến nó ngừng hoạt động hoàn toàn. Loại thiệt hại này rất ít xảy ra nhưng ít nhất chúng ta biết được thành phần này đã bị phá hủy và cần được thay thế.</a:t>
            </a:r>
          </a:p>
          <a:p>
            <a:pPr indent="457200" algn="l"/>
            <a:r>
              <a:rPr lang="en-US" sz="2200" smtClean="0">
                <a:latin typeface="Times New Roman" panose="02020603050405020304" pitchFamily="18" charset="0"/>
                <a:cs typeface="Times New Roman" panose="02020603050405020304" pitchFamily="18" charset="0"/>
              </a:rPr>
              <a:t>Thiệt hại tiềm ẩn, ESD chỉ xả đủ điện vào thành phần để làm suy giảm chức năng của nó và không phá hủy hoàn toàn các cấu trúc chức năng của linh kiện. Loại thiệt hại này gây ra các thay đổi chức năng làm việc của linh kiện và tuổi thọ của nó. Thiệt hại này khó phát hiện vì các thiết bị hoặc linh kiện vẫn hoạt động.</a:t>
            </a:r>
          </a:p>
          <a:p>
            <a:pPr indent="457200" algn="l"/>
            <a:r>
              <a:rPr lang="en-US" sz="2200" smtClean="0">
                <a:latin typeface="Times New Roman" panose="02020603050405020304" pitchFamily="18" charset="0"/>
                <a:cs typeface="Times New Roman" panose="02020603050405020304" pitchFamily="18" charset="0"/>
              </a:rPr>
              <a:t>Tác hại của ESD ảnh hưởng đến sản xuất, chất lượng và uy tín của công ty nên cần được chú trọng trong quá trình sản xuất.</a:t>
            </a:r>
          </a:p>
          <a:p>
            <a:pPr indent="457200" algn="l"/>
            <a:endParaRPr lang="en-US" sz="220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929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randombar(horizontal)">
                                      <p:cBhvr>
                                        <p:cTn id="27"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2362</TotalTime>
  <Words>2883</Words>
  <Application>Microsoft Office PowerPoint</Application>
  <PresentationFormat>On-screen Show (4:3)</PresentationFormat>
  <Paragraphs>194</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CÔNG TY CỔ PHẦN BÓNG ĐÈN PHÍCH NƯỚC RẠNG ĐÔNG</vt:lpstr>
      <vt:lpstr>Mở Đầu</vt:lpstr>
      <vt:lpstr>PowerPoint Presentation</vt:lpstr>
      <vt:lpstr>Tĩnh điện là gì ?</vt:lpstr>
      <vt:lpstr>Sự hình thành tĩnh điện:</vt:lpstr>
      <vt:lpstr>Ứng dụng của tĩnh điện:</vt:lpstr>
      <vt:lpstr>ESD là gì?</vt:lpstr>
      <vt:lpstr>Tác hại của tĩnh điện</vt:lpstr>
      <vt:lpstr>Tác hại của tĩnh điện</vt:lpstr>
      <vt:lpstr>Kiểm soát tốt tĩnh điện trong khu vực sản xuất giúp nâng cao năng suất- chất lượng của sản phẩm, an toàn tại các nhà kho…v.v.</vt:lpstr>
      <vt:lpstr>Xây dựng chương trình kiểm soát chống tĩnh điện.</vt:lpstr>
      <vt:lpstr>Đào tạo</vt:lpstr>
      <vt:lpstr>Hướng dẫn kiểm tra tĩnh điện bằng máy hiện song và đồng hồ vạn năng. - Máy hiện sóng oscilloscope là thiết bị thử nghiệm điện tử dung để hiện thị dạng tín hiệu đưa vào cần quan sát theo dạng song điện từ. - Đồng hồ vạn năng.</vt:lpstr>
      <vt:lpstr>Kiểm soát phòng chống tĩnh điện, ESD có những phương pháp sau:</vt:lpstr>
      <vt:lpstr>Kiểm soát phòng chống tĩnh điện, ESD có những phương pháp sau:</vt:lpstr>
      <vt:lpstr>1. Grounding</vt:lpstr>
      <vt:lpstr>2. Kiểm soát tĩnh điện con người</vt:lpstr>
      <vt:lpstr>3.  Thiết bị, máy tự động, dụng cụ. Các thiết bị tự động được nối đất qua dây thứ 3 của hệ thống điện để giảm ảnh hưởng của hiện tượng ngắn dòng. Các dụng cụ điện như kìm, kéo, nhíp sẽ được nối đất gián tiếp qua mặt bàn làm việc, người thao tác được nối đất</vt:lpstr>
      <vt:lpstr>4.  Ký hiệu đối với các thành phần nhạy cảm với tĩnh điện</vt:lpstr>
      <vt:lpstr>4.  Triển Khai Chống Tĩnh Điện Trong Quá Trình Sản Xuất.</vt:lpstr>
      <vt:lpstr>4.  Triển Khai Chống Tĩnh Điện Trong Quá Trình Sản Xuất.</vt:lpstr>
      <vt:lpstr>4.  Triển Khai Chống Tĩnh Điện Trong Quá Trình Sản Xuất.</vt:lpstr>
      <vt:lpstr>4.  Triển Khai Chống Tĩnh Điện Trong Quá Trình Sản Xuất.</vt:lpstr>
      <vt:lpstr>4.  Triển Khai Chống Tĩnh Điện Trong Quá Trình Sản Xuất.</vt:lpstr>
      <vt:lpstr>4.  Triển Khai Chống Tĩnh Điện Trong Quá Trình Sản Xuất.</vt:lpstr>
      <vt:lpstr>Thank You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anhntp-qlcl</dc:creator>
  <cp:lastModifiedBy>tbcs-laser1</cp:lastModifiedBy>
  <cp:revision>138</cp:revision>
  <dcterms:created xsi:type="dcterms:W3CDTF">2019-11-26T01:51:56Z</dcterms:created>
  <dcterms:modified xsi:type="dcterms:W3CDTF">2020-01-31T09:12:37Z</dcterms:modified>
</cp:coreProperties>
</file>