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1.bin" ContentType="application/vnd.ms-office.activeX"/>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76" r:id="rId5"/>
    <p:sldId id="284" r:id="rId6"/>
    <p:sldId id="277" r:id="rId7"/>
    <p:sldId id="278" r:id="rId8"/>
    <p:sldId id="303" r:id="rId9"/>
    <p:sldId id="302" r:id="rId10"/>
    <p:sldId id="285" r:id="rId11"/>
    <p:sldId id="310" r:id="rId12"/>
    <p:sldId id="311" r:id="rId13"/>
    <p:sldId id="312" r:id="rId14"/>
    <p:sldId id="281" r:id="rId15"/>
    <p:sldId id="290" r:id="rId16"/>
    <p:sldId id="304" r:id="rId17"/>
    <p:sldId id="305" r:id="rId18"/>
    <p:sldId id="307" r:id="rId19"/>
    <p:sldId id="282" r:id="rId20"/>
    <p:sldId id="301" r:id="rId21"/>
    <p:sldId id="309" r:id="rId22"/>
    <p:sldId id="313" r:id="rId23"/>
    <p:sldId id="275"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709E"/>
    <a:srgbClr val="DF9CBF"/>
    <a:srgbClr val="E099B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69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iagrams/_rels/data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png"/><Relationship Id="rId4" Type="http://schemas.openxmlformats.org/officeDocument/2006/relationships/image" Target="../media/image2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png"/><Relationship Id="rId4"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5E08E5-C75E-4406-84C4-9B362B995E6D}"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n-US"/>
        </a:p>
      </dgm:t>
    </dgm:pt>
    <dgm:pt modelId="{AB8E934F-CC95-4289-90E8-9017AB635F72}">
      <dgm:prSet phldrT="[Text]"/>
      <dgm:spPr/>
      <dgm:t>
        <a:bodyPr/>
        <a:lstStyle/>
        <a:p>
          <a:r>
            <a:rPr lang="en-US" smtClean="0"/>
            <a:t>D0. Lập kế hoạch</a:t>
          </a:r>
          <a:endParaRPr lang="en-US"/>
        </a:p>
      </dgm:t>
    </dgm:pt>
    <dgm:pt modelId="{B12FCD5F-C708-4DB5-AE16-E6BE89237990}" type="parTrans" cxnId="{468B7731-C558-4A3E-B23D-059FF15328BD}">
      <dgm:prSet/>
      <dgm:spPr/>
      <dgm:t>
        <a:bodyPr/>
        <a:lstStyle/>
        <a:p>
          <a:endParaRPr lang="en-US"/>
        </a:p>
      </dgm:t>
    </dgm:pt>
    <dgm:pt modelId="{01E8C9FD-2C73-4274-8EF7-ADB4EA4CB482}" type="sibTrans" cxnId="{468B7731-C558-4A3E-B23D-059FF15328BD}">
      <dgm:prSet/>
      <dgm:spPr/>
      <dgm:t>
        <a:bodyPr/>
        <a:lstStyle/>
        <a:p>
          <a:endParaRPr lang="en-US"/>
        </a:p>
      </dgm:t>
    </dgm:pt>
    <dgm:pt modelId="{0F3AEC77-3EB7-4977-A4F8-F320309C8045}">
      <dgm:prSet phldrT="[Text]"/>
      <dgm:spPr/>
      <dgm:t>
        <a:bodyPr/>
        <a:lstStyle/>
        <a:p>
          <a:r>
            <a:rPr lang="en-US" smtClean="0"/>
            <a:t>Nhận diện vấn đề có cần một quy trình 8D không?</a:t>
          </a:r>
          <a:endParaRPr lang="en-US"/>
        </a:p>
      </dgm:t>
    </dgm:pt>
    <dgm:pt modelId="{242F1C64-C721-4C16-B413-856204EAF5AE}" type="parTrans" cxnId="{1A1462F6-5FB1-4F1D-94FC-0B5D1FC67875}">
      <dgm:prSet/>
      <dgm:spPr/>
      <dgm:t>
        <a:bodyPr/>
        <a:lstStyle/>
        <a:p>
          <a:endParaRPr lang="en-US"/>
        </a:p>
      </dgm:t>
    </dgm:pt>
    <dgm:pt modelId="{28B59D1D-0360-4ABB-BC58-9C9EC687583D}" type="sibTrans" cxnId="{1A1462F6-5FB1-4F1D-94FC-0B5D1FC67875}">
      <dgm:prSet/>
      <dgm:spPr/>
      <dgm:t>
        <a:bodyPr/>
        <a:lstStyle/>
        <a:p>
          <a:endParaRPr lang="en-US"/>
        </a:p>
      </dgm:t>
    </dgm:pt>
    <dgm:pt modelId="{A6AFDC03-844E-4A89-9032-EEAA64CD3466}">
      <dgm:prSet phldrT="[Text]"/>
      <dgm:spPr/>
      <dgm:t>
        <a:bodyPr/>
        <a:lstStyle/>
        <a:p>
          <a:r>
            <a:rPr lang="en-US" smtClean="0"/>
            <a:t>Nếu có nhận xét tại sao và tiếp tục</a:t>
          </a:r>
          <a:endParaRPr lang="en-US"/>
        </a:p>
      </dgm:t>
    </dgm:pt>
    <dgm:pt modelId="{DCB4EA94-ED4F-485A-A66A-6D3117421485}" type="parTrans" cxnId="{79846EEC-B15A-4752-9523-ECE5940639F8}">
      <dgm:prSet/>
      <dgm:spPr/>
      <dgm:t>
        <a:bodyPr/>
        <a:lstStyle/>
        <a:p>
          <a:endParaRPr lang="en-US"/>
        </a:p>
      </dgm:t>
    </dgm:pt>
    <dgm:pt modelId="{4EA65F2A-F4F2-4B01-8281-7BEC475269A2}" type="sibTrans" cxnId="{79846EEC-B15A-4752-9523-ECE5940639F8}">
      <dgm:prSet/>
      <dgm:spPr/>
      <dgm:t>
        <a:bodyPr/>
        <a:lstStyle/>
        <a:p>
          <a:endParaRPr lang="en-US"/>
        </a:p>
      </dgm:t>
    </dgm:pt>
    <dgm:pt modelId="{49228F3A-A0A2-4315-B535-041DF70AF28C}">
      <dgm:prSet phldrT="[Text]"/>
      <dgm:spPr/>
      <dgm:t>
        <a:bodyPr/>
        <a:lstStyle/>
        <a:p>
          <a:r>
            <a:rPr lang="en-US" smtClean="0"/>
            <a:t>Có cần hành động giải quyết khẩn cấp không?</a:t>
          </a:r>
          <a:endParaRPr lang="en-US"/>
        </a:p>
      </dgm:t>
    </dgm:pt>
    <dgm:pt modelId="{7FF0AB95-3A92-4491-81F1-E6D4FB3BD862}" type="parTrans" cxnId="{C4B3DC8E-4B52-4DAA-9199-9FCB0C8B4A1C}">
      <dgm:prSet/>
      <dgm:spPr/>
      <dgm:t>
        <a:bodyPr/>
        <a:lstStyle/>
        <a:p>
          <a:endParaRPr lang="en-US"/>
        </a:p>
      </dgm:t>
    </dgm:pt>
    <dgm:pt modelId="{917B8F0B-9748-4467-A1D6-F6DCA7D9269E}" type="sibTrans" cxnId="{C4B3DC8E-4B52-4DAA-9199-9FCB0C8B4A1C}">
      <dgm:prSet/>
      <dgm:spPr/>
      <dgm:t>
        <a:bodyPr/>
        <a:lstStyle/>
        <a:p>
          <a:endParaRPr lang="en-US"/>
        </a:p>
      </dgm:t>
    </dgm:pt>
    <dgm:pt modelId="{48027BD9-A44B-4C58-8050-FA10016398A8}">
      <dgm:prSet phldrT="[Text]"/>
      <dgm:spPr/>
      <dgm:t>
        <a:bodyPr/>
        <a:lstStyle/>
        <a:p>
          <a:r>
            <a:rPr lang="en-US" smtClean="0"/>
            <a:t>Phân tích và diễn dịch thông tin để làm gọn vấn đề</a:t>
          </a:r>
          <a:endParaRPr lang="en-US"/>
        </a:p>
      </dgm:t>
    </dgm:pt>
    <dgm:pt modelId="{FEA8C52F-81DC-4263-88D8-19102A56379A}" type="parTrans" cxnId="{C886A558-395E-4A11-9808-8B36F7C909C2}">
      <dgm:prSet/>
      <dgm:spPr/>
      <dgm:t>
        <a:bodyPr/>
        <a:lstStyle/>
        <a:p>
          <a:endParaRPr lang="en-US"/>
        </a:p>
      </dgm:t>
    </dgm:pt>
    <dgm:pt modelId="{70065865-CF8B-49BF-BA02-CEF80AF2A726}" type="sibTrans" cxnId="{C886A558-395E-4A11-9808-8B36F7C909C2}">
      <dgm:prSet/>
      <dgm:spPr/>
      <dgm:t>
        <a:bodyPr/>
        <a:lstStyle/>
        <a:p>
          <a:endParaRPr lang="en-US"/>
        </a:p>
      </dgm:t>
    </dgm:pt>
    <dgm:pt modelId="{80D7CC55-5CF6-40CD-ACF8-9BCDE9BADDC9}" type="pres">
      <dgm:prSet presAssocID="{555E08E5-C75E-4406-84C4-9B362B995E6D}" presName="diagram" presStyleCnt="0">
        <dgm:presLayoutVars>
          <dgm:chMax val="1"/>
          <dgm:dir/>
          <dgm:animLvl val="ctr"/>
          <dgm:resizeHandles val="exact"/>
        </dgm:presLayoutVars>
      </dgm:prSet>
      <dgm:spPr/>
      <dgm:t>
        <a:bodyPr/>
        <a:lstStyle/>
        <a:p>
          <a:endParaRPr lang="en-US"/>
        </a:p>
      </dgm:t>
    </dgm:pt>
    <dgm:pt modelId="{BE437500-9AC7-4B8E-92CC-A35F3BCC4522}" type="pres">
      <dgm:prSet presAssocID="{555E08E5-C75E-4406-84C4-9B362B995E6D}" presName="matrix" presStyleCnt="0"/>
      <dgm:spPr/>
    </dgm:pt>
    <dgm:pt modelId="{0636D225-290A-4BD1-9557-DDE1FE6088BC}" type="pres">
      <dgm:prSet presAssocID="{555E08E5-C75E-4406-84C4-9B362B995E6D}" presName="tile1" presStyleLbl="node1" presStyleIdx="0" presStyleCnt="4"/>
      <dgm:spPr/>
      <dgm:t>
        <a:bodyPr/>
        <a:lstStyle/>
        <a:p>
          <a:endParaRPr lang="en-US"/>
        </a:p>
      </dgm:t>
    </dgm:pt>
    <dgm:pt modelId="{F946DAAA-07B1-4764-A046-3CB86516000C}" type="pres">
      <dgm:prSet presAssocID="{555E08E5-C75E-4406-84C4-9B362B995E6D}" presName="tile1text" presStyleLbl="node1" presStyleIdx="0" presStyleCnt="4">
        <dgm:presLayoutVars>
          <dgm:chMax val="0"/>
          <dgm:chPref val="0"/>
          <dgm:bulletEnabled val="1"/>
        </dgm:presLayoutVars>
      </dgm:prSet>
      <dgm:spPr/>
      <dgm:t>
        <a:bodyPr/>
        <a:lstStyle/>
        <a:p>
          <a:endParaRPr lang="en-US"/>
        </a:p>
      </dgm:t>
    </dgm:pt>
    <dgm:pt modelId="{F90353CF-AF09-4B76-989B-611B8586B41F}" type="pres">
      <dgm:prSet presAssocID="{555E08E5-C75E-4406-84C4-9B362B995E6D}" presName="tile2" presStyleLbl="node1" presStyleIdx="1" presStyleCnt="4"/>
      <dgm:spPr/>
      <dgm:t>
        <a:bodyPr/>
        <a:lstStyle/>
        <a:p>
          <a:endParaRPr lang="en-US"/>
        </a:p>
      </dgm:t>
    </dgm:pt>
    <dgm:pt modelId="{2FD80097-35E3-4993-8486-E37E6C3CEA42}" type="pres">
      <dgm:prSet presAssocID="{555E08E5-C75E-4406-84C4-9B362B995E6D}" presName="tile2text" presStyleLbl="node1" presStyleIdx="1" presStyleCnt="4">
        <dgm:presLayoutVars>
          <dgm:chMax val="0"/>
          <dgm:chPref val="0"/>
          <dgm:bulletEnabled val="1"/>
        </dgm:presLayoutVars>
      </dgm:prSet>
      <dgm:spPr/>
      <dgm:t>
        <a:bodyPr/>
        <a:lstStyle/>
        <a:p>
          <a:endParaRPr lang="en-US"/>
        </a:p>
      </dgm:t>
    </dgm:pt>
    <dgm:pt modelId="{C4D87BD1-1E33-4844-B222-217430CA3E54}" type="pres">
      <dgm:prSet presAssocID="{555E08E5-C75E-4406-84C4-9B362B995E6D}" presName="tile3" presStyleLbl="node1" presStyleIdx="2" presStyleCnt="4"/>
      <dgm:spPr/>
      <dgm:t>
        <a:bodyPr/>
        <a:lstStyle/>
        <a:p>
          <a:endParaRPr lang="en-US"/>
        </a:p>
      </dgm:t>
    </dgm:pt>
    <dgm:pt modelId="{AD506C1A-6212-432C-B8E5-118732D5969D}" type="pres">
      <dgm:prSet presAssocID="{555E08E5-C75E-4406-84C4-9B362B995E6D}" presName="tile3text" presStyleLbl="node1" presStyleIdx="2" presStyleCnt="4">
        <dgm:presLayoutVars>
          <dgm:chMax val="0"/>
          <dgm:chPref val="0"/>
          <dgm:bulletEnabled val="1"/>
        </dgm:presLayoutVars>
      </dgm:prSet>
      <dgm:spPr/>
      <dgm:t>
        <a:bodyPr/>
        <a:lstStyle/>
        <a:p>
          <a:endParaRPr lang="en-US"/>
        </a:p>
      </dgm:t>
    </dgm:pt>
    <dgm:pt modelId="{D1C8E19F-49BB-4A65-ACD5-35991FA7C238}" type="pres">
      <dgm:prSet presAssocID="{555E08E5-C75E-4406-84C4-9B362B995E6D}" presName="tile4" presStyleLbl="node1" presStyleIdx="3" presStyleCnt="4"/>
      <dgm:spPr/>
      <dgm:t>
        <a:bodyPr/>
        <a:lstStyle/>
        <a:p>
          <a:endParaRPr lang="en-US"/>
        </a:p>
      </dgm:t>
    </dgm:pt>
    <dgm:pt modelId="{999128F8-9B92-4B18-80E9-FDECFC85B7A0}" type="pres">
      <dgm:prSet presAssocID="{555E08E5-C75E-4406-84C4-9B362B995E6D}" presName="tile4text" presStyleLbl="node1" presStyleIdx="3" presStyleCnt="4">
        <dgm:presLayoutVars>
          <dgm:chMax val="0"/>
          <dgm:chPref val="0"/>
          <dgm:bulletEnabled val="1"/>
        </dgm:presLayoutVars>
      </dgm:prSet>
      <dgm:spPr/>
      <dgm:t>
        <a:bodyPr/>
        <a:lstStyle/>
        <a:p>
          <a:endParaRPr lang="en-US"/>
        </a:p>
      </dgm:t>
    </dgm:pt>
    <dgm:pt modelId="{BA57E0D8-5CB5-4791-A9D0-8A0424FC1593}" type="pres">
      <dgm:prSet presAssocID="{555E08E5-C75E-4406-84C4-9B362B995E6D}" presName="centerTile" presStyleLbl="fgShp" presStyleIdx="0" presStyleCnt="1">
        <dgm:presLayoutVars>
          <dgm:chMax val="0"/>
          <dgm:chPref val="0"/>
        </dgm:presLayoutVars>
      </dgm:prSet>
      <dgm:spPr/>
      <dgm:t>
        <a:bodyPr/>
        <a:lstStyle/>
        <a:p>
          <a:endParaRPr lang="en-US"/>
        </a:p>
      </dgm:t>
    </dgm:pt>
  </dgm:ptLst>
  <dgm:cxnLst>
    <dgm:cxn modelId="{9157707D-78B6-44C4-8BEA-5EDD2B18D43B}" type="presOf" srcId="{49228F3A-A0A2-4315-B535-041DF70AF28C}" destId="{AD506C1A-6212-432C-B8E5-118732D5969D}" srcOrd="1" destOrd="0" presId="urn:microsoft.com/office/officeart/2005/8/layout/matrix1"/>
    <dgm:cxn modelId="{C886A558-395E-4A11-9808-8B36F7C909C2}" srcId="{AB8E934F-CC95-4289-90E8-9017AB635F72}" destId="{48027BD9-A44B-4C58-8050-FA10016398A8}" srcOrd="3" destOrd="0" parTransId="{FEA8C52F-81DC-4263-88D8-19102A56379A}" sibTransId="{70065865-CF8B-49BF-BA02-CEF80AF2A726}"/>
    <dgm:cxn modelId="{C1693325-3D20-4CEF-9B77-A5B43844A130}" type="presOf" srcId="{0F3AEC77-3EB7-4977-A4F8-F320309C8045}" destId="{F946DAAA-07B1-4764-A046-3CB86516000C}" srcOrd="1" destOrd="0" presId="urn:microsoft.com/office/officeart/2005/8/layout/matrix1"/>
    <dgm:cxn modelId="{397F3B6A-C496-4006-99F3-416A472478F9}" type="presOf" srcId="{555E08E5-C75E-4406-84C4-9B362B995E6D}" destId="{80D7CC55-5CF6-40CD-ACF8-9BCDE9BADDC9}" srcOrd="0" destOrd="0" presId="urn:microsoft.com/office/officeart/2005/8/layout/matrix1"/>
    <dgm:cxn modelId="{468B7731-C558-4A3E-B23D-059FF15328BD}" srcId="{555E08E5-C75E-4406-84C4-9B362B995E6D}" destId="{AB8E934F-CC95-4289-90E8-9017AB635F72}" srcOrd="0" destOrd="0" parTransId="{B12FCD5F-C708-4DB5-AE16-E6BE89237990}" sibTransId="{01E8C9FD-2C73-4274-8EF7-ADB4EA4CB482}"/>
    <dgm:cxn modelId="{A33590B0-6724-47A8-9F81-0D0BF6DA8BDB}" type="presOf" srcId="{A6AFDC03-844E-4A89-9032-EEAA64CD3466}" destId="{2FD80097-35E3-4993-8486-E37E6C3CEA42}" srcOrd="1" destOrd="0" presId="urn:microsoft.com/office/officeart/2005/8/layout/matrix1"/>
    <dgm:cxn modelId="{79846EEC-B15A-4752-9523-ECE5940639F8}" srcId="{AB8E934F-CC95-4289-90E8-9017AB635F72}" destId="{A6AFDC03-844E-4A89-9032-EEAA64CD3466}" srcOrd="1" destOrd="0" parTransId="{DCB4EA94-ED4F-485A-A66A-6D3117421485}" sibTransId="{4EA65F2A-F4F2-4B01-8281-7BEC475269A2}"/>
    <dgm:cxn modelId="{3056F7FF-1DC7-4281-8226-96F55A0BD834}" type="presOf" srcId="{AB8E934F-CC95-4289-90E8-9017AB635F72}" destId="{BA57E0D8-5CB5-4791-A9D0-8A0424FC1593}" srcOrd="0" destOrd="0" presId="urn:microsoft.com/office/officeart/2005/8/layout/matrix1"/>
    <dgm:cxn modelId="{C4B3DC8E-4B52-4DAA-9199-9FCB0C8B4A1C}" srcId="{AB8E934F-CC95-4289-90E8-9017AB635F72}" destId="{49228F3A-A0A2-4315-B535-041DF70AF28C}" srcOrd="2" destOrd="0" parTransId="{7FF0AB95-3A92-4491-81F1-E6D4FB3BD862}" sibTransId="{917B8F0B-9748-4467-A1D6-F6DCA7D9269E}"/>
    <dgm:cxn modelId="{E2D0BED2-272E-4B75-A665-4CEB6DB44F65}" type="presOf" srcId="{49228F3A-A0A2-4315-B535-041DF70AF28C}" destId="{C4D87BD1-1E33-4844-B222-217430CA3E54}" srcOrd="0" destOrd="0" presId="urn:microsoft.com/office/officeart/2005/8/layout/matrix1"/>
    <dgm:cxn modelId="{C4D4FEA0-E84C-416B-B3EB-B5E0EF302697}" type="presOf" srcId="{48027BD9-A44B-4C58-8050-FA10016398A8}" destId="{D1C8E19F-49BB-4A65-ACD5-35991FA7C238}" srcOrd="0" destOrd="0" presId="urn:microsoft.com/office/officeart/2005/8/layout/matrix1"/>
    <dgm:cxn modelId="{4D52E21B-91AF-4917-A4B7-36648C061B94}" type="presOf" srcId="{48027BD9-A44B-4C58-8050-FA10016398A8}" destId="{999128F8-9B92-4B18-80E9-FDECFC85B7A0}" srcOrd="1" destOrd="0" presId="urn:microsoft.com/office/officeart/2005/8/layout/matrix1"/>
    <dgm:cxn modelId="{1A1462F6-5FB1-4F1D-94FC-0B5D1FC67875}" srcId="{AB8E934F-CC95-4289-90E8-9017AB635F72}" destId="{0F3AEC77-3EB7-4977-A4F8-F320309C8045}" srcOrd="0" destOrd="0" parTransId="{242F1C64-C721-4C16-B413-856204EAF5AE}" sibTransId="{28B59D1D-0360-4ABB-BC58-9C9EC687583D}"/>
    <dgm:cxn modelId="{8912E9E7-64B9-459C-8E2C-201DB51FE7EE}" type="presOf" srcId="{A6AFDC03-844E-4A89-9032-EEAA64CD3466}" destId="{F90353CF-AF09-4B76-989B-611B8586B41F}" srcOrd="0" destOrd="0" presId="urn:microsoft.com/office/officeart/2005/8/layout/matrix1"/>
    <dgm:cxn modelId="{26AA51CF-B44C-4A3F-A259-BBA51BBBC2F9}" type="presOf" srcId="{0F3AEC77-3EB7-4977-A4F8-F320309C8045}" destId="{0636D225-290A-4BD1-9557-DDE1FE6088BC}" srcOrd="0" destOrd="0" presId="urn:microsoft.com/office/officeart/2005/8/layout/matrix1"/>
    <dgm:cxn modelId="{453793B0-C7F1-4D66-8941-12DF6E9E7303}" type="presParOf" srcId="{80D7CC55-5CF6-40CD-ACF8-9BCDE9BADDC9}" destId="{BE437500-9AC7-4B8E-92CC-A35F3BCC4522}" srcOrd="0" destOrd="0" presId="urn:microsoft.com/office/officeart/2005/8/layout/matrix1"/>
    <dgm:cxn modelId="{B5C57A85-3C91-45FD-AD42-E9C815E17B47}" type="presParOf" srcId="{BE437500-9AC7-4B8E-92CC-A35F3BCC4522}" destId="{0636D225-290A-4BD1-9557-DDE1FE6088BC}" srcOrd="0" destOrd="0" presId="urn:microsoft.com/office/officeart/2005/8/layout/matrix1"/>
    <dgm:cxn modelId="{F59FA0F3-C386-4C1E-935D-8BA70B440C8B}" type="presParOf" srcId="{BE437500-9AC7-4B8E-92CC-A35F3BCC4522}" destId="{F946DAAA-07B1-4764-A046-3CB86516000C}" srcOrd="1" destOrd="0" presId="urn:microsoft.com/office/officeart/2005/8/layout/matrix1"/>
    <dgm:cxn modelId="{B18936E3-A547-4E6A-B25F-629566EC5369}" type="presParOf" srcId="{BE437500-9AC7-4B8E-92CC-A35F3BCC4522}" destId="{F90353CF-AF09-4B76-989B-611B8586B41F}" srcOrd="2" destOrd="0" presId="urn:microsoft.com/office/officeart/2005/8/layout/matrix1"/>
    <dgm:cxn modelId="{F1E43A06-6E66-4690-9B13-6273F6A1F59D}" type="presParOf" srcId="{BE437500-9AC7-4B8E-92CC-A35F3BCC4522}" destId="{2FD80097-35E3-4993-8486-E37E6C3CEA42}" srcOrd="3" destOrd="0" presId="urn:microsoft.com/office/officeart/2005/8/layout/matrix1"/>
    <dgm:cxn modelId="{4DFE3635-E6CE-45FC-B3B8-C01068331F00}" type="presParOf" srcId="{BE437500-9AC7-4B8E-92CC-A35F3BCC4522}" destId="{C4D87BD1-1E33-4844-B222-217430CA3E54}" srcOrd="4" destOrd="0" presId="urn:microsoft.com/office/officeart/2005/8/layout/matrix1"/>
    <dgm:cxn modelId="{26A5009B-B0B3-4499-96C2-8EA354A8C585}" type="presParOf" srcId="{BE437500-9AC7-4B8E-92CC-A35F3BCC4522}" destId="{AD506C1A-6212-432C-B8E5-118732D5969D}" srcOrd="5" destOrd="0" presId="urn:microsoft.com/office/officeart/2005/8/layout/matrix1"/>
    <dgm:cxn modelId="{46D101C8-6492-41EC-BAF5-0A1BEF2FFFE7}" type="presParOf" srcId="{BE437500-9AC7-4B8E-92CC-A35F3BCC4522}" destId="{D1C8E19F-49BB-4A65-ACD5-35991FA7C238}" srcOrd="6" destOrd="0" presId="urn:microsoft.com/office/officeart/2005/8/layout/matrix1"/>
    <dgm:cxn modelId="{A2FA484C-BFE3-4AB5-8733-DF47C3893CE5}" type="presParOf" srcId="{BE437500-9AC7-4B8E-92CC-A35F3BCC4522}" destId="{999128F8-9B92-4B18-80E9-FDECFC85B7A0}" srcOrd="7" destOrd="0" presId="urn:microsoft.com/office/officeart/2005/8/layout/matrix1"/>
    <dgm:cxn modelId="{FAFB482B-32D0-4248-AECD-2536A24A89D1}" type="presParOf" srcId="{80D7CC55-5CF6-40CD-ACF8-9BCDE9BADDC9}" destId="{BA57E0D8-5CB5-4791-A9D0-8A0424FC159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A4AA12-3F25-4B7D-8E19-FFFB8F83B7FD}"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AFF6E6F9-F73E-4010-A902-538C0E397BA3}">
      <dgm:prSet phldrT="[Text]"/>
      <dgm:spPr/>
      <dgm:t>
        <a:bodyPr/>
        <a:lstStyle/>
        <a:p>
          <a:r>
            <a:rPr lang="en-US" b="1" smtClean="0"/>
            <a:t>D6. </a:t>
          </a:r>
          <a:r>
            <a:rPr lang="en-US" smtClean="0"/>
            <a:t>Thực hiện và kiểm tra hành động</a:t>
          </a:r>
          <a:endParaRPr lang="en-US"/>
        </a:p>
      </dgm:t>
    </dgm:pt>
    <dgm:pt modelId="{579926BD-C8D0-4DA1-B1A3-16A87B7803DA}" type="parTrans" cxnId="{0A0A8037-C366-4E3C-A5B9-4B9D73C6A394}">
      <dgm:prSet/>
      <dgm:spPr/>
      <dgm:t>
        <a:bodyPr/>
        <a:lstStyle/>
        <a:p>
          <a:endParaRPr lang="en-US"/>
        </a:p>
      </dgm:t>
    </dgm:pt>
    <dgm:pt modelId="{4B47AF1A-AA6D-4F76-A532-CEEAAAEF3A06}" type="sibTrans" cxnId="{0A0A8037-C366-4E3C-A5B9-4B9D73C6A394}">
      <dgm:prSet/>
      <dgm:spPr/>
      <dgm:t>
        <a:bodyPr/>
        <a:lstStyle/>
        <a:p>
          <a:endParaRPr lang="en-US"/>
        </a:p>
      </dgm:t>
    </dgm:pt>
    <dgm:pt modelId="{5D0BF664-F13F-4B8C-964E-998273381E75}">
      <dgm:prSet phldrT="[Text]"/>
      <dgm:spPr/>
      <dgm:t>
        <a:bodyPr/>
        <a:lstStyle/>
        <a:p>
          <a:r>
            <a:rPr lang="en-US" b="1" smtClean="0"/>
            <a:t>D7. </a:t>
          </a:r>
          <a:r>
            <a:rPr lang="en-US" smtClean="0"/>
            <a:t>Hành động phòng ngừa</a:t>
          </a:r>
          <a:endParaRPr lang="en-US"/>
        </a:p>
      </dgm:t>
    </dgm:pt>
    <dgm:pt modelId="{8AD9385A-6DA4-4150-A518-D1826D38AD67}" type="parTrans" cxnId="{BA8D7C9D-55F8-4118-9A2A-8B5D1E391FAA}">
      <dgm:prSet/>
      <dgm:spPr/>
      <dgm:t>
        <a:bodyPr/>
        <a:lstStyle/>
        <a:p>
          <a:endParaRPr lang="en-US"/>
        </a:p>
      </dgm:t>
    </dgm:pt>
    <dgm:pt modelId="{9941D935-3E47-48BE-967A-339E81585D46}" type="sibTrans" cxnId="{BA8D7C9D-55F8-4118-9A2A-8B5D1E391FAA}">
      <dgm:prSet/>
      <dgm:spPr/>
      <dgm:t>
        <a:bodyPr/>
        <a:lstStyle/>
        <a:p>
          <a:endParaRPr lang="en-US"/>
        </a:p>
      </dgm:t>
    </dgm:pt>
    <dgm:pt modelId="{172BDB88-FB20-402B-A926-F53DDE5C0AB0}">
      <dgm:prSet phldrT="[Text]"/>
      <dgm:spPr/>
      <dgm:t>
        <a:bodyPr/>
        <a:lstStyle/>
        <a:p>
          <a:pPr algn="l"/>
          <a:r>
            <a:rPr lang="en-US" b="1" smtClean="0"/>
            <a:t>D1. </a:t>
          </a:r>
          <a:r>
            <a:rPr lang="en-US" smtClean="0"/>
            <a:t>Thành lập team</a:t>
          </a:r>
        </a:p>
        <a:p>
          <a:pPr algn="l"/>
          <a:r>
            <a:rPr lang="en-US" b="1" smtClean="0"/>
            <a:t>D2. </a:t>
          </a:r>
          <a:r>
            <a:rPr lang="en-US" smtClean="0"/>
            <a:t>Mô tả vấn đề</a:t>
          </a:r>
        </a:p>
        <a:p>
          <a:pPr algn="l"/>
          <a:r>
            <a:rPr lang="en-US" b="1" smtClean="0"/>
            <a:t>D3. </a:t>
          </a:r>
          <a:r>
            <a:rPr lang="en-US" smtClean="0"/>
            <a:t>Hành động khắc phục tạm thời</a:t>
          </a:r>
        </a:p>
        <a:p>
          <a:pPr algn="l"/>
          <a:r>
            <a:rPr lang="en-US" b="1" smtClean="0"/>
            <a:t>D4. </a:t>
          </a:r>
          <a:r>
            <a:rPr lang="en-US" smtClean="0"/>
            <a:t>Xác định nguyên nhân gốc rễ</a:t>
          </a:r>
        </a:p>
        <a:p>
          <a:pPr algn="l"/>
          <a:r>
            <a:rPr lang="en-US" b="1" smtClean="0"/>
            <a:t>D5. </a:t>
          </a:r>
          <a:r>
            <a:rPr lang="en-US" smtClean="0"/>
            <a:t>Xác định hành động khắc phục</a:t>
          </a:r>
          <a:endParaRPr lang="en-US"/>
        </a:p>
      </dgm:t>
    </dgm:pt>
    <dgm:pt modelId="{061C3FA6-D231-4C41-8F0D-BF4375FDB9B1}" type="sibTrans" cxnId="{014BF7EA-91E8-420E-ADE1-E8A7012B88A9}">
      <dgm:prSet/>
      <dgm:spPr/>
      <dgm:t>
        <a:bodyPr/>
        <a:lstStyle/>
        <a:p>
          <a:endParaRPr lang="en-US"/>
        </a:p>
      </dgm:t>
    </dgm:pt>
    <dgm:pt modelId="{325BE32A-42D2-4426-A02A-1E64616AD88D}" type="parTrans" cxnId="{014BF7EA-91E8-420E-ADE1-E8A7012B88A9}">
      <dgm:prSet/>
      <dgm:spPr/>
      <dgm:t>
        <a:bodyPr/>
        <a:lstStyle/>
        <a:p>
          <a:endParaRPr lang="en-US"/>
        </a:p>
      </dgm:t>
    </dgm:pt>
    <dgm:pt modelId="{1CC4FD7C-84E1-40B5-871D-ED1FCA058A30}">
      <dgm:prSet/>
      <dgm:spPr/>
      <dgm:t>
        <a:bodyPr/>
        <a:lstStyle/>
        <a:p>
          <a:r>
            <a:rPr lang="en-US" b="1" smtClean="0"/>
            <a:t>D8. </a:t>
          </a:r>
          <a:r>
            <a:rPr lang="en-US" smtClean="0"/>
            <a:t>Xem xét và phê duyệt</a:t>
          </a:r>
          <a:endParaRPr lang="en-US"/>
        </a:p>
      </dgm:t>
    </dgm:pt>
    <dgm:pt modelId="{57777ACA-AD05-4CAB-A612-583110A9535C}" type="parTrans" cxnId="{14BFB0A7-A375-4457-B34B-0EE500BA474F}">
      <dgm:prSet/>
      <dgm:spPr/>
      <dgm:t>
        <a:bodyPr/>
        <a:lstStyle/>
        <a:p>
          <a:endParaRPr lang="en-US"/>
        </a:p>
      </dgm:t>
    </dgm:pt>
    <dgm:pt modelId="{DB93D3B4-33E9-4A8B-89AB-E51A325461B1}" type="sibTrans" cxnId="{14BFB0A7-A375-4457-B34B-0EE500BA474F}">
      <dgm:prSet/>
      <dgm:spPr/>
      <dgm:t>
        <a:bodyPr/>
        <a:lstStyle/>
        <a:p>
          <a:endParaRPr lang="en-US"/>
        </a:p>
      </dgm:t>
    </dgm:pt>
    <dgm:pt modelId="{BA8DA1C1-C5F1-4EC9-A7CF-2E4D543FDCBE}" type="pres">
      <dgm:prSet presAssocID="{6EA4AA12-3F25-4B7D-8E19-FFFB8F83B7FD}" presName="linear" presStyleCnt="0">
        <dgm:presLayoutVars>
          <dgm:dir/>
          <dgm:resizeHandles val="exact"/>
        </dgm:presLayoutVars>
      </dgm:prSet>
      <dgm:spPr/>
      <dgm:t>
        <a:bodyPr/>
        <a:lstStyle/>
        <a:p>
          <a:endParaRPr lang="en-US"/>
        </a:p>
      </dgm:t>
    </dgm:pt>
    <dgm:pt modelId="{AB97C498-F5F3-4864-9374-A656B72B604B}" type="pres">
      <dgm:prSet presAssocID="{172BDB88-FB20-402B-A926-F53DDE5C0AB0}" presName="comp" presStyleCnt="0"/>
      <dgm:spPr/>
    </dgm:pt>
    <dgm:pt modelId="{89A9C3F3-031C-409A-81B0-C11214AAB569}" type="pres">
      <dgm:prSet presAssocID="{172BDB88-FB20-402B-A926-F53DDE5C0AB0}" presName="box" presStyleLbl="node1" presStyleIdx="0" presStyleCnt="4" custScaleY="185772"/>
      <dgm:spPr/>
      <dgm:t>
        <a:bodyPr/>
        <a:lstStyle/>
        <a:p>
          <a:endParaRPr lang="en-US"/>
        </a:p>
      </dgm:t>
    </dgm:pt>
    <dgm:pt modelId="{7E2CA5EA-4FAE-4627-9A4F-0A39AD7D6504}" type="pres">
      <dgm:prSet presAssocID="{172BDB88-FB20-402B-A926-F53DDE5C0AB0}" presName="img" presStyleLbl="fgImgPlace1" presStyleIdx="0" presStyleCnt="4" custScaleX="92382" custScaleY="193308" custLinFactNeighborX="-3942" custLinFactNeighborY="591"/>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dgm:spPr>
    </dgm:pt>
    <dgm:pt modelId="{A26BD36F-029D-47D0-8EAB-C600B93B4707}" type="pres">
      <dgm:prSet presAssocID="{172BDB88-FB20-402B-A926-F53DDE5C0AB0}" presName="text" presStyleLbl="node1" presStyleIdx="0" presStyleCnt="4">
        <dgm:presLayoutVars>
          <dgm:bulletEnabled val="1"/>
        </dgm:presLayoutVars>
      </dgm:prSet>
      <dgm:spPr/>
      <dgm:t>
        <a:bodyPr/>
        <a:lstStyle/>
        <a:p>
          <a:endParaRPr lang="en-US"/>
        </a:p>
      </dgm:t>
    </dgm:pt>
    <dgm:pt modelId="{CAD30DCD-3D69-4D17-892A-6DF86988352A}" type="pres">
      <dgm:prSet presAssocID="{061C3FA6-D231-4C41-8F0D-BF4375FDB9B1}" presName="spacer" presStyleCnt="0"/>
      <dgm:spPr/>
    </dgm:pt>
    <dgm:pt modelId="{87A2DA80-B8EE-4971-9081-5862DAD6F6DE}" type="pres">
      <dgm:prSet presAssocID="{AFF6E6F9-F73E-4010-A902-538C0E397BA3}" presName="comp" presStyleCnt="0"/>
      <dgm:spPr/>
    </dgm:pt>
    <dgm:pt modelId="{88DEA62F-EC17-42FF-BC26-2A7EDB96D5DE}" type="pres">
      <dgm:prSet presAssocID="{AFF6E6F9-F73E-4010-A902-538C0E397BA3}" presName="box" presStyleLbl="node1" presStyleIdx="1" presStyleCnt="4"/>
      <dgm:spPr/>
      <dgm:t>
        <a:bodyPr/>
        <a:lstStyle/>
        <a:p>
          <a:endParaRPr lang="en-US"/>
        </a:p>
      </dgm:t>
    </dgm:pt>
    <dgm:pt modelId="{666C81F2-27C8-4495-A1AA-BAA60DA60448}" type="pres">
      <dgm:prSet presAssocID="{AFF6E6F9-F73E-4010-A902-538C0E397BA3}" presName="img" presStyleLbl="fgImgPlace1" presStyleIdx="1" presStyleCnt="4" custScaleX="61965" custScaleY="123757" custLinFactNeighborX="-3941" custLinFactNeighborY="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t>
        <a:bodyPr/>
        <a:lstStyle/>
        <a:p>
          <a:endParaRPr lang="en-US"/>
        </a:p>
      </dgm:t>
    </dgm:pt>
    <dgm:pt modelId="{8AF0580A-049F-42E7-AF26-CAB00BE6A437}" type="pres">
      <dgm:prSet presAssocID="{AFF6E6F9-F73E-4010-A902-538C0E397BA3}" presName="text" presStyleLbl="node1" presStyleIdx="1" presStyleCnt="4">
        <dgm:presLayoutVars>
          <dgm:bulletEnabled val="1"/>
        </dgm:presLayoutVars>
      </dgm:prSet>
      <dgm:spPr/>
      <dgm:t>
        <a:bodyPr/>
        <a:lstStyle/>
        <a:p>
          <a:endParaRPr lang="en-US"/>
        </a:p>
      </dgm:t>
    </dgm:pt>
    <dgm:pt modelId="{2E863AE2-B983-4FEC-9537-42C6D6B0549A}" type="pres">
      <dgm:prSet presAssocID="{4B47AF1A-AA6D-4F76-A532-CEEAAAEF3A06}" presName="spacer" presStyleCnt="0"/>
      <dgm:spPr/>
    </dgm:pt>
    <dgm:pt modelId="{85D256C6-873A-43FC-8339-12158A2EE0C8}" type="pres">
      <dgm:prSet presAssocID="{5D0BF664-F13F-4B8C-964E-998273381E75}" presName="comp" presStyleCnt="0"/>
      <dgm:spPr/>
    </dgm:pt>
    <dgm:pt modelId="{16FD7C54-07ED-4D0B-95A5-FD133A8B3B91}" type="pres">
      <dgm:prSet presAssocID="{5D0BF664-F13F-4B8C-964E-998273381E75}" presName="box" presStyleLbl="node1" presStyleIdx="2" presStyleCnt="4"/>
      <dgm:spPr/>
      <dgm:t>
        <a:bodyPr/>
        <a:lstStyle/>
        <a:p>
          <a:endParaRPr lang="en-US"/>
        </a:p>
      </dgm:t>
    </dgm:pt>
    <dgm:pt modelId="{B013C99D-B8B0-4CBF-AF56-B545E8541936}" type="pres">
      <dgm:prSet presAssocID="{5D0BF664-F13F-4B8C-964E-998273381E75}" presName="img" presStyleLbl="fgImgPlace1" presStyleIdx="2" presStyleCnt="4" custScaleX="61965" custScaleY="122448" custLinFactNeighborX="-394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4000" b="-4000"/>
          </a:stretch>
        </a:blipFill>
      </dgm:spPr>
      <dgm:t>
        <a:bodyPr/>
        <a:lstStyle/>
        <a:p>
          <a:endParaRPr lang="en-US"/>
        </a:p>
      </dgm:t>
    </dgm:pt>
    <dgm:pt modelId="{335B7598-DF36-4D8D-9182-CBDE2C0D5B1B}" type="pres">
      <dgm:prSet presAssocID="{5D0BF664-F13F-4B8C-964E-998273381E75}" presName="text" presStyleLbl="node1" presStyleIdx="2" presStyleCnt="4">
        <dgm:presLayoutVars>
          <dgm:bulletEnabled val="1"/>
        </dgm:presLayoutVars>
      </dgm:prSet>
      <dgm:spPr/>
      <dgm:t>
        <a:bodyPr/>
        <a:lstStyle/>
        <a:p>
          <a:endParaRPr lang="en-US"/>
        </a:p>
      </dgm:t>
    </dgm:pt>
    <dgm:pt modelId="{0F781E4D-6EC1-47AF-AF09-C488A27050FC}" type="pres">
      <dgm:prSet presAssocID="{9941D935-3E47-48BE-967A-339E81585D46}" presName="spacer" presStyleCnt="0"/>
      <dgm:spPr/>
    </dgm:pt>
    <dgm:pt modelId="{9B3FD480-0C14-4B5F-ACAB-C525741A6101}" type="pres">
      <dgm:prSet presAssocID="{1CC4FD7C-84E1-40B5-871D-ED1FCA058A30}" presName="comp" presStyleCnt="0"/>
      <dgm:spPr/>
    </dgm:pt>
    <dgm:pt modelId="{B36509CD-A7AA-4B58-BBCC-51627D1018B2}" type="pres">
      <dgm:prSet presAssocID="{1CC4FD7C-84E1-40B5-871D-ED1FCA058A30}" presName="box" presStyleLbl="node1" presStyleIdx="3" presStyleCnt="4"/>
      <dgm:spPr/>
      <dgm:t>
        <a:bodyPr/>
        <a:lstStyle/>
        <a:p>
          <a:endParaRPr lang="en-US"/>
        </a:p>
      </dgm:t>
    </dgm:pt>
    <dgm:pt modelId="{BA857217-903B-4978-A82B-599D95524B70}" type="pres">
      <dgm:prSet presAssocID="{1CC4FD7C-84E1-40B5-871D-ED1FCA058A30}" presName="img" presStyleLbl="fgImgPlace1" presStyleIdx="3" presStyleCnt="4" custScaleX="61966" custScaleY="111614" custLinFactNeighborX="-3940" custLinFactNeighborY="-1782"/>
      <dgm:spPr>
        <a:blipFill>
          <a:blip xmlns:r="http://schemas.openxmlformats.org/officeDocument/2006/relationships" r:embed="rId4">
            <a:extLst>
              <a:ext uri="{28A0092B-C50C-407E-A947-70E740481C1C}">
                <a14:useLocalDpi xmlns:a14="http://schemas.microsoft.com/office/drawing/2010/main" val="0"/>
              </a:ext>
            </a:extLst>
          </a:blip>
          <a:srcRect/>
          <a:stretch>
            <a:fillRect t="-18000" b="-18000"/>
          </a:stretch>
        </a:blipFill>
      </dgm:spPr>
      <dgm:t>
        <a:bodyPr/>
        <a:lstStyle/>
        <a:p>
          <a:endParaRPr lang="en-US"/>
        </a:p>
      </dgm:t>
    </dgm:pt>
    <dgm:pt modelId="{886F95AB-4E8C-440E-916B-C9772DA6C44F}" type="pres">
      <dgm:prSet presAssocID="{1CC4FD7C-84E1-40B5-871D-ED1FCA058A30}" presName="text" presStyleLbl="node1" presStyleIdx="3" presStyleCnt="4">
        <dgm:presLayoutVars>
          <dgm:bulletEnabled val="1"/>
        </dgm:presLayoutVars>
      </dgm:prSet>
      <dgm:spPr/>
      <dgm:t>
        <a:bodyPr/>
        <a:lstStyle/>
        <a:p>
          <a:endParaRPr lang="en-US"/>
        </a:p>
      </dgm:t>
    </dgm:pt>
  </dgm:ptLst>
  <dgm:cxnLst>
    <dgm:cxn modelId="{BA8D7C9D-55F8-4118-9A2A-8B5D1E391FAA}" srcId="{6EA4AA12-3F25-4B7D-8E19-FFFB8F83B7FD}" destId="{5D0BF664-F13F-4B8C-964E-998273381E75}" srcOrd="2" destOrd="0" parTransId="{8AD9385A-6DA4-4150-A518-D1826D38AD67}" sibTransId="{9941D935-3E47-48BE-967A-339E81585D46}"/>
    <dgm:cxn modelId="{0A0A8037-C366-4E3C-A5B9-4B9D73C6A394}" srcId="{6EA4AA12-3F25-4B7D-8E19-FFFB8F83B7FD}" destId="{AFF6E6F9-F73E-4010-A902-538C0E397BA3}" srcOrd="1" destOrd="0" parTransId="{579926BD-C8D0-4DA1-B1A3-16A87B7803DA}" sibTransId="{4B47AF1A-AA6D-4F76-A532-CEEAAAEF3A06}"/>
    <dgm:cxn modelId="{14BFB0A7-A375-4457-B34B-0EE500BA474F}" srcId="{6EA4AA12-3F25-4B7D-8E19-FFFB8F83B7FD}" destId="{1CC4FD7C-84E1-40B5-871D-ED1FCA058A30}" srcOrd="3" destOrd="0" parTransId="{57777ACA-AD05-4CAB-A612-583110A9535C}" sibTransId="{DB93D3B4-33E9-4A8B-89AB-E51A325461B1}"/>
    <dgm:cxn modelId="{D68482D1-03A5-42FD-BF1D-BE81590383D2}" type="presOf" srcId="{172BDB88-FB20-402B-A926-F53DDE5C0AB0}" destId="{89A9C3F3-031C-409A-81B0-C11214AAB569}" srcOrd="0" destOrd="0" presId="urn:microsoft.com/office/officeart/2005/8/layout/vList4"/>
    <dgm:cxn modelId="{E44785EA-29B8-4B87-948D-DDE86BB01923}" type="presOf" srcId="{1CC4FD7C-84E1-40B5-871D-ED1FCA058A30}" destId="{886F95AB-4E8C-440E-916B-C9772DA6C44F}" srcOrd="1" destOrd="0" presId="urn:microsoft.com/office/officeart/2005/8/layout/vList4"/>
    <dgm:cxn modelId="{014BF7EA-91E8-420E-ADE1-E8A7012B88A9}" srcId="{6EA4AA12-3F25-4B7D-8E19-FFFB8F83B7FD}" destId="{172BDB88-FB20-402B-A926-F53DDE5C0AB0}" srcOrd="0" destOrd="0" parTransId="{325BE32A-42D2-4426-A02A-1E64616AD88D}" sibTransId="{061C3FA6-D231-4C41-8F0D-BF4375FDB9B1}"/>
    <dgm:cxn modelId="{7D8AC018-4C82-4AC8-B77F-9BEFA06E501A}" type="presOf" srcId="{172BDB88-FB20-402B-A926-F53DDE5C0AB0}" destId="{A26BD36F-029D-47D0-8EAB-C600B93B4707}" srcOrd="1" destOrd="0" presId="urn:microsoft.com/office/officeart/2005/8/layout/vList4"/>
    <dgm:cxn modelId="{CBE455FC-6EEB-42A3-B89D-4D2DA5F0B9CC}" type="presOf" srcId="{5D0BF664-F13F-4B8C-964E-998273381E75}" destId="{335B7598-DF36-4D8D-9182-CBDE2C0D5B1B}" srcOrd="1" destOrd="0" presId="urn:microsoft.com/office/officeart/2005/8/layout/vList4"/>
    <dgm:cxn modelId="{C51B5869-6064-49A1-82C1-BEDFA7E78267}" type="presOf" srcId="{AFF6E6F9-F73E-4010-A902-538C0E397BA3}" destId="{8AF0580A-049F-42E7-AF26-CAB00BE6A437}" srcOrd="1" destOrd="0" presId="urn:microsoft.com/office/officeart/2005/8/layout/vList4"/>
    <dgm:cxn modelId="{8E7DA278-6E35-4FFE-B444-B6D649E61BC1}" type="presOf" srcId="{5D0BF664-F13F-4B8C-964E-998273381E75}" destId="{16FD7C54-07ED-4D0B-95A5-FD133A8B3B91}" srcOrd="0" destOrd="0" presId="urn:microsoft.com/office/officeart/2005/8/layout/vList4"/>
    <dgm:cxn modelId="{8737EA46-A2BE-47EC-B49F-B2B89A07CE31}" type="presOf" srcId="{6EA4AA12-3F25-4B7D-8E19-FFFB8F83B7FD}" destId="{BA8DA1C1-C5F1-4EC9-A7CF-2E4D543FDCBE}" srcOrd="0" destOrd="0" presId="urn:microsoft.com/office/officeart/2005/8/layout/vList4"/>
    <dgm:cxn modelId="{1469AD28-244D-4870-81CA-8A2A25355A6D}" type="presOf" srcId="{1CC4FD7C-84E1-40B5-871D-ED1FCA058A30}" destId="{B36509CD-A7AA-4B58-BBCC-51627D1018B2}" srcOrd="0" destOrd="0" presId="urn:microsoft.com/office/officeart/2005/8/layout/vList4"/>
    <dgm:cxn modelId="{E6880021-B7D5-4246-B7CC-A435D71BCDC5}" type="presOf" srcId="{AFF6E6F9-F73E-4010-A902-538C0E397BA3}" destId="{88DEA62F-EC17-42FF-BC26-2A7EDB96D5DE}" srcOrd="0" destOrd="0" presId="urn:microsoft.com/office/officeart/2005/8/layout/vList4"/>
    <dgm:cxn modelId="{F153973E-506E-416A-98BC-EFD499B6E822}" type="presParOf" srcId="{BA8DA1C1-C5F1-4EC9-A7CF-2E4D543FDCBE}" destId="{AB97C498-F5F3-4864-9374-A656B72B604B}" srcOrd="0" destOrd="0" presId="urn:microsoft.com/office/officeart/2005/8/layout/vList4"/>
    <dgm:cxn modelId="{E8FD5018-F1DE-4215-AD25-F61F17CBA328}" type="presParOf" srcId="{AB97C498-F5F3-4864-9374-A656B72B604B}" destId="{89A9C3F3-031C-409A-81B0-C11214AAB569}" srcOrd="0" destOrd="0" presId="urn:microsoft.com/office/officeart/2005/8/layout/vList4"/>
    <dgm:cxn modelId="{81A6E351-1CB8-4265-A30D-EAAF12A95FE6}" type="presParOf" srcId="{AB97C498-F5F3-4864-9374-A656B72B604B}" destId="{7E2CA5EA-4FAE-4627-9A4F-0A39AD7D6504}" srcOrd="1" destOrd="0" presId="urn:microsoft.com/office/officeart/2005/8/layout/vList4"/>
    <dgm:cxn modelId="{8EBA0721-6EC0-45A8-860E-A5A5B18E9E5D}" type="presParOf" srcId="{AB97C498-F5F3-4864-9374-A656B72B604B}" destId="{A26BD36F-029D-47D0-8EAB-C600B93B4707}" srcOrd="2" destOrd="0" presId="urn:microsoft.com/office/officeart/2005/8/layout/vList4"/>
    <dgm:cxn modelId="{0FD89D0E-3884-4001-88E3-9FBC95560A47}" type="presParOf" srcId="{BA8DA1C1-C5F1-4EC9-A7CF-2E4D543FDCBE}" destId="{CAD30DCD-3D69-4D17-892A-6DF86988352A}" srcOrd="1" destOrd="0" presId="urn:microsoft.com/office/officeart/2005/8/layout/vList4"/>
    <dgm:cxn modelId="{D5C7E781-23FC-4CCA-823D-2ADE0737ADE9}" type="presParOf" srcId="{BA8DA1C1-C5F1-4EC9-A7CF-2E4D543FDCBE}" destId="{87A2DA80-B8EE-4971-9081-5862DAD6F6DE}" srcOrd="2" destOrd="0" presId="urn:microsoft.com/office/officeart/2005/8/layout/vList4"/>
    <dgm:cxn modelId="{0982AD75-A28D-4E76-A6FE-3C7F89B222C9}" type="presParOf" srcId="{87A2DA80-B8EE-4971-9081-5862DAD6F6DE}" destId="{88DEA62F-EC17-42FF-BC26-2A7EDB96D5DE}" srcOrd="0" destOrd="0" presId="urn:microsoft.com/office/officeart/2005/8/layout/vList4"/>
    <dgm:cxn modelId="{206BBEAF-7244-4370-8EA0-41810D3C5169}" type="presParOf" srcId="{87A2DA80-B8EE-4971-9081-5862DAD6F6DE}" destId="{666C81F2-27C8-4495-A1AA-BAA60DA60448}" srcOrd="1" destOrd="0" presId="urn:microsoft.com/office/officeart/2005/8/layout/vList4"/>
    <dgm:cxn modelId="{B4885B0D-EED9-4647-B83A-9E54289F85AC}" type="presParOf" srcId="{87A2DA80-B8EE-4971-9081-5862DAD6F6DE}" destId="{8AF0580A-049F-42E7-AF26-CAB00BE6A437}" srcOrd="2" destOrd="0" presId="urn:microsoft.com/office/officeart/2005/8/layout/vList4"/>
    <dgm:cxn modelId="{6F26D7AD-6B85-4B4D-ABEE-7DE95059F89F}" type="presParOf" srcId="{BA8DA1C1-C5F1-4EC9-A7CF-2E4D543FDCBE}" destId="{2E863AE2-B983-4FEC-9537-42C6D6B0549A}" srcOrd="3" destOrd="0" presId="urn:microsoft.com/office/officeart/2005/8/layout/vList4"/>
    <dgm:cxn modelId="{D55D9F86-CA00-479A-8CE7-50A320034DF4}" type="presParOf" srcId="{BA8DA1C1-C5F1-4EC9-A7CF-2E4D543FDCBE}" destId="{85D256C6-873A-43FC-8339-12158A2EE0C8}" srcOrd="4" destOrd="0" presId="urn:microsoft.com/office/officeart/2005/8/layout/vList4"/>
    <dgm:cxn modelId="{5E47228A-A1F6-495D-B19B-9D5E72C18A12}" type="presParOf" srcId="{85D256C6-873A-43FC-8339-12158A2EE0C8}" destId="{16FD7C54-07ED-4D0B-95A5-FD133A8B3B91}" srcOrd="0" destOrd="0" presId="urn:microsoft.com/office/officeart/2005/8/layout/vList4"/>
    <dgm:cxn modelId="{5B3B57F4-CF17-42B2-AB6E-D6E988B642BB}" type="presParOf" srcId="{85D256C6-873A-43FC-8339-12158A2EE0C8}" destId="{B013C99D-B8B0-4CBF-AF56-B545E8541936}" srcOrd="1" destOrd="0" presId="urn:microsoft.com/office/officeart/2005/8/layout/vList4"/>
    <dgm:cxn modelId="{DA9B5AE1-B047-49F9-B24F-553F42894202}" type="presParOf" srcId="{85D256C6-873A-43FC-8339-12158A2EE0C8}" destId="{335B7598-DF36-4D8D-9182-CBDE2C0D5B1B}" srcOrd="2" destOrd="0" presId="urn:microsoft.com/office/officeart/2005/8/layout/vList4"/>
    <dgm:cxn modelId="{594AB348-06F6-45F8-A004-105A71DD0AB2}" type="presParOf" srcId="{BA8DA1C1-C5F1-4EC9-A7CF-2E4D543FDCBE}" destId="{0F781E4D-6EC1-47AF-AF09-C488A27050FC}" srcOrd="5" destOrd="0" presId="urn:microsoft.com/office/officeart/2005/8/layout/vList4"/>
    <dgm:cxn modelId="{E19DF669-89FE-4D53-BB6B-038DF5384041}" type="presParOf" srcId="{BA8DA1C1-C5F1-4EC9-A7CF-2E4D543FDCBE}" destId="{9B3FD480-0C14-4B5F-ACAB-C525741A6101}" srcOrd="6" destOrd="0" presId="urn:microsoft.com/office/officeart/2005/8/layout/vList4"/>
    <dgm:cxn modelId="{96D48355-1356-4867-8F92-82D6674D422D}" type="presParOf" srcId="{9B3FD480-0C14-4B5F-ACAB-C525741A6101}" destId="{B36509CD-A7AA-4B58-BBCC-51627D1018B2}" srcOrd="0" destOrd="0" presId="urn:microsoft.com/office/officeart/2005/8/layout/vList4"/>
    <dgm:cxn modelId="{6EAC25D5-FFAA-4D17-966D-C720536BCF33}" type="presParOf" srcId="{9B3FD480-0C14-4B5F-ACAB-C525741A6101}" destId="{BA857217-903B-4978-A82B-599D95524B70}" srcOrd="1" destOrd="0" presId="urn:microsoft.com/office/officeart/2005/8/layout/vList4"/>
    <dgm:cxn modelId="{F6F71797-BCEF-4C09-AAC0-3FA34B5B4F72}" type="presParOf" srcId="{9B3FD480-0C14-4B5F-ACAB-C525741A6101}" destId="{886F95AB-4E8C-440E-916B-C9772DA6C44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D48F0B-AA50-4175-9418-91E49B6756F7}" type="doc">
      <dgm:prSet loTypeId="urn:microsoft.com/office/officeart/2008/layout/SquareAccentList" loCatId="list" qsTypeId="urn:microsoft.com/office/officeart/2005/8/quickstyle/simple1" qsCatId="simple" csTypeId="urn:microsoft.com/office/officeart/2005/8/colors/colorful5" csCatId="colorful" phldr="1"/>
      <dgm:spPr/>
      <dgm:t>
        <a:bodyPr/>
        <a:lstStyle/>
        <a:p>
          <a:endParaRPr lang="en-US"/>
        </a:p>
      </dgm:t>
    </dgm:pt>
    <dgm:pt modelId="{1A1FC292-CB9E-4088-8B89-5724B34D1953}">
      <dgm:prSet phldrT="[Text]" custT="1"/>
      <dgm:spPr/>
      <dgm:t>
        <a:bodyPr/>
        <a:lstStyle/>
        <a:p>
          <a:r>
            <a:rPr lang="en-US" sz="3000" smtClean="0"/>
            <a:t>8D</a:t>
          </a:r>
          <a:endParaRPr lang="en-US" sz="3000"/>
        </a:p>
      </dgm:t>
    </dgm:pt>
    <dgm:pt modelId="{D757B0E7-18E4-424C-966E-F3E58BAC0158}" type="parTrans" cxnId="{3E6BB856-0337-433D-ADB7-0C778B84EB74}">
      <dgm:prSet/>
      <dgm:spPr/>
      <dgm:t>
        <a:bodyPr/>
        <a:lstStyle/>
        <a:p>
          <a:endParaRPr lang="en-US"/>
        </a:p>
      </dgm:t>
    </dgm:pt>
    <dgm:pt modelId="{F2361C3F-B94E-41FC-9C22-A589D5DCFA16}" type="sibTrans" cxnId="{3E6BB856-0337-433D-ADB7-0C778B84EB74}">
      <dgm:prSet/>
      <dgm:spPr/>
      <dgm:t>
        <a:bodyPr/>
        <a:lstStyle/>
        <a:p>
          <a:endParaRPr lang="en-US"/>
        </a:p>
      </dgm:t>
    </dgm:pt>
    <dgm:pt modelId="{A8E2AE76-F4DC-4FC4-B792-6F996B872E28}">
      <dgm:prSet phldrT="[Text]"/>
      <dgm:spPr/>
      <dgm:t>
        <a:bodyPr/>
        <a:lstStyle/>
        <a:p>
          <a:r>
            <a:rPr lang="en-US" smtClean="0"/>
            <a:t>Là một quá trình giải quyết vấn đề có tính hệ thống được sử dụng giải quyết các vấn đề khác nhau</a:t>
          </a:r>
          <a:endParaRPr lang="en-US"/>
        </a:p>
      </dgm:t>
    </dgm:pt>
    <dgm:pt modelId="{180AF437-7801-4F29-A2DE-444D928AA7CE}" type="parTrans" cxnId="{A5E0ADF3-4866-4B6F-88CD-387F7B70BD97}">
      <dgm:prSet/>
      <dgm:spPr/>
      <dgm:t>
        <a:bodyPr/>
        <a:lstStyle/>
        <a:p>
          <a:endParaRPr lang="en-US"/>
        </a:p>
      </dgm:t>
    </dgm:pt>
    <dgm:pt modelId="{9AF4ACB0-8A28-4DA9-A3F0-52844DC2E7CE}" type="sibTrans" cxnId="{A5E0ADF3-4866-4B6F-88CD-387F7B70BD97}">
      <dgm:prSet/>
      <dgm:spPr/>
      <dgm:t>
        <a:bodyPr/>
        <a:lstStyle/>
        <a:p>
          <a:endParaRPr lang="en-US"/>
        </a:p>
      </dgm:t>
    </dgm:pt>
    <dgm:pt modelId="{3DDB0FC0-9B64-4BB4-ACE0-6B6CD5FC86CA}">
      <dgm:prSet phldrT="[Text]"/>
      <dgm:spPr/>
      <dgm:t>
        <a:bodyPr/>
        <a:lstStyle/>
        <a:p>
          <a:r>
            <a:rPr lang="en-US" smtClean="0"/>
            <a:t>Giải quyết vấn đề phát sinh trong quá trình sản xuất. Từ đó tìm ngược lại </a:t>
          </a:r>
          <a:endParaRPr lang="en-US"/>
        </a:p>
      </dgm:t>
    </dgm:pt>
    <dgm:pt modelId="{963AE158-9DE3-47A7-8A2A-653839AE61C6}" type="parTrans" cxnId="{5347183F-A71B-438B-8F39-3E94C3F1B4EC}">
      <dgm:prSet/>
      <dgm:spPr/>
      <dgm:t>
        <a:bodyPr/>
        <a:lstStyle/>
        <a:p>
          <a:endParaRPr lang="en-US"/>
        </a:p>
      </dgm:t>
    </dgm:pt>
    <dgm:pt modelId="{BDCAFE52-6049-49FD-B18F-6CDC1F47CC3A}" type="sibTrans" cxnId="{5347183F-A71B-438B-8F39-3E94C3F1B4EC}">
      <dgm:prSet/>
      <dgm:spPr/>
      <dgm:t>
        <a:bodyPr/>
        <a:lstStyle/>
        <a:p>
          <a:endParaRPr lang="en-US"/>
        </a:p>
      </dgm:t>
    </dgm:pt>
    <dgm:pt modelId="{DD926A99-C01B-481E-AD0F-E9EDB065F693}">
      <dgm:prSet phldrT="[Text]"/>
      <dgm:spPr/>
      <dgm:t>
        <a:bodyPr/>
        <a:lstStyle/>
        <a:p>
          <a:r>
            <a:rPr lang="en-US" smtClean="0"/>
            <a:t>Tăng độ tin cậy, giảm chi phí….</a:t>
          </a:r>
          <a:endParaRPr lang="en-US"/>
        </a:p>
      </dgm:t>
    </dgm:pt>
    <dgm:pt modelId="{B611EEE5-DFD8-481D-96D3-84519750E528}" type="parTrans" cxnId="{B36E8D3A-BCCA-4B6D-A569-3B91AC1B4BD4}">
      <dgm:prSet/>
      <dgm:spPr/>
      <dgm:t>
        <a:bodyPr/>
        <a:lstStyle/>
        <a:p>
          <a:endParaRPr lang="en-US"/>
        </a:p>
      </dgm:t>
    </dgm:pt>
    <dgm:pt modelId="{207FDFBE-827E-4CCC-9733-08BDCF00D1E6}" type="sibTrans" cxnId="{B36E8D3A-BCCA-4B6D-A569-3B91AC1B4BD4}">
      <dgm:prSet/>
      <dgm:spPr/>
      <dgm:t>
        <a:bodyPr/>
        <a:lstStyle/>
        <a:p>
          <a:endParaRPr lang="en-US"/>
        </a:p>
      </dgm:t>
    </dgm:pt>
    <dgm:pt modelId="{3746B845-442B-4319-80C6-79ECBFA456C2}">
      <dgm:prSet phldrT="[Text]" custT="1"/>
      <dgm:spPr/>
      <dgm:t>
        <a:bodyPr/>
        <a:lstStyle/>
        <a:p>
          <a:r>
            <a:rPr lang="en-US" sz="3000" smtClean="0"/>
            <a:t>Fracas</a:t>
          </a:r>
          <a:endParaRPr lang="en-US" sz="3000"/>
        </a:p>
      </dgm:t>
    </dgm:pt>
    <dgm:pt modelId="{B573AF8B-D3CA-45D4-A4F4-B8E64F761D41}" type="parTrans" cxnId="{58EEDAE1-DACB-4391-9420-9AC5C05B1062}">
      <dgm:prSet/>
      <dgm:spPr/>
      <dgm:t>
        <a:bodyPr/>
        <a:lstStyle/>
        <a:p>
          <a:endParaRPr lang="en-US"/>
        </a:p>
      </dgm:t>
    </dgm:pt>
    <dgm:pt modelId="{EAB9CB87-4320-498C-95F3-00E5525EA83E}" type="sibTrans" cxnId="{58EEDAE1-DACB-4391-9420-9AC5C05B1062}">
      <dgm:prSet/>
      <dgm:spPr/>
      <dgm:t>
        <a:bodyPr/>
        <a:lstStyle/>
        <a:p>
          <a:endParaRPr lang="en-US"/>
        </a:p>
      </dgm:t>
    </dgm:pt>
    <dgm:pt modelId="{BE1478E2-2B31-4D2F-AE5B-2E4466AD3BBF}">
      <dgm:prSet phldrT="[Text]"/>
      <dgm:spPr/>
      <dgm:t>
        <a:bodyPr/>
        <a:lstStyle/>
        <a:p>
          <a:pPr>
            <a:lnSpc>
              <a:spcPct val="100000"/>
            </a:lnSpc>
          </a:pPr>
          <a:r>
            <a:rPr lang="en-US" smtClean="0"/>
            <a:t>Là một hệ thống cải tiến liên tục sử dụng đường dẫn phản hồi vòng kín</a:t>
          </a:r>
          <a:endParaRPr lang="en-US"/>
        </a:p>
      </dgm:t>
    </dgm:pt>
    <dgm:pt modelId="{59ACAC1C-275E-4552-8492-B10CA58DC593}" type="parTrans" cxnId="{D23BE4FE-64E1-4DC5-8BCF-CCF18B3F59D0}">
      <dgm:prSet/>
      <dgm:spPr/>
      <dgm:t>
        <a:bodyPr/>
        <a:lstStyle/>
        <a:p>
          <a:endParaRPr lang="en-US"/>
        </a:p>
      </dgm:t>
    </dgm:pt>
    <dgm:pt modelId="{80E4A819-C479-4A9E-BFEA-DA9AC1CA0BD5}" type="sibTrans" cxnId="{D23BE4FE-64E1-4DC5-8BCF-CCF18B3F59D0}">
      <dgm:prSet/>
      <dgm:spPr/>
      <dgm:t>
        <a:bodyPr/>
        <a:lstStyle/>
        <a:p>
          <a:endParaRPr lang="en-US"/>
        </a:p>
      </dgm:t>
    </dgm:pt>
    <dgm:pt modelId="{C05B8490-1A54-4A0F-8F41-F4C94D2775E2}">
      <dgm:prSet phldrT="[Text]"/>
      <dgm:spPr/>
      <dgm:t>
        <a:bodyPr/>
        <a:lstStyle/>
        <a:p>
          <a:r>
            <a:rPr lang="en-US" smtClean="0"/>
            <a:t>Là một công cụ để đánh giá các thất bại không thể loại bỏ trong thời gian giai đoạn thiết kế.</a:t>
          </a:r>
          <a:endParaRPr lang="en-US"/>
        </a:p>
      </dgm:t>
    </dgm:pt>
    <dgm:pt modelId="{0D371775-25FE-4CA6-A3F3-F95FAC0FAF28}" type="parTrans" cxnId="{72D91FF4-9D0A-4EF0-9773-108635F8FE99}">
      <dgm:prSet/>
      <dgm:spPr/>
      <dgm:t>
        <a:bodyPr/>
        <a:lstStyle/>
        <a:p>
          <a:endParaRPr lang="en-US"/>
        </a:p>
      </dgm:t>
    </dgm:pt>
    <dgm:pt modelId="{0A9047A0-B0F1-4472-A493-7D2A25F715B2}" type="sibTrans" cxnId="{72D91FF4-9D0A-4EF0-9773-108635F8FE99}">
      <dgm:prSet/>
      <dgm:spPr/>
      <dgm:t>
        <a:bodyPr/>
        <a:lstStyle/>
        <a:p>
          <a:endParaRPr lang="en-US"/>
        </a:p>
      </dgm:t>
    </dgm:pt>
    <dgm:pt modelId="{4A42F080-8A63-4CF8-B4EC-F3D9CC88DF8D}">
      <dgm:prSet phldrT="[Text]"/>
      <dgm:spPr/>
      <dgm:t>
        <a:bodyPr/>
        <a:lstStyle/>
        <a:p>
          <a:r>
            <a:rPr lang="en-US" smtClean="0"/>
            <a:t>Tăng độ tin cậy, giảm chi phí….</a:t>
          </a:r>
          <a:endParaRPr lang="en-US"/>
        </a:p>
      </dgm:t>
    </dgm:pt>
    <dgm:pt modelId="{2F7E14AC-A862-4866-9FA3-00E1683D754A}" type="parTrans" cxnId="{C2038556-27A7-4036-B30A-38B63C8B64AD}">
      <dgm:prSet/>
      <dgm:spPr/>
      <dgm:t>
        <a:bodyPr/>
        <a:lstStyle/>
        <a:p>
          <a:endParaRPr lang="en-US"/>
        </a:p>
      </dgm:t>
    </dgm:pt>
    <dgm:pt modelId="{8A387795-D064-4A50-A7EF-DFA2B47BC957}" type="sibTrans" cxnId="{C2038556-27A7-4036-B30A-38B63C8B64AD}">
      <dgm:prSet/>
      <dgm:spPr/>
      <dgm:t>
        <a:bodyPr/>
        <a:lstStyle/>
        <a:p>
          <a:endParaRPr lang="en-US"/>
        </a:p>
      </dgm:t>
    </dgm:pt>
    <dgm:pt modelId="{800563EC-152C-44BF-94DA-11986787A8B7}" type="pres">
      <dgm:prSet presAssocID="{4CD48F0B-AA50-4175-9418-91E49B6756F7}" presName="layout" presStyleCnt="0">
        <dgm:presLayoutVars>
          <dgm:chMax/>
          <dgm:chPref/>
          <dgm:dir/>
          <dgm:resizeHandles/>
        </dgm:presLayoutVars>
      </dgm:prSet>
      <dgm:spPr/>
      <dgm:t>
        <a:bodyPr/>
        <a:lstStyle/>
        <a:p>
          <a:endParaRPr lang="en-US"/>
        </a:p>
      </dgm:t>
    </dgm:pt>
    <dgm:pt modelId="{823E25E1-814D-4A6B-A4A8-76F462047662}" type="pres">
      <dgm:prSet presAssocID="{1A1FC292-CB9E-4088-8B89-5724B34D1953}" presName="root" presStyleCnt="0">
        <dgm:presLayoutVars>
          <dgm:chMax/>
          <dgm:chPref/>
        </dgm:presLayoutVars>
      </dgm:prSet>
      <dgm:spPr/>
    </dgm:pt>
    <dgm:pt modelId="{3FBA1E7F-52CC-46AB-AA95-BEEBA69C1032}" type="pres">
      <dgm:prSet presAssocID="{1A1FC292-CB9E-4088-8B89-5724B34D1953}" presName="rootComposite" presStyleCnt="0">
        <dgm:presLayoutVars/>
      </dgm:prSet>
      <dgm:spPr/>
    </dgm:pt>
    <dgm:pt modelId="{CDAF0CE3-A23B-4AB5-8755-BD61F4ADD470}" type="pres">
      <dgm:prSet presAssocID="{1A1FC292-CB9E-4088-8B89-5724B34D1953}" presName="ParentAccent" presStyleLbl="alignNode1" presStyleIdx="0" presStyleCnt="2" custLinFactNeighborY="-4986"/>
      <dgm:spPr/>
    </dgm:pt>
    <dgm:pt modelId="{752586AF-CFA6-4AC5-941B-FF7A21624D10}" type="pres">
      <dgm:prSet presAssocID="{1A1FC292-CB9E-4088-8B89-5724B34D1953}" presName="ParentSmallAccent" presStyleLbl="fgAcc1" presStyleIdx="0" presStyleCnt="2" custLinFactNeighborY="10034"/>
      <dgm:spPr/>
    </dgm:pt>
    <dgm:pt modelId="{45F7D278-0875-46A7-8E45-F1DAAD01092F}" type="pres">
      <dgm:prSet presAssocID="{1A1FC292-CB9E-4088-8B89-5724B34D1953}" presName="Parent" presStyleLbl="revTx" presStyleIdx="0" presStyleCnt="8" custScaleX="102873" custScaleY="64799">
        <dgm:presLayoutVars>
          <dgm:chMax/>
          <dgm:chPref val="4"/>
          <dgm:bulletEnabled val="1"/>
        </dgm:presLayoutVars>
      </dgm:prSet>
      <dgm:spPr/>
      <dgm:t>
        <a:bodyPr/>
        <a:lstStyle/>
        <a:p>
          <a:endParaRPr lang="en-US"/>
        </a:p>
      </dgm:t>
    </dgm:pt>
    <dgm:pt modelId="{55FD2E0A-ABE6-4B6E-9F24-462A16E31601}" type="pres">
      <dgm:prSet presAssocID="{1A1FC292-CB9E-4088-8B89-5724B34D1953}" presName="childShape" presStyleCnt="0">
        <dgm:presLayoutVars>
          <dgm:chMax val="0"/>
          <dgm:chPref val="0"/>
        </dgm:presLayoutVars>
      </dgm:prSet>
      <dgm:spPr/>
    </dgm:pt>
    <dgm:pt modelId="{3956DF15-D7F3-4CC7-B8E3-97BD780B6DDD}" type="pres">
      <dgm:prSet presAssocID="{A8E2AE76-F4DC-4FC4-B792-6F996B872E28}" presName="childComposite" presStyleCnt="0">
        <dgm:presLayoutVars>
          <dgm:chMax val="0"/>
          <dgm:chPref val="0"/>
        </dgm:presLayoutVars>
      </dgm:prSet>
      <dgm:spPr/>
    </dgm:pt>
    <dgm:pt modelId="{2141E6E1-7556-465A-BD19-53D38762FB70}" type="pres">
      <dgm:prSet presAssocID="{A8E2AE76-F4DC-4FC4-B792-6F996B872E28}" presName="ChildAccent" presStyleLbl="solidFgAcc1" presStyleIdx="0" presStyleCnt="6"/>
      <dgm:spPr/>
    </dgm:pt>
    <dgm:pt modelId="{DF2566B3-4706-494A-AEAA-21C0499101DE}" type="pres">
      <dgm:prSet presAssocID="{A8E2AE76-F4DC-4FC4-B792-6F996B872E28}" presName="Child" presStyleLbl="revTx" presStyleIdx="1" presStyleCnt="8">
        <dgm:presLayoutVars>
          <dgm:chMax val="0"/>
          <dgm:chPref val="0"/>
          <dgm:bulletEnabled val="1"/>
        </dgm:presLayoutVars>
      </dgm:prSet>
      <dgm:spPr/>
      <dgm:t>
        <a:bodyPr/>
        <a:lstStyle/>
        <a:p>
          <a:endParaRPr lang="en-US"/>
        </a:p>
      </dgm:t>
    </dgm:pt>
    <dgm:pt modelId="{7A607688-B719-4D11-ACFF-627E6B6BB4C0}" type="pres">
      <dgm:prSet presAssocID="{3DDB0FC0-9B64-4BB4-ACE0-6B6CD5FC86CA}" presName="childComposite" presStyleCnt="0">
        <dgm:presLayoutVars>
          <dgm:chMax val="0"/>
          <dgm:chPref val="0"/>
        </dgm:presLayoutVars>
      </dgm:prSet>
      <dgm:spPr/>
    </dgm:pt>
    <dgm:pt modelId="{2BC82AF8-58CE-4B70-92BC-0A250DBEECD6}" type="pres">
      <dgm:prSet presAssocID="{3DDB0FC0-9B64-4BB4-ACE0-6B6CD5FC86CA}" presName="ChildAccent" presStyleLbl="solidFgAcc1" presStyleIdx="1" presStyleCnt="6"/>
      <dgm:spPr/>
    </dgm:pt>
    <dgm:pt modelId="{677296BF-9EAA-4678-B9B6-CDB09B64D144}" type="pres">
      <dgm:prSet presAssocID="{3DDB0FC0-9B64-4BB4-ACE0-6B6CD5FC86CA}" presName="Child" presStyleLbl="revTx" presStyleIdx="2" presStyleCnt="8" custLinFactNeighborX="366" custLinFactNeighborY="-5864">
        <dgm:presLayoutVars>
          <dgm:chMax val="0"/>
          <dgm:chPref val="0"/>
          <dgm:bulletEnabled val="1"/>
        </dgm:presLayoutVars>
      </dgm:prSet>
      <dgm:spPr/>
      <dgm:t>
        <a:bodyPr/>
        <a:lstStyle/>
        <a:p>
          <a:endParaRPr lang="en-US"/>
        </a:p>
      </dgm:t>
    </dgm:pt>
    <dgm:pt modelId="{62B509BB-5D9B-4D93-8238-1CAC74EFC2FD}" type="pres">
      <dgm:prSet presAssocID="{DD926A99-C01B-481E-AD0F-E9EDB065F693}" presName="childComposite" presStyleCnt="0">
        <dgm:presLayoutVars>
          <dgm:chMax val="0"/>
          <dgm:chPref val="0"/>
        </dgm:presLayoutVars>
      </dgm:prSet>
      <dgm:spPr/>
    </dgm:pt>
    <dgm:pt modelId="{CBCC8FBB-40ED-44EB-BC05-C67FEE15EDCE}" type="pres">
      <dgm:prSet presAssocID="{DD926A99-C01B-481E-AD0F-E9EDB065F693}" presName="ChildAccent" presStyleLbl="solidFgAcc1" presStyleIdx="2" presStyleCnt="6"/>
      <dgm:spPr/>
    </dgm:pt>
    <dgm:pt modelId="{EC682CE2-5803-4471-B93D-188FFF00E3A8}" type="pres">
      <dgm:prSet presAssocID="{DD926A99-C01B-481E-AD0F-E9EDB065F693}" presName="Child" presStyleLbl="revTx" presStyleIdx="3" presStyleCnt="8">
        <dgm:presLayoutVars>
          <dgm:chMax val="0"/>
          <dgm:chPref val="0"/>
          <dgm:bulletEnabled val="1"/>
        </dgm:presLayoutVars>
      </dgm:prSet>
      <dgm:spPr/>
      <dgm:t>
        <a:bodyPr/>
        <a:lstStyle/>
        <a:p>
          <a:endParaRPr lang="en-US"/>
        </a:p>
      </dgm:t>
    </dgm:pt>
    <dgm:pt modelId="{B9013528-FDFA-4107-85BC-D77AEC6F2084}" type="pres">
      <dgm:prSet presAssocID="{3746B845-442B-4319-80C6-79ECBFA456C2}" presName="root" presStyleCnt="0">
        <dgm:presLayoutVars>
          <dgm:chMax/>
          <dgm:chPref/>
        </dgm:presLayoutVars>
      </dgm:prSet>
      <dgm:spPr/>
    </dgm:pt>
    <dgm:pt modelId="{52F56C31-ACB2-476A-A28F-2E13382E8B8C}" type="pres">
      <dgm:prSet presAssocID="{3746B845-442B-4319-80C6-79ECBFA456C2}" presName="rootComposite" presStyleCnt="0">
        <dgm:presLayoutVars/>
      </dgm:prSet>
      <dgm:spPr/>
    </dgm:pt>
    <dgm:pt modelId="{862B6016-48B5-41D1-8C8D-5FB87C993AF2}" type="pres">
      <dgm:prSet presAssocID="{3746B845-442B-4319-80C6-79ECBFA456C2}" presName="ParentAccent" presStyleLbl="alignNode1" presStyleIdx="1" presStyleCnt="2"/>
      <dgm:spPr/>
    </dgm:pt>
    <dgm:pt modelId="{0F9CC1C2-B9FB-47C1-A52A-85B161445BB8}" type="pres">
      <dgm:prSet presAssocID="{3746B845-442B-4319-80C6-79ECBFA456C2}" presName="ParentSmallAccent" presStyleLbl="fgAcc1" presStyleIdx="1" presStyleCnt="2"/>
      <dgm:spPr/>
    </dgm:pt>
    <dgm:pt modelId="{4EBDCE6A-3B3F-41F5-9A6F-1BA94144D913}" type="pres">
      <dgm:prSet presAssocID="{3746B845-442B-4319-80C6-79ECBFA456C2}" presName="Parent" presStyleLbl="revTx" presStyleIdx="4" presStyleCnt="8" custScaleX="101265" custScaleY="59037">
        <dgm:presLayoutVars>
          <dgm:chMax/>
          <dgm:chPref val="4"/>
          <dgm:bulletEnabled val="1"/>
        </dgm:presLayoutVars>
      </dgm:prSet>
      <dgm:spPr/>
      <dgm:t>
        <a:bodyPr/>
        <a:lstStyle/>
        <a:p>
          <a:endParaRPr lang="en-US"/>
        </a:p>
      </dgm:t>
    </dgm:pt>
    <dgm:pt modelId="{376CB500-DB1A-4B64-AAAD-55E2A3D7C909}" type="pres">
      <dgm:prSet presAssocID="{3746B845-442B-4319-80C6-79ECBFA456C2}" presName="childShape" presStyleCnt="0">
        <dgm:presLayoutVars>
          <dgm:chMax val="0"/>
          <dgm:chPref val="0"/>
        </dgm:presLayoutVars>
      </dgm:prSet>
      <dgm:spPr/>
    </dgm:pt>
    <dgm:pt modelId="{1CF1A50C-1985-492D-AB15-6E267A6E7239}" type="pres">
      <dgm:prSet presAssocID="{BE1478E2-2B31-4D2F-AE5B-2E4466AD3BBF}" presName="childComposite" presStyleCnt="0">
        <dgm:presLayoutVars>
          <dgm:chMax val="0"/>
          <dgm:chPref val="0"/>
        </dgm:presLayoutVars>
      </dgm:prSet>
      <dgm:spPr/>
    </dgm:pt>
    <dgm:pt modelId="{77DBC692-F022-41D8-85A4-CA243DB5D2C4}" type="pres">
      <dgm:prSet presAssocID="{BE1478E2-2B31-4D2F-AE5B-2E4466AD3BBF}" presName="ChildAccent" presStyleLbl="solidFgAcc1" presStyleIdx="3" presStyleCnt="6"/>
      <dgm:spPr/>
    </dgm:pt>
    <dgm:pt modelId="{6E68B3A1-98F2-4C08-8E59-871B91C03A90}" type="pres">
      <dgm:prSet presAssocID="{BE1478E2-2B31-4D2F-AE5B-2E4466AD3BBF}" presName="Child" presStyleLbl="revTx" presStyleIdx="5" presStyleCnt="8">
        <dgm:presLayoutVars>
          <dgm:chMax val="0"/>
          <dgm:chPref val="0"/>
          <dgm:bulletEnabled val="1"/>
        </dgm:presLayoutVars>
      </dgm:prSet>
      <dgm:spPr/>
      <dgm:t>
        <a:bodyPr/>
        <a:lstStyle/>
        <a:p>
          <a:endParaRPr lang="en-US"/>
        </a:p>
      </dgm:t>
    </dgm:pt>
    <dgm:pt modelId="{A3B6793E-F92A-48B3-B0B5-E7E52283F6C2}" type="pres">
      <dgm:prSet presAssocID="{C05B8490-1A54-4A0F-8F41-F4C94D2775E2}" presName="childComposite" presStyleCnt="0">
        <dgm:presLayoutVars>
          <dgm:chMax val="0"/>
          <dgm:chPref val="0"/>
        </dgm:presLayoutVars>
      </dgm:prSet>
      <dgm:spPr/>
    </dgm:pt>
    <dgm:pt modelId="{28A3DA58-893E-4DCF-86FD-347E5A65D0ED}" type="pres">
      <dgm:prSet presAssocID="{C05B8490-1A54-4A0F-8F41-F4C94D2775E2}" presName="ChildAccent" presStyleLbl="solidFgAcc1" presStyleIdx="4" presStyleCnt="6"/>
      <dgm:spPr/>
    </dgm:pt>
    <dgm:pt modelId="{F655DD1A-0E08-427F-B84F-19A77946A0BB}" type="pres">
      <dgm:prSet presAssocID="{C05B8490-1A54-4A0F-8F41-F4C94D2775E2}" presName="Child" presStyleLbl="revTx" presStyleIdx="6" presStyleCnt="8">
        <dgm:presLayoutVars>
          <dgm:chMax val="0"/>
          <dgm:chPref val="0"/>
          <dgm:bulletEnabled val="1"/>
        </dgm:presLayoutVars>
      </dgm:prSet>
      <dgm:spPr/>
      <dgm:t>
        <a:bodyPr/>
        <a:lstStyle/>
        <a:p>
          <a:endParaRPr lang="en-US"/>
        </a:p>
      </dgm:t>
    </dgm:pt>
    <dgm:pt modelId="{DF0A670B-1113-4495-AAD8-55A0C47C594A}" type="pres">
      <dgm:prSet presAssocID="{4A42F080-8A63-4CF8-B4EC-F3D9CC88DF8D}" presName="childComposite" presStyleCnt="0">
        <dgm:presLayoutVars>
          <dgm:chMax val="0"/>
          <dgm:chPref val="0"/>
        </dgm:presLayoutVars>
      </dgm:prSet>
      <dgm:spPr/>
    </dgm:pt>
    <dgm:pt modelId="{CC8FDD2D-C40A-423B-80CF-8BF90486FC36}" type="pres">
      <dgm:prSet presAssocID="{4A42F080-8A63-4CF8-B4EC-F3D9CC88DF8D}" presName="ChildAccent" presStyleLbl="solidFgAcc1" presStyleIdx="5" presStyleCnt="6"/>
      <dgm:spPr/>
    </dgm:pt>
    <dgm:pt modelId="{B5B36722-B4B6-4A20-8FF4-E0766566436D}" type="pres">
      <dgm:prSet presAssocID="{4A42F080-8A63-4CF8-B4EC-F3D9CC88DF8D}" presName="Child" presStyleLbl="revTx" presStyleIdx="7" presStyleCnt="8">
        <dgm:presLayoutVars>
          <dgm:chMax val="0"/>
          <dgm:chPref val="0"/>
          <dgm:bulletEnabled val="1"/>
        </dgm:presLayoutVars>
      </dgm:prSet>
      <dgm:spPr/>
      <dgm:t>
        <a:bodyPr/>
        <a:lstStyle/>
        <a:p>
          <a:endParaRPr lang="en-US"/>
        </a:p>
      </dgm:t>
    </dgm:pt>
  </dgm:ptLst>
  <dgm:cxnLst>
    <dgm:cxn modelId="{B36E8D3A-BCCA-4B6D-A569-3B91AC1B4BD4}" srcId="{1A1FC292-CB9E-4088-8B89-5724B34D1953}" destId="{DD926A99-C01B-481E-AD0F-E9EDB065F693}" srcOrd="2" destOrd="0" parTransId="{B611EEE5-DFD8-481D-96D3-84519750E528}" sibTransId="{207FDFBE-827E-4CCC-9733-08BDCF00D1E6}"/>
    <dgm:cxn modelId="{58EEDAE1-DACB-4391-9420-9AC5C05B1062}" srcId="{4CD48F0B-AA50-4175-9418-91E49B6756F7}" destId="{3746B845-442B-4319-80C6-79ECBFA456C2}" srcOrd="1" destOrd="0" parTransId="{B573AF8B-D3CA-45D4-A4F4-B8E64F761D41}" sibTransId="{EAB9CB87-4320-498C-95F3-00E5525EA83E}"/>
    <dgm:cxn modelId="{5347183F-A71B-438B-8F39-3E94C3F1B4EC}" srcId="{1A1FC292-CB9E-4088-8B89-5724B34D1953}" destId="{3DDB0FC0-9B64-4BB4-ACE0-6B6CD5FC86CA}" srcOrd="1" destOrd="0" parTransId="{963AE158-9DE3-47A7-8A2A-653839AE61C6}" sibTransId="{BDCAFE52-6049-49FD-B18F-6CDC1F47CC3A}"/>
    <dgm:cxn modelId="{501A69E9-C9E8-4283-92EA-8383E15B0837}" type="presOf" srcId="{DD926A99-C01B-481E-AD0F-E9EDB065F693}" destId="{EC682CE2-5803-4471-B93D-188FFF00E3A8}" srcOrd="0" destOrd="0" presId="urn:microsoft.com/office/officeart/2008/layout/SquareAccentList"/>
    <dgm:cxn modelId="{9AC49049-AC66-43F7-B030-5B4119D42DB1}" type="presOf" srcId="{4CD48F0B-AA50-4175-9418-91E49B6756F7}" destId="{800563EC-152C-44BF-94DA-11986787A8B7}" srcOrd="0" destOrd="0" presId="urn:microsoft.com/office/officeart/2008/layout/SquareAccentList"/>
    <dgm:cxn modelId="{C2038556-27A7-4036-B30A-38B63C8B64AD}" srcId="{3746B845-442B-4319-80C6-79ECBFA456C2}" destId="{4A42F080-8A63-4CF8-B4EC-F3D9CC88DF8D}" srcOrd="2" destOrd="0" parTransId="{2F7E14AC-A862-4866-9FA3-00E1683D754A}" sibTransId="{8A387795-D064-4A50-A7EF-DFA2B47BC957}"/>
    <dgm:cxn modelId="{A5E0ADF3-4866-4B6F-88CD-387F7B70BD97}" srcId="{1A1FC292-CB9E-4088-8B89-5724B34D1953}" destId="{A8E2AE76-F4DC-4FC4-B792-6F996B872E28}" srcOrd="0" destOrd="0" parTransId="{180AF437-7801-4F29-A2DE-444D928AA7CE}" sibTransId="{9AF4ACB0-8A28-4DA9-A3F0-52844DC2E7CE}"/>
    <dgm:cxn modelId="{72D91FF4-9D0A-4EF0-9773-108635F8FE99}" srcId="{3746B845-442B-4319-80C6-79ECBFA456C2}" destId="{C05B8490-1A54-4A0F-8F41-F4C94D2775E2}" srcOrd="1" destOrd="0" parTransId="{0D371775-25FE-4CA6-A3F3-F95FAC0FAF28}" sibTransId="{0A9047A0-B0F1-4472-A493-7D2A25F715B2}"/>
    <dgm:cxn modelId="{747015F0-30EA-4C78-A845-C6BFB8B5DC0F}" type="presOf" srcId="{3746B845-442B-4319-80C6-79ECBFA456C2}" destId="{4EBDCE6A-3B3F-41F5-9A6F-1BA94144D913}" srcOrd="0" destOrd="0" presId="urn:microsoft.com/office/officeart/2008/layout/SquareAccentList"/>
    <dgm:cxn modelId="{9E08C1A4-CE0C-4370-80C3-3B85FEB961A2}" type="presOf" srcId="{4A42F080-8A63-4CF8-B4EC-F3D9CC88DF8D}" destId="{B5B36722-B4B6-4A20-8FF4-E0766566436D}" srcOrd="0" destOrd="0" presId="urn:microsoft.com/office/officeart/2008/layout/SquareAccentList"/>
    <dgm:cxn modelId="{09C4447F-84EA-4A77-8AD9-26A673A15DBC}" type="presOf" srcId="{BE1478E2-2B31-4D2F-AE5B-2E4466AD3BBF}" destId="{6E68B3A1-98F2-4C08-8E59-871B91C03A90}" srcOrd="0" destOrd="0" presId="urn:microsoft.com/office/officeart/2008/layout/SquareAccentList"/>
    <dgm:cxn modelId="{58502D07-A674-4F81-AABD-E93978B156BE}" type="presOf" srcId="{1A1FC292-CB9E-4088-8B89-5724B34D1953}" destId="{45F7D278-0875-46A7-8E45-F1DAAD01092F}" srcOrd="0" destOrd="0" presId="urn:microsoft.com/office/officeart/2008/layout/SquareAccentList"/>
    <dgm:cxn modelId="{D23BE4FE-64E1-4DC5-8BCF-CCF18B3F59D0}" srcId="{3746B845-442B-4319-80C6-79ECBFA456C2}" destId="{BE1478E2-2B31-4D2F-AE5B-2E4466AD3BBF}" srcOrd="0" destOrd="0" parTransId="{59ACAC1C-275E-4552-8492-B10CA58DC593}" sibTransId="{80E4A819-C479-4A9E-BFEA-DA9AC1CA0BD5}"/>
    <dgm:cxn modelId="{32CF4F60-815F-490F-B3BA-48C41AC10EAC}" type="presOf" srcId="{3DDB0FC0-9B64-4BB4-ACE0-6B6CD5FC86CA}" destId="{677296BF-9EAA-4678-B9B6-CDB09B64D144}" srcOrd="0" destOrd="0" presId="urn:microsoft.com/office/officeart/2008/layout/SquareAccentList"/>
    <dgm:cxn modelId="{3E6BB856-0337-433D-ADB7-0C778B84EB74}" srcId="{4CD48F0B-AA50-4175-9418-91E49B6756F7}" destId="{1A1FC292-CB9E-4088-8B89-5724B34D1953}" srcOrd="0" destOrd="0" parTransId="{D757B0E7-18E4-424C-966E-F3E58BAC0158}" sibTransId="{F2361C3F-B94E-41FC-9C22-A589D5DCFA16}"/>
    <dgm:cxn modelId="{7B01E4A6-2C9E-4B5C-8A2E-EE9E784DD430}" type="presOf" srcId="{A8E2AE76-F4DC-4FC4-B792-6F996B872E28}" destId="{DF2566B3-4706-494A-AEAA-21C0499101DE}" srcOrd="0" destOrd="0" presId="urn:microsoft.com/office/officeart/2008/layout/SquareAccentList"/>
    <dgm:cxn modelId="{640D8744-2F06-4EDB-9A7A-F63C41CF4D55}" type="presOf" srcId="{C05B8490-1A54-4A0F-8F41-F4C94D2775E2}" destId="{F655DD1A-0E08-427F-B84F-19A77946A0BB}" srcOrd="0" destOrd="0" presId="urn:microsoft.com/office/officeart/2008/layout/SquareAccentList"/>
    <dgm:cxn modelId="{FC281DA3-7E5D-43A9-AF2F-C419317FBCC1}" type="presParOf" srcId="{800563EC-152C-44BF-94DA-11986787A8B7}" destId="{823E25E1-814D-4A6B-A4A8-76F462047662}" srcOrd="0" destOrd="0" presId="urn:microsoft.com/office/officeart/2008/layout/SquareAccentList"/>
    <dgm:cxn modelId="{B4F950FC-CF2D-4996-B883-5C5A094F44B6}" type="presParOf" srcId="{823E25E1-814D-4A6B-A4A8-76F462047662}" destId="{3FBA1E7F-52CC-46AB-AA95-BEEBA69C1032}" srcOrd="0" destOrd="0" presId="urn:microsoft.com/office/officeart/2008/layout/SquareAccentList"/>
    <dgm:cxn modelId="{94758DE3-A32D-4E04-9DA1-34FFC9089FFA}" type="presParOf" srcId="{3FBA1E7F-52CC-46AB-AA95-BEEBA69C1032}" destId="{CDAF0CE3-A23B-4AB5-8755-BD61F4ADD470}" srcOrd="0" destOrd="0" presId="urn:microsoft.com/office/officeart/2008/layout/SquareAccentList"/>
    <dgm:cxn modelId="{79530A35-0DAC-41FD-AFBD-572DA136456E}" type="presParOf" srcId="{3FBA1E7F-52CC-46AB-AA95-BEEBA69C1032}" destId="{752586AF-CFA6-4AC5-941B-FF7A21624D10}" srcOrd="1" destOrd="0" presId="urn:microsoft.com/office/officeart/2008/layout/SquareAccentList"/>
    <dgm:cxn modelId="{95358AF0-FF7A-4306-AB26-27182793E814}" type="presParOf" srcId="{3FBA1E7F-52CC-46AB-AA95-BEEBA69C1032}" destId="{45F7D278-0875-46A7-8E45-F1DAAD01092F}" srcOrd="2" destOrd="0" presId="urn:microsoft.com/office/officeart/2008/layout/SquareAccentList"/>
    <dgm:cxn modelId="{7E75C68E-891D-4BDC-8CB1-CE4E250BF7AE}" type="presParOf" srcId="{823E25E1-814D-4A6B-A4A8-76F462047662}" destId="{55FD2E0A-ABE6-4B6E-9F24-462A16E31601}" srcOrd="1" destOrd="0" presId="urn:microsoft.com/office/officeart/2008/layout/SquareAccentList"/>
    <dgm:cxn modelId="{E979998C-4970-4A38-9D0C-C118E02B6B95}" type="presParOf" srcId="{55FD2E0A-ABE6-4B6E-9F24-462A16E31601}" destId="{3956DF15-D7F3-4CC7-B8E3-97BD780B6DDD}" srcOrd="0" destOrd="0" presId="urn:microsoft.com/office/officeart/2008/layout/SquareAccentList"/>
    <dgm:cxn modelId="{45FF4449-E7B4-4CCF-AAC0-3540B67D79F8}" type="presParOf" srcId="{3956DF15-D7F3-4CC7-B8E3-97BD780B6DDD}" destId="{2141E6E1-7556-465A-BD19-53D38762FB70}" srcOrd="0" destOrd="0" presId="urn:microsoft.com/office/officeart/2008/layout/SquareAccentList"/>
    <dgm:cxn modelId="{8988B259-0081-4871-BA20-473898BE24D9}" type="presParOf" srcId="{3956DF15-D7F3-4CC7-B8E3-97BD780B6DDD}" destId="{DF2566B3-4706-494A-AEAA-21C0499101DE}" srcOrd="1" destOrd="0" presId="urn:microsoft.com/office/officeart/2008/layout/SquareAccentList"/>
    <dgm:cxn modelId="{7C25ACEC-8982-411E-8456-DECEF6E1FCF1}" type="presParOf" srcId="{55FD2E0A-ABE6-4B6E-9F24-462A16E31601}" destId="{7A607688-B719-4D11-ACFF-627E6B6BB4C0}" srcOrd="1" destOrd="0" presId="urn:microsoft.com/office/officeart/2008/layout/SquareAccentList"/>
    <dgm:cxn modelId="{638C3B02-5581-4AAB-829E-E5627900E097}" type="presParOf" srcId="{7A607688-B719-4D11-ACFF-627E6B6BB4C0}" destId="{2BC82AF8-58CE-4B70-92BC-0A250DBEECD6}" srcOrd="0" destOrd="0" presId="urn:microsoft.com/office/officeart/2008/layout/SquareAccentList"/>
    <dgm:cxn modelId="{8AF137C5-1454-4BF0-9922-AB348D4579C2}" type="presParOf" srcId="{7A607688-B719-4D11-ACFF-627E6B6BB4C0}" destId="{677296BF-9EAA-4678-B9B6-CDB09B64D144}" srcOrd="1" destOrd="0" presId="urn:microsoft.com/office/officeart/2008/layout/SquareAccentList"/>
    <dgm:cxn modelId="{FA7FA898-2C54-4C08-8D8E-1E66B5009B7A}" type="presParOf" srcId="{55FD2E0A-ABE6-4B6E-9F24-462A16E31601}" destId="{62B509BB-5D9B-4D93-8238-1CAC74EFC2FD}" srcOrd="2" destOrd="0" presId="urn:microsoft.com/office/officeart/2008/layout/SquareAccentList"/>
    <dgm:cxn modelId="{A23648E6-A71F-461B-B0CA-DD978114492D}" type="presParOf" srcId="{62B509BB-5D9B-4D93-8238-1CAC74EFC2FD}" destId="{CBCC8FBB-40ED-44EB-BC05-C67FEE15EDCE}" srcOrd="0" destOrd="0" presId="urn:microsoft.com/office/officeart/2008/layout/SquareAccentList"/>
    <dgm:cxn modelId="{39B62454-A4B5-46F2-9B83-F4D2A7E62CCF}" type="presParOf" srcId="{62B509BB-5D9B-4D93-8238-1CAC74EFC2FD}" destId="{EC682CE2-5803-4471-B93D-188FFF00E3A8}" srcOrd="1" destOrd="0" presId="urn:microsoft.com/office/officeart/2008/layout/SquareAccentList"/>
    <dgm:cxn modelId="{A87ECA68-0C9C-4FE6-B574-F6C8243CFACB}" type="presParOf" srcId="{800563EC-152C-44BF-94DA-11986787A8B7}" destId="{B9013528-FDFA-4107-85BC-D77AEC6F2084}" srcOrd="1" destOrd="0" presId="urn:microsoft.com/office/officeart/2008/layout/SquareAccentList"/>
    <dgm:cxn modelId="{BD3A70C9-9B5D-4DE5-BBF6-7990A1574945}" type="presParOf" srcId="{B9013528-FDFA-4107-85BC-D77AEC6F2084}" destId="{52F56C31-ACB2-476A-A28F-2E13382E8B8C}" srcOrd="0" destOrd="0" presId="urn:microsoft.com/office/officeart/2008/layout/SquareAccentList"/>
    <dgm:cxn modelId="{EFE1C64C-AF15-4F19-BAE9-2C8F30534886}" type="presParOf" srcId="{52F56C31-ACB2-476A-A28F-2E13382E8B8C}" destId="{862B6016-48B5-41D1-8C8D-5FB87C993AF2}" srcOrd="0" destOrd="0" presId="urn:microsoft.com/office/officeart/2008/layout/SquareAccentList"/>
    <dgm:cxn modelId="{38C52684-D310-4323-A677-054603A22CE4}" type="presParOf" srcId="{52F56C31-ACB2-476A-A28F-2E13382E8B8C}" destId="{0F9CC1C2-B9FB-47C1-A52A-85B161445BB8}" srcOrd="1" destOrd="0" presId="urn:microsoft.com/office/officeart/2008/layout/SquareAccentList"/>
    <dgm:cxn modelId="{55716F68-772D-4855-A855-45D98C54AE06}" type="presParOf" srcId="{52F56C31-ACB2-476A-A28F-2E13382E8B8C}" destId="{4EBDCE6A-3B3F-41F5-9A6F-1BA94144D913}" srcOrd="2" destOrd="0" presId="urn:microsoft.com/office/officeart/2008/layout/SquareAccentList"/>
    <dgm:cxn modelId="{70AD94E8-FF37-452F-92E2-8E3584ABCA91}" type="presParOf" srcId="{B9013528-FDFA-4107-85BC-D77AEC6F2084}" destId="{376CB500-DB1A-4B64-AAAD-55E2A3D7C909}" srcOrd="1" destOrd="0" presId="urn:microsoft.com/office/officeart/2008/layout/SquareAccentList"/>
    <dgm:cxn modelId="{8FCBD715-5962-484F-BEE6-6C866AD15AF0}" type="presParOf" srcId="{376CB500-DB1A-4B64-AAAD-55E2A3D7C909}" destId="{1CF1A50C-1985-492D-AB15-6E267A6E7239}" srcOrd="0" destOrd="0" presId="urn:microsoft.com/office/officeart/2008/layout/SquareAccentList"/>
    <dgm:cxn modelId="{807051C5-FE93-425B-B6CF-91199003AD79}" type="presParOf" srcId="{1CF1A50C-1985-492D-AB15-6E267A6E7239}" destId="{77DBC692-F022-41D8-85A4-CA243DB5D2C4}" srcOrd="0" destOrd="0" presId="urn:microsoft.com/office/officeart/2008/layout/SquareAccentList"/>
    <dgm:cxn modelId="{58792672-CE8B-4473-A81C-203731F525D0}" type="presParOf" srcId="{1CF1A50C-1985-492D-AB15-6E267A6E7239}" destId="{6E68B3A1-98F2-4C08-8E59-871B91C03A90}" srcOrd="1" destOrd="0" presId="urn:microsoft.com/office/officeart/2008/layout/SquareAccentList"/>
    <dgm:cxn modelId="{31A081CE-1EA5-4474-993D-90DDA5DB54C7}" type="presParOf" srcId="{376CB500-DB1A-4B64-AAAD-55E2A3D7C909}" destId="{A3B6793E-F92A-48B3-B0B5-E7E52283F6C2}" srcOrd="1" destOrd="0" presId="urn:microsoft.com/office/officeart/2008/layout/SquareAccentList"/>
    <dgm:cxn modelId="{37045F21-16E2-4AF2-B5F2-5C7BF1A69070}" type="presParOf" srcId="{A3B6793E-F92A-48B3-B0B5-E7E52283F6C2}" destId="{28A3DA58-893E-4DCF-86FD-347E5A65D0ED}" srcOrd="0" destOrd="0" presId="urn:microsoft.com/office/officeart/2008/layout/SquareAccentList"/>
    <dgm:cxn modelId="{C1B96AC4-7C54-40A6-BE34-D53D962254A9}" type="presParOf" srcId="{A3B6793E-F92A-48B3-B0B5-E7E52283F6C2}" destId="{F655DD1A-0E08-427F-B84F-19A77946A0BB}" srcOrd="1" destOrd="0" presId="urn:microsoft.com/office/officeart/2008/layout/SquareAccentList"/>
    <dgm:cxn modelId="{FE1C7B48-A56E-4285-8D9C-E2E7D06AAEAF}" type="presParOf" srcId="{376CB500-DB1A-4B64-AAAD-55E2A3D7C909}" destId="{DF0A670B-1113-4495-AAD8-55A0C47C594A}" srcOrd="2" destOrd="0" presId="urn:microsoft.com/office/officeart/2008/layout/SquareAccentList"/>
    <dgm:cxn modelId="{394A846F-C420-42A4-9A7C-38723F5ACE1A}" type="presParOf" srcId="{DF0A670B-1113-4495-AAD8-55A0C47C594A}" destId="{CC8FDD2D-C40A-423B-80CF-8BF90486FC36}" srcOrd="0" destOrd="0" presId="urn:microsoft.com/office/officeart/2008/layout/SquareAccentList"/>
    <dgm:cxn modelId="{672554DE-514E-46E6-8EF6-1224DF20A04B}" type="presParOf" srcId="{DF0A670B-1113-4495-AAD8-55A0C47C594A}" destId="{B5B36722-B4B6-4A20-8FF4-E0766566436D}"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6D225-290A-4BD1-9557-DDE1FE6088BC}">
      <dsp:nvSpPr>
        <dsp:cNvPr id="0" name=""/>
        <dsp:cNvSpPr/>
      </dsp:nvSpPr>
      <dsp:spPr>
        <a:xfrm rot="16200000">
          <a:off x="508000" y="-508000"/>
          <a:ext cx="2032000" cy="304800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smtClean="0"/>
            <a:t>Nhận diện vấn đề có cần một quy trình 8D không?</a:t>
          </a:r>
          <a:endParaRPr lang="en-US" sz="2600" kern="1200"/>
        </a:p>
      </dsp:txBody>
      <dsp:txXfrm rot="5400000">
        <a:off x="0" y="0"/>
        <a:ext cx="3048000" cy="1524000"/>
      </dsp:txXfrm>
    </dsp:sp>
    <dsp:sp modelId="{F90353CF-AF09-4B76-989B-611B8586B41F}">
      <dsp:nvSpPr>
        <dsp:cNvPr id="0" name=""/>
        <dsp:cNvSpPr/>
      </dsp:nvSpPr>
      <dsp:spPr>
        <a:xfrm>
          <a:off x="3048000" y="0"/>
          <a:ext cx="3048000" cy="2032000"/>
        </a:xfrm>
        <a:prstGeom prst="round1Rect">
          <a:avLst/>
        </a:prstGeom>
        <a:solidFill>
          <a:schemeClr val="accent5">
            <a:hueOff val="-3923050"/>
            <a:satOff val="12120"/>
            <a:lumOff val="-85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smtClean="0"/>
            <a:t>Nếu có nhận xét tại sao và tiếp tục</a:t>
          </a:r>
          <a:endParaRPr lang="en-US" sz="2600" kern="1200"/>
        </a:p>
      </dsp:txBody>
      <dsp:txXfrm>
        <a:off x="3048000" y="0"/>
        <a:ext cx="3048000" cy="1524000"/>
      </dsp:txXfrm>
    </dsp:sp>
    <dsp:sp modelId="{C4D87BD1-1E33-4844-B222-217430CA3E54}">
      <dsp:nvSpPr>
        <dsp:cNvPr id="0" name=""/>
        <dsp:cNvSpPr/>
      </dsp:nvSpPr>
      <dsp:spPr>
        <a:xfrm rot="10800000">
          <a:off x="0" y="2032000"/>
          <a:ext cx="3048000" cy="2032000"/>
        </a:xfrm>
        <a:prstGeom prst="round1Rect">
          <a:avLst/>
        </a:prstGeom>
        <a:solidFill>
          <a:schemeClr val="accent5">
            <a:hueOff val="-7846100"/>
            <a:satOff val="24240"/>
            <a:lumOff val="-171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smtClean="0"/>
            <a:t>Có cần hành động giải quyết khẩn cấp không?</a:t>
          </a:r>
          <a:endParaRPr lang="en-US" sz="2600" kern="1200"/>
        </a:p>
      </dsp:txBody>
      <dsp:txXfrm rot="10800000">
        <a:off x="0" y="2539999"/>
        <a:ext cx="3048000" cy="1524000"/>
      </dsp:txXfrm>
    </dsp:sp>
    <dsp:sp modelId="{D1C8E19F-49BB-4A65-ACD5-35991FA7C238}">
      <dsp:nvSpPr>
        <dsp:cNvPr id="0" name=""/>
        <dsp:cNvSpPr/>
      </dsp:nvSpPr>
      <dsp:spPr>
        <a:xfrm rot="5400000">
          <a:off x="3556000" y="1523999"/>
          <a:ext cx="2032000" cy="3048000"/>
        </a:xfrm>
        <a:prstGeom prst="round1Rect">
          <a:avLst/>
        </a:prstGeom>
        <a:solidFill>
          <a:schemeClr val="accent5">
            <a:hueOff val="-11769149"/>
            <a:satOff val="36360"/>
            <a:lumOff val="-256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smtClean="0"/>
            <a:t>Phân tích và diễn dịch thông tin để làm gọn vấn đề</a:t>
          </a:r>
          <a:endParaRPr lang="en-US" sz="2600" kern="1200"/>
        </a:p>
      </dsp:txBody>
      <dsp:txXfrm rot="-5400000">
        <a:off x="3048000" y="2539999"/>
        <a:ext cx="3048000" cy="1524000"/>
      </dsp:txXfrm>
    </dsp:sp>
    <dsp:sp modelId="{BA57E0D8-5CB5-4791-A9D0-8A0424FC1593}">
      <dsp:nvSpPr>
        <dsp:cNvPr id="0" name=""/>
        <dsp:cNvSpPr/>
      </dsp:nvSpPr>
      <dsp:spPr>
        <a:xfrm>
          <a:off x="2133600" y="1523999"/>
          <a:ext cx="1828800" cy="1016000"/>
        </a:xfrm>
        <a:prstGeom prst="roundRect">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smtClean="0"/>
            <a:t>D0. Lập kế hoạch</a:t>
          </a:r>
          <a:endParaRPr lang="en-US" sz="2600" kern="1200"/>
        </a:p>
      </dsp:txBody>
      <dsp:txXfrm>
        <a:off x="2183197" y="1573596"/>
        <a:ext cx="1729606" cy="916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9C3F3-031C-409A-81B0-C11214AAB569}">
      <dsp:nvSpPr>
        <dsp:cNvPr id="0" name=""/>
        <dsp:cNvSpPr/>
      </dsp:nvSpPr>
      <dsp:spPr>
        <a:xfrm>
          <a:off x="0" y="0"/>
          <a:ext cx="7515226" cy="162958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smtClean="0"/>
            <a:t>D1. </a:t>
          </a:r>
          <a:r>
            <a:rPr lang="en-US" sz="1700" kern="1200" smtClean="0"/>
            <a:t>Thành lập team</a:t>
          </a:r>
        </a:p>
        <a:p>
          <a:pPr lvl="0" algn="l" defTabSz="755650">
            <a:lnSpc>
              <a:spcPct val="90000"/>
            </a:lnSpc>
            <a:spcBef>
              <a:spcPct val="0"/>
            </a:spcBef>
            <a:spcAft>
              <a:spcPct val="35000"/>
            </a:spcAft>
          </a:pPr>
          <a:r>
            <a:rPr lang="en-US" sz="1700" b="1" kern="1200" smtClean="0"/>
            <a:t>D2. </a:t>
          </a:r>
          <a:r>
            <a:rPr lang="en-US" sz="1700" kern="1200" smtClean="0"/>
            <a:t>Mô tả vấn đề</a:t>
          </a:r>
        </a:p>
        <a:p>
          <a:pPr lvl="0" algn="l" defTabSz="755650">
            <a:lnSpc>
              <a:spcPct val="90000"/>
            </a:lnSpc>
            <a:spcBef>
              <a:spcPct val="0"/>
            </a:spcBef>
            <a:spcAft>
              <a:spcPct val="35000"/>
            </a:spcAft>
          </a:pPr>
          <a:r>
            <a:rPr lang="en-US" sz="1700" b="1" kern="1200" smtClean="0"/>
            <a:t>D3. </a:t>
          </a:r>
          <a:r>
            <a:rPr lang="en-US" sz="1700" kern="1200" smtClean="0"/>
            <a:t>Hành động khắc phục tạm thời</a:t>
          </a:r>
        </a:p>
        <a:p>
          <a:pPr lvl="0" algn="l" defTabSz="755650">
            <a:lnSpc>
              <a:spcPct val="90000"/>
            </a:lnSpc>
            <a:spcBef>
              <a:spcPct val="0"/>
            </a:spcBef>
            <a:spcAft>
              <a:spcPct val="35000"/>
            </a:spcAft>
          </a:pPr>
          <a:r>
            <a:rPr lang="en-US" sz="1700" b="1" kern="1200" smtClean="0"/>
            <a:t>D4. </a:t>
          </a:r>
          <a:r>
            <a:rPr lang="en-US" sz="1700" kern="1200" smtClean="0"/>
            <a:t>Xác định nguyên nhân gốc rễ</a:t>
          </a:r>
        </a:p>
        <a:p>
          <a:pPr lvl="0" algn="l" defTabSz="755650">
            <a:lnSpc>
              <a:spcPct val="90000"/>
            </a:lnSpc>
            <a:spcBef>
              <a:spcPct val="0"/>
            </a:spcBef>
            <a:spcAft>
              <a:spcPct val="35000"/>
            </a:spcAft>
          </a:pPr>
          <a:r>
            <a:rPr lang="en-US" sz="1700" b="1" kern="1200" smtClean="0"/>
            <a:t>D5. </a:t>
          </a:r>
          <a:r>
            <a:rPr lang="en-US" sz="1700" kern="1200" smtClean="0"/>
            <a:t>Xác định hành động khắc phục</a:t>
          </a:r>
          <a:endParaRPr lang="en-US" sz="1700" kern="1200"/>
        </a:p>
      </dsp:txBody>
      <dsp:txXfrm>
        <a:off x="1590765" y="0"/>
        <a:ext cx="5924460" cy="1629589"/>
      </dsp:txXfrm>
    </dsp:sp>
    <dsp:sp modelId="{7E2CA5EA-4FAE-4627-9A4F-0A39AD7D6504}">
      <dsp:nvSpPr>
        <dsp:cNvPr id="0" name=""/>
        <dsp:cNvSpPr/>
      </dsp:nvSpPr>
      <dsp:spPr>
        <a:xfrm>
          <a:off x="85720" y="140664"/>
          <a:ext cx="1388543" cy="135655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8DEA62F-EC17-42FF-BC26-2A7EDB96D5DE}">
      <dsp:nvSpPr>
        <dsp:cNvPr id="0" name=""/>
        <dsp:cNvSpPr/>
      </dsp:nvSpPr>
      <dsp:spPr>
        <a:xfrm>
          <a:off x="0" y="1717309"/>
          <a:ext cx="7515226" cy="877198"/>
        </a:xfrm>
        <a:prstGeom prst="roundRect">
          <a:avLst>
            <a:gd name="adj" fmla="val 10000"/>
          </a:avLst>
        </a:prstGeom>
        <a:solidFill>
          <a:schemeClr val="accent5">
            <a:hueOff val="-3923050"/>
            <a:satOff val="12120"/>
            <a:lumOff val="-85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smtClean="0"/>
            <a:t>D6. </a:t>
          </a:r>
          <a:r>
            <a:rPr lang="en-US" sz="1700" kern="1200" smtClean="0"/>
            <a:t>Thực hiện và kiểm tra hành động</a:t>
          </a:r>
          <a:endParaRPr lang="en-US" sz="1700" kern="1200"/>
        </a:p>
      </dsp:txBody>
      <dsp:txXfrm>
        <a:off x="1590765" y="1717309"/>
        <a:ext cx="5924460" cy="877198"/>
      </dsp:txXfrm>
    </dsp:sp>
    <dsp:sp modelId="{666C81F2-27C8-4495-A1AA-BAA60DA60448}">
      <dsp:nvSpPr>
        <dsp:cNvPr id="0" name=""/>
        <dsp:cNvSpPr/>
      </dsp:nvSpPr>
      <dsp:spPr>
        <a:xfrm>
          <a:off x="314326" y="1721670"/>
          <a:ext cx="931361" cy="868475"/>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FD7C54-07ED-4D0B-95A5-FD133A8B3B91}">
      <dsp:nvSpPr>
        <dsp:cNvPr id="0" name=""/>
        <dsp:cNvSpPr/>
      </dsp:nvSpPr>
      <dsp:spPr>
        <a:xfrm>
          <a:off x="0" y="2682227"/>
          <a:ext cx="7515226" cy="877198"/>
        </a:xfrm>
        <a:prstGeom prst="roundRect">
          <a:avLst>
            <a:gd name="adj" fmla="val 10000"/>
          </a:avLst>
        </a:prstGeom>
        <a:solidFill>
          <a:schemeClr val="accent5">
            <a:hueOff val="-7846100"/>
            <a:satOff val="24240"/>
            <a:lumOff val="-171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smtClean="0"/>
            <a:t>D7. </a:t>
          </a:r>
          <a:r>
            <a:rPr lang="en-US" sz="1700" kern="1200" smtClean="0"/>
            <a:t>Hành động phòng ngừa</a:t>
          </a:r>
          <a:endParaRPr lang="en-US" sz="1700" kern="1200"/>
        </a:p>
      </dsp:txBody>
      <dsp:txXfrm>
        <a:off x="1590765" y="2682227"/>
        <a:ext cx="5924460" cy="877198"/>
      </dsp:txXfrm>
    </dsp:sp>
    <dsp:sp modelId="{B013C99D-B8B0-4CBF-AF56-B545E8541936}">
      <dsp:nvSpPr>
        <dsp:cNvPr id="0" name=""/>
        <dsp:cNvSpPr/>
      </dsp:nvSpPr>
      <dsp:spPr>
        <a:xfrm>
          <a:off x="314326" y="2691182"/>
          <a:ext cx="931361" cy="85928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6509CD-A7AA-4B58-BBCC-51627D1018B2}">
      <dsp:nvSpPr>
        <dsp:cNvPr id="0" name=""/>
        <dsp:cNvSpPr/>
      </dsp:nvSpPr>
      <dsp:spPr>
        <a:xfrm>
          <a:off x="0" y="3647146"/>
          <a:ext cx="7515226" cy="877198"/>
        </a:xfrm>
        <a:prstGeom prst="roundRect">
          <a:avLst>
            <a:gd name="adj" fmla="val 10000"/>
          </a:avLst>
        </a:prstGeom>
        <a:solidFill>
          <a:schemeClr val="accent5">
            <a:hueOff val="-11769149"/>
            <a:satOff val="36360"/>
            <a:lumOff val="-256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smtClean="0"/>
            <a:t>D8. </a:t>
          </a:r>
          <a:r>
            <a:rPr lang="en-US" sz="1700" kern="1200" smtClean="0"/>
            <a:t>Xem xét và phê duyệt</a:t>
          </a:r>
          <a:endParaRPr lang="en-US" sz="1700" kern="1200"/>
        </a:p>
      </dsp:txBody>
      <dsp:txXfrm>
        <a:off x="1590765" y="3647146"/>
        <a:ext cx="5924460" cy="877198"/>
      </dsp:txXfrm>
    </dsp:sp>
    <dsp:sp modelId="{BA857217-903B-4978-A82B-599D95524B70}">
      <dsp:nvSpPr>
        <dsp:cNvPr id="0" name=""/>
        <dsp:cNvSpPr/>
      </dsp:nvSpPr>
      <dsp:spPr>
        <a:xfrm>
          <a:off x="314333" y="3681609"/>
          <a:ext cx="931376" cy="78326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8000" b="-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F0CE3-A23B-4AB5-8755-BD61F4ADD470}">
      <dsp:nvSpPr>
        <dsp:cNvPr id="0" name=""/>
        <dsp:cNvSpPr/>
      </dsp:nvSpPr>
      <dsp:spPr>
        <a:xfrm>
          <a:off x="64189" y="685800"/>
          <a:ext cx="4075350" cy="479453"/>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2586AF-CFA6-4AC5-941B-FF7A21624D10}">
      <dsp:nvSpPr>
        <dsp:cNvPr id="0" name=""/>
        <dsp:cNvSpPr/>
      </dsp:nvSpPr>
      <dsp:spPr>
        <a:xfrm>
          <a:off x="64189" y="919810"/>
          <a:ext cx="299389" cy="299389"/>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F7D278-0875-46A7-8E45-F1DAAD01092F}">
      <dsp:nvSpPr>
        <dsp:cNvPr id="0" name=""/>
        <dsp:cNvSpPr/>
      </dsp:nvSpPr>
      <dsp:spPr>
        <a:xfrm>
          <a:off x="5646" y="0"/>
          <a:ext cx="4192435" cy="558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n-US" sz="3000" kern="1200" smtClean="0"/>
            <a:t>8D</a:t>
          </a:r>
          <a:endParaRPr lang="en-US" sz="3000" kern="1200"/>
        </a:p>
      </dsp:txBody>
      <dsp:txXfrm>
        <a:off x="5646" y="0"/>
        <a:ext cx="4192435" cy="558113"/>
      </dsp:txXfrm>
    </dsp:sp>
    <dsp:sp modelId="{2141E6E1-7556-465A-BD19-53D38762FB70}">
      <dsp:nvSpPr>
        <dsp:cNvPr id="0" name=""/>
        <dsp:cNvSpPr/>
      </dsp:nvSpPr>
      <dsp:spPr>
        <a:xfrm>
          <a:off x="5646" y="1587638"/>
          <a:ext cx="299382" cy="299382"/>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2566B3-4706-494A-AEAA-21C0499101DE}">
      <dsp:nvSpPr>
        <dsp:cNvPr id="0" name=""/>
        <dsp:cNvSpPr/>
      </dsp:nvSpPr>
      <dsp:spPr>
        <a:xfrm>
          <a:off x="290921" y="1388398"/>
          <a:ext cx="3790076" cy="69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l" defTabSz="577850">
            <a:lnSpc>
              <a:spcPct val="90000"/>
            </a:lnSpc>
            <a:spcBef>
              <a:spcPct val="0"/>
            </a:spcBef>
            <a:spcAft>
              <a:spcPct val="35000"/>
            </a:spcAft>
          </a:pPr>
          <a:r>
            <a:rPr lang="en-US" sz="1300" kern="1200" smtClean="0"/>
            <a:t>Là một quá trình giải quyết vấn đề có tính hệ thống được sử dụng giải quyết các vấn đề khác nhau</a:t>
          </a:r>
          <a:endParaRPr lang="en-US" sz="1300" kern="1200"/>
        </a:p>
      </dsp:txBody>
      <dsp:txXfrm>
        <a:off x="290921" y="1388398"/>
        <a:ext cx="3790076" cy="697861"/>
      </dsp:txXfrm>
    </dsp:sp>
    <dsp:sp modelId="{2BC82AF8-58CE-4B70-92BC-0A250DBEECD6}">
      <dsp:nvSpPr>
        <dsp:cNvPr id="0" name=""/>
        <dsp:cNvSpPr/>
      </dsp:nvSpPr>
      <dsp:spPr>
        <a:xfrm>
          <a:off x="5646" y="2285499"/>
          <a:ext cx="299382" cy="299382"/>
        </a:xfrm>
        <a:prstGeom prst="rect">
          <a:avLst/>
        </a:prstGeom>
        <a:solidFill>
          <a:schemeClr val="lt1">
            <a:hueOff val="0"/>
            <a:satOff val="0"/>
            <a:lumOff val="0"/>
            <a:alphaOff val="0"/>
          </a:schemeClr>
        </a:solidFill>
        <a:ln w="25400" cap="flat" cmpd="sng" algn="ctr">
          <a:solidFill>
            <a:schemeClr val="accent5">
              <a:hueOff val="-2353830"/>
              <a:satOff val="7272"/>
              <a:lumOff val="-5137"/>
              <a:alphaOff val="0"/>
            </a:schemeClr>
          </a:solidFill>
          <a:prstDash val="solid"/>
        </a:ln>
        <a:effectLst/>
      </dsp:spPr>
      <dsp:style>
        <a:lnRef idx="2">
          <a:scrgbClr r="0" g="0" b="0"/>
        </a:lnRef>
        <a:fillRef idx="1">
          <a:scrgbClr r="0" g="0" b="0"/>
        </a:fillRef>
        <a:effectRef idx="0">
          <a:scrgbClr r="0" g="0" b="0"/>
        </a:effectRef>
        <a:fontRef idx="minor"/>
      </dsp:style>
    </dsp:sp>
    <dsp:sp modelId="{677296BF-9EAA-4678-B9B6-CDB09B64D144}">
      <dsp:nvSpPr>
        <dsp:cNvPr id="0" name=""/>
        <dsp:cNvSpPr/>
      </dsp:nvSpPr>
      <dsp:spPr>
        <a:xfrm>
          <a:off x="304792" y="2045337"/>
          <a:ext cx="3790076" cy="69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l" defTabSz="577850">
            <a:lnSpc>
              <a:spcPct val="90000"/>
            </a:lnSpc>
            <a:spcBef>
              <a:spcPct val="0"/>
            </a:spcBef>
            <a:spcAft>
              <a:spcPct val="35000"/>
            </a:spcAft>
          </a:pPr>
          <a:r>
            <a:rPr lang="en-US" sz="1300" kern="1200" smtClean="0"/>
            <a:t>Giải quyết vấn đề phát sinh trong quá trình sản xuất. Từ đó tìm ngược lại </a:t>
          </a:r>
          <a:endParaRPr lang="en-US" sz="1300" kern="1200"/>
        </a:p>
      </dsp:txBody>
      <dsp:txXfrm>
        <a:off x="304792" y="2045337"/>
        <a:ext cx="3790076" cy="697861"/>
      </dsp:txXfrm>
    </dsp:sp>
    <dsp:sp modelId="{CBCC8FBB-40ED-44EB-BC05-C67FEE15EDCE}">
      <dsp:nvSpPr>
        <dsp:cNvPr id="0" name=""/>
        <dsp:cNvSpPr/>
      </dsp:nvSpPr>
      <dsp:spPr>
        <a:xfrm>
          <a:off x="5646" y="2983361"/>
          <a:ext cx="299382" cy="299382"/>
        </a:xfrm>
        <a:prstGeom prst="rect">
          <a:avLst/>
        </a:prstGeom>
        <a:solidFill>
          <a:schemeClr val="lt1">
            <a:hueOff val="0"/>
            <a:satOff val="0"/>
            <a:lumOff val="0"/>
            <a:alphaOff val="0"/>
          </a:schemeClr>
        </a:solidFill>
        <a:ln w="25400" cap="flat" cmpd="sng" algn="ctr">
          <a:solidFill>
            <a:schemeClr val="accent5">
              <a:hueOff val="-4707659"/>
              <a:satOff val="14544"/>
              <a:lumOff val="-10275"/>
              <a:alphaOff val="0"/>
            </a:schemeClr>
          </a:solidFill>
          <a:prstDash val="solid"/>
        </a:ln>
        <a:effectLst/>
      </dsp:spPr>
      <dsp:style>
        <a:lnRef idx="2">
          <a:scrgbClr r="0" g="0" b="0"/>
        </a:lnRef>
        <a:fillRef idx="1">
          <a:scrgbClr r="0" g="0" b="0"/>
        </a:fillRef>
        <a:effectRef idx="0">
          <a:scrgbClr r="0" g="0" b="0"/>
        </a:effectRef>
        <a:fontRef idx="minor"/>
      </dsp:style>
    </dsp:sp>
    <dsp:sp modelId="{EC682CE2-5803-4471-B93D-188FFF00E3A8}">
      <dsp:nvSpPr>
        <dsp:cNvPr id="0" name=""/>
        <dsp:cNvSpPr/>
      </dsp:nvSpPr>
      <dsp:spPr>
        <a:xfrm>
          <a:off x="290921" y="2784121"/>
          <a:ext cx="3790076" cy="69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l" defTabSz="577850">
            <a:lnSpc>
              <a:spcPct val="90000"/>
            </a:lnSpc>
            <a:spcBef>
              <a:spcPct val="0"/>
            </a:spcBef>
            <a:spcAft>
              <a:spcPct val="35000"/>
            </a:spcAft>
          </a:pPr>
          <a:r>
            <a:rPr lang="en-US" sz="1300" kern="1200" smtClean="0"/>
            <a:t>Tăng độ tin cậy, giảm chi phí….</a:t>
          </a:r>
          <a:endParaRPr lang="en-US" sz="1300" kern="1200"/>
        </a:p>
      </dsp:txBody>
      <dsp:txXfrm>
        <a:off x="290921" y="2784121"/>
        <a:ext cx="3790076" cy="697861"/>
      </dsp:txXfrm>
    </dsp:sp>
    <dsp:sp modelId="{862B6016-48B5-41D1-8C8D-5FB87C993AF2}">
      <dsp:nvSpPr>
        <dsp:cNvPr id="0" name=""/>
        <dsp:cNvSpPr/>
      </dsp:nvSpPr>
      <dsp:spPr>
        <a:xfrm>
          <a:off x="4427626" y="684892"/>
          <a:ext cx="4075350" cy="479453"/>
        </a:xfrm>
        <a:prstGeom prst="rect">
          <a:avLst/>
        </a:prstGeom>
        <a:solidFill>
          <a:schemeClr val="accent5">
            <a:hueOff val="-11769149"/>
            <a:satOff val="36360"/>
            <a:lumOff val="-25687"/>
            <a:alphaOff val="0"/>
          </a:schemeClr>
        </a:solidFill>
        <a:ln w="25400" cap="flat" cmpd="sng" algn="ctr">
          <a:solidFill>
            <a:schemeClr val="accent5">
              <a:hueOff val="-11769149"/>
              <a:satOff val="36360"/>
              <a:lumOff val="-2568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9CC1C2-B9FB-47C1-A52A-85B161445BB8}">
      <dsp:nvSpPr>
        <dsp:cNvPr id="0" name=""/>
        <dsp:cNvSpPr/>
      </dsp:nvSpPr>
      <dsp:spPr>
        <a:xfrm>
          <a:off x="4427626" y="864955"/>
          <a:ext cx="299389" cy="299389"/>
        </a:xfrm>
        <a:prstGeom prst="rect">
          <a:avLst/>
        </a:prstGeom>
        <a:solidFill>
          <a:schemeClr val="lt1">
            <a:alpha val="90000"/>
            <a:hueOff val="0"/>
            <a:satOff val="0"/>
            <a:lumOff val="0"/>
            <a:alphaOff val="0"/>
          </a:schemeClr>
        </a:solidFill>
        <a:ln w="25400" cap="flat" cmpd="sng" algn="ctr">
          <a:solidFill>
            <a:schemeClr val="accent5">
              <a:hueOff val="-11769149"/>
              <a:satOff val="36360"/>
              <a:lumOff val="-25687"/>
              <a:alphaOff val="0"/>
            </a:schemeClr>
          </a:solidFill>
          <a:prstDash val="solid"/>
        </a:ln>
        <a:effectLst/>
      </dsp:spPr>
      <dsp:style>
        <a:lnRef idx="2">
          <a:scrgbClr r="0" g="0" b="0"/>
        </a:lnRef>
        <a:fillRef idx="1">
          <a:scrgbClr r="0" g="0" b="0"/>
        </a:fillRef>
        <a:effectRef idx="0">
          <a:scrgbClr r="0" g="0" b="0"/>
        </a:effectRef>
        <a:fontRef idx="minor"/>
      </dsp:style>
    </dsp:sp>
    <dsp:sp modelId="{4EBDCE6A-3B3F-41F5-9A6F-1BA94144D913}">
      <dsp:nvSpPr>
        <dsp:cNvPr id="0" name=""/>
        <dsp:cNvSpPr/>
      </dsp:nvSpPr>
      <dsp:spPr>
        <a:xfrm>
          <a:off x="4401849" y="0"/>
          <a:ext cx="4126903" cy="5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l" defTabSz="1333500">
            <a:lnSpc>
              <a:spcPct val="90000"/>
            </a:lnSpc>
            <a:spcBef>
              <a:spcPct val="0"/>
            </a:spcBef>
            <a:spcAft>
              <a:spcPct val="35000"/>
            </a:spcAft>
          </a:pPr>
          <a:r>
            <a:rPr lang="en-US" sz="3000" kern="1200" smtClean="0"/>
            <a:t>Fracas</a:t>
          </a:r>
          <a:endParaRPr lang="en-US" sz="3000" kern="1200"/>
        </a:p>
      </dsp:txBody>
      <dsp:txXfrm>
        <a:off x="4401849" y="0"/>
        <a:ext cx="4126903" cy="508485"/>
      </dsp:txXfrm>
    </dsp:sp>
    <dsp:sp modelId="{77DBC692-F022-41D8-85A4-CA243DB5D2C4}">
      <dsp:nvSpPr>
        <dsp:cNvPr id="0" name=""/>
        <dsp:cNvSpPr/>
      </dsp:nvSpPr>
      <dsp:spPr>
        <a:xfrm>
          <a:off x="4401849" y="1562824"/>
          <a:ext cx="299382" cy="299382"/>
        </a:xfrm>
        <a:prstGeom prst="rect">
          <a:avLst/>
        </a:prstGeom>
        <a:solidFill>
          <a:schemeClr val="lt1">
            <a:hueOff val="0"/>
            <a:satOff val="0"/>
            <a:lumOff val="0"/>
            <a:alphaOff val="0"/>
          </a:schemeClr>
        </a:solidFill>
        <a:ln w="25400" cap="flat" cmpd="sng" algn="ctr">
          <a:solidFill>
            <a:schemeClr val="accent5">
              <a:hueOff val="-7061489"/>
              <a:satOff val="21816"/>
              <a:lumOff val="-15412"/>
              <a:alphaOff val="0"/>
            </a:schemeClr>
          </a:solidFill>
          <a:prstDash val="solid"/>
        </a:ln>
        <a:effectLst/>
      </dsp:spPr>
      <dsp:style>
        <a:lnRef idx="2">
          <a:scrgbClr r="0" g="0" b="0"/>
        </a:lnRef>
        <a:fillRef idx="1">
          <a:scrgbClr r="0" g="0" b="0"/>
        </a:fillRef>
        <a:effectRef idx="0">
          <a:scrgbClr r="0" g="0" b="0"/>
        </a:effectRef>
        <a:fontRef idx="minor"/>
      </dsp:style>
    </dsp:sp>
    <dsp:sp modelId="{6E68B3A1-98F2-4C08-8E59-871B91C03A90}">
      <dsp:nvSpPr>
        <dsp:cNvPr id="0" name=""/>
        <dsp:cNvSpPr/>
      </dsp:nvSpPr>
      <dsp:spPr>
        <a:xfrm>
          <a:off x="4687124" y="1363584"/>
          <a:ext cx="3790076" cy="69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l" defTabSz="577850">
            <a:lnSpc>
              <a:spcPct val="100000"/>
            </a:lnSpc>
            <a:spcBef>
              <a:spcPct val="0"/>
            </a:spcBef>
            <a:spcAft>
              <a:spcPct val="35000"/>
            </a:spcAft>
          </a:pPr>
          <a:r>
            <a:rPr lang="en-US" sz="1300" kern="1200" smtClean="0"/>
            <a:t>Là một hệ thống cải tiến liên tục sử dụng đường dẫn phản hồi vòng kín</a:t>
          </a:r>
          <a:endParaRPr lang="en-US" sz="1300" kern="1200"/>
        </a:p>
      </dsp:txBody>
      <dsp:txXfrm>
        <a:off x="4687124" y="1363584"/>
        <a:ext cx="3790076" cy="697861"/>
      </dsp:txXfrm>
    </dsp:sp>
    <dsp:sp modelId="{28A3DA58-893E-4DCF-86FD-347E5A65D0ED}">
      <dsp:nvSpPr>
        <dsp:cNvPr id="0" name=""/>
        <dsp:cNvSpPr/>
      </dsp:nvSpPr>
      <dsp:spPr>
        <a:xfrm>
          <a:off x="4401849" y="2260685"/>
          <a:ext cx="299382" cy="299382"/>
        </a:xfrm>
        <a:prstGeom prst="rect">
          <a:avLst/>
        </a:prstGeom>
        <a:solidFill>
          <a:schemeClr val="lt1">
            <a:hueOff val="0"/>
            <a:satOff val="0"/>
            <a:lumOff val="0"/>
            <a:alphaOff val="0"/>
          </a:schemeClr>
        </a:solidFill>
        <a:ln w="25400" cap="flat" cmpd="sng" algn="ctr">
          <a:solidFill>
            <a:schemeClr val="accent5">
              <a:hueOff val="-9415319"/>
              <a:satOff val="29088"/>
              <a:lumOff val="-20550"/>
              <a:alphaOff val="0"/>
            </a:schemeClr>
          </a:solidFill>
          <a:prstDash val="solid"/>
        </a:ln>
        <a:effectLst/>
      </dsp:spPr>
      <dsp:style>
        <a:lnRef idx="2">
          <a:scrgbClr r="0" g="0" b="0"/>
        </a:lnRef>
        <a:fillRef idx="1">
          <a:scrgbClr r="0" g="0" b="0"/>
        </a:fillRef>
        <a:effectRef idx="0">
          <a:scrgbClr r="0" g="0" b="0"/>
        </a:effectRef>
        <a:fontRef idx="minor"/>
      </dsp:style>
    </dsp:sp>
    <dsp:sp modelId="{F655DD1A-0E08-427F-B84F-19A77946A0BB}">
      <dsp:nvSpPr>
        <dsp:cNvPr id="0" name=""/>
        <dsp:cNvSpPr/>
      </dsp:nvSpPr>
      <dsp:spPr>
        <a:xfrm>
          <a:off x="4687124" y="2061446"/>
          <a:ext cx="3790076" cy="69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l" defTabSz="577850">
            <a:lnSpc>
              <a:spcPct val="90000"/>
            </a:lnSpc>
            <a:spcBef>
              <a:spcPct val="0"/>
            </a:spcBef>
            <a:spcAft>
              <a:spcPct val="35000"/>
            </a:spcAft>
          </a:pPr>
          <a:r>
            <a:rPr lang="en-US" sz="1300" kern="1200" smtClean="0"/>
            <a:t>Là một công cụ để đánh giá các thất bại không thể loại bỏ trong thời gian giai đoạn thiết kế.</a:t>
          </a:r>
          <a:endParaRPr lang="en-US" sz="1300" kern="1200"/>
        </a:p>
      </dsp:txBody>
      <dsp:txXfrm>
        <a:off x="4687124" y="2061446"/>
        <a:ext cx="3790076" cy="697861"/>
      </dsp:txXfrm>
    </dsp:sp>
    <dsp:sp modelId="{CC8FDD2D-C40A-423B-80CF-8BF90486FC36}">
      <dsp:nvSpPr>
        <dsp:cNvPr id="0" name=""/>
        <dsp:cNvSpPr/>
      </dsp:nvSpPr>
      <dsp:spPr>
        <a:xfrm>
          <a:off x="4401849" y="2958547"/>
          <a:ext cx="299382" cy="299382"/>
        </a:xfrm>
        <a:prstGeom prst="rect">
          <a:avLst/>
        </a:prstGeom>
        <a:solidFill>
          <a:schemeClr val="lt1">
            <a:hueOff val="0"/>
            <a:satOff val="0"/>
            <a:lumOff val="0"/>
            <a:alphaOff val="0"/>
          </a:schemeClr>
        </a:solidFill>
        <a:ln w="25400" cap="flat" cmpd="sng" algn="ctr">
          <a:solidFill>
            <a:schemeClr val="accent5">
              <a:hueOff val="-11769149"/>
              <a:satOff val="36360"/>
              <a:lumOff val="-25687"/>
              <a:alphaOff val="0"/>
            </a:schemeClr>
          </a:solidFill>
          <a:prstDash val="solid"/>
        </a:ln>
        <a:effectLst/>
      </dsp:spPr>
      <dsp:style>
        <a:lnRef idx="2">
          <a:scrgbClr r="0" g="0" b="0"/>
        </a:lnRef>
        <a:fillRef idx="1">
          <a:scrgbClr r="0" g="0" b="0"/>
        </a:fillRef>
        <a:effectRef idx="0">
          <a:scrgbClr r="0" g="0" b="0"/>
        </a:effectRef>
        <a:fontRef idx="minor"/>
      </dsp:style>
    </dsp:sp>
    <dsp:sp modelId="{B5B36722-B4B6-4A20-8FF4-E0766566436D}">
      <dsp:nvSpPr>
        <dsp:cNvPr id="0" name=""/>
        <dsp:cNvSpPr/>
      </dsp:nvSpPr>
      <dsp:spPr>
        <a:xfrm>
          <a:off x="4687124" y="2759307"/>
          <a:ext cx="3790076" cy="697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l" defTabSz="577850">
            <a:lnSpc>
              <a:spcPct val="90000"/>
            </a:lnSpc>
            <a:spcBef>
              <a:spcPct val="0"/>
            </a:spcBef>
            <a:spcAft>
              <a:spcPct val="35000"/>
            </a:spcAft>
          </a:pPr>
          <a:r>
            <a:rPr lang="en-US" sz="1300" kern="1200" smtClean="0"/>
            <a:t>Tăng độ tin cậy, giảm chi phí….</a:t>
          </a:r>
          <a:endParaRPr lang="en-US" sz="1300" kern="1200"/>
        </a:p>
      </dsp:txBody>
      <dsp:txXfrm>
        <a:off x="4687124" y="2759307"/>
        <a:ext cx="3790076" cy="69786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4A5104-2CE1-4A11-A3F6-D7A10BBFD4B6}" type="datetimeFigureOut">
              <a:rPr lang="en-US" smtClean="0"/>
              <a:t>3/20/2020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E6085F-0B5D-4AA7-8CD7-918A341475F8}" type="slidenum">
              <a:rPr lang="en-US" smtClean="0"/>
              <a:t>‹#›</a:t>
            </a:fld>
            <a:endParaRPr lang="en-US"/>
          </a:p>
        </p:txBody>
      </p:sp>
    </p:spTree>
    <p:extLst>
      <p:ext uri="{BB962C8B-B14F-4D97-AF65-F5344CB8AC3E}">
        <p14:creationId xmlns:p14="http://schemas.microsoft.com/office/powerpoint/2010/main" val="4164272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ontrol" Target="../activeX/activeX1.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6629400" y="6537325"/>
            <a:ext cx="2133600" cy="244475"/>
          </a:xfrm>
        </p:spPr>
        <p:txBody>
          <a:bodyPr/>
          <a:lstStyle>
            <a:lvl1pPr algn="r">
              <a:defRPr sz="1200">
                <a:solidFill>
                  <a:schemeClr val="tx1"/>
                </a:solidFill>
              </a:defRPr>
            </a:lvl1pPr>
          </a:lstStyle>
          <a:p>
            <a:endParaRPr lang="en-US"/>
          </a:p>
        </p:txBody>
      </p:sp>
      <p:sp>
        <p:nvSpPr>
          <p:cNvPr id="3077" name="Rectangle 5"/>
          <p:cNvSpPr>
            <a:spLocks noGrp="1" noChangeArrowheads="1"/>
          </p:cNvSpPr>
          <p:nvPr>
            <p:ph type="ftr" sz="quarter" idx="3"/>
          </p:nvPr>
        </p:nvSpPr>
        <p:spPr>
          <a:xfrm>
            <a:off x="304800" y="6477000"/>
            <a:ext cx="2297113" cy="244475"/>
          </a:xfrm>
        </p:spPr>
        <p:txBody>
          <a:bodyPr/>
          <a:lstStyle>
            <a:lvl1pPr>
              <a:defRPr b="1" i="1"/>
            </a:lvl1pPr>
          </a:lstStyle>
          <a:p>
            <a:r>
              <a:rPr lang="en-US" smtClean="0"/>
              <a:t>thuthuattinhoc.vn</a:t>
            </a:r>
            <a:endParaRPr lang="en-US"/>
          </a:p>
        </p:txBody>
      </p:sp>
      <p:sp>
        <p:nvSpPr>
          <p:cNvPr id="3078" name="Rectangle 6"/>
          <p:cNvSpPr>
            <a:spLocks noGrp="1" noChangeArrowheads="1"/>
          </p:cNvSpPr>
          <p:nvPr>
            <p:ph type="sldNum" sz="quarter" idx="4"/>
          </p:nvPr>
        </p:nvSpPr>
        <p:spPr>
          <a:xfrm>
            <a:off x="3454400" y="6526213"/>
            <a:ext cx="2133600" cy="244475"/>
          </a:xfrm>
        </p:spPr>
        <p:txBody>
          <a:bodyPr/>
          <a:lstStyle>
            <a:lvl1pPr>
              <a:defRPr sz="1200">
                <a:solidFill>
                  <a:schemeClr val="tx1"/>
                </a:solidFill>
              </a:defRPr>
            </a:lvl1pPr>
          </a:lstStyle>
          <a:p>
            <a:fld id="{E3F00666-6FA6-42C0-8481-B03EECEA1F19}" type="slidenum">
              <a:rPr lang="en-US"/>
              <a:pPr/>
              <a:t>‹#›</a:t>
            </a:fld>
            <a:endParaRPr lang="en-US"/>
          </a:p>
        </p:txBody>
      </p:sp>
      <p:sp>
        <p:nvSpPr>
          <p:cNvPr id="3086" name="Text Box 14"/>
          <p:cNvSpPr txBox="1">
            <a:spLocks noChangeArrowheads="1"/>
          </p:cNvSpPr>
          <p:nvPr/>
        </p:nvSpPr>
        <p:spPr bwMode="gray">
          <a:xfrm>
            <a:off x="7162800" y="6858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i="1"/>
              <a:t>LOGO</a:t>
            </a:r>
          </a:p>
        </p:txBody>
      </p:sp>
      <p:sp>
        <p:nvSpPr>
          <p:cNvPr id="3075" name="Rectangle 3"/>
          <p:cNvSpPr>
            <a:spLocks noGrp="1" noChangeArrowheads="1"/>
          </p:cNvSpPr>
          <p:nvPr>
            <p:ph type="subTitle" idx="1"/>
          </p:nvPr>
        </p:nvSpPr>
        <p:spPr>
          <a:xfrm>
            <a:off x="381000" y="2057400"/>
            <a:ext cx="4800600" cy="457200"/>
          </a:xfrm>
        </p:spPr>
        <p:txBody>
          <a:bodyPr/>
          <a:lstStyle>
            <a:lvl1pPr marL="0" indent="0">
              <a:buFont typeface="Wingdings" pitchFamily="2" charset="2"/>
              <a:buNone/>
              <a:defRPr sz="1800"/>
            </a:lvl1pPr>
          </a:lstStyle>
          <a:p>
            <a:pPr lvl="0"/>
            <a:r>
              <a:rPr lang="en-US" noProof="0" smtClean="0"/>
              <a:t>Click to edit Master subtitle style</a:t>
            </a:r>
          </a:p>
        </p:txBody>
      </p:sp>
      <p:sp>
        <p:nvSpPr>
          <p:cNvPr id="3074" name="Rectangle 2"/>
          <p:cNvSpPr>
            <a:spLocks noGrp="1" noChangeArrowheads="1"/>
          </p:cNvSpPr>
          <p:nvPr>
            <p:ph type="ctrTitle"/>
          </p:nvPr>
        </p:nvSpPr>
        <p:spPr>
          <a:xfrm>
            <a:off x="609600" y="3127375"/>
            <a:ext cx="7924800" cy="6064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ctr">
              <a:defRPr sz="4400" b="0"/>
            </a:lvl1pPr>
          </a:lstStyle>
          <a:p>
            <a:pPr lvl="0"/>
            <a:r>
              <a:rPr lang="en-US" noProof="0" smtClean="0"/>
              <a:t>Click to edit Master title style</a:t>
            </a:r>
          </a:p>
        </p:txBody>
      </p:sp>
    </p:spTree>
    <p:controls>
      <mc:AlternateContent xmlns:mc="http://schemas.openxmlformats.org/markup-compatibility/2006">
        <mc:Choice xmlns:v="urn:schemas-microsoft-com:vml" Requires="v">
          <p:control spid="3273" r:id="rId2" imgW="9142857" imgH="3002383"/>
        </mc:Choice>
        <mc:Fallback>
          <p:control r:id="rId2" imgW="9142857" imgH="3002383">
            <p:pic>
              <p:nvPicPr>
                <p:cNvPr id="2"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3856038"/>
                  <a:ext cx="9142413" cy="3001962"/>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thuthuattinhoc.vn</a:t>
            </a:r>
            <a:endParaRPr lang="en-US"/>
          </a:p>
        </p:txBody>
      </p:sp>
      <p:sp>
        <p:nvSpPr>
          <p:cNvPr id="5" name="Slide Number Placeholder 4"/>
          <p:cNvSpPr>
            <a:spLocks noGrp="1"/>
          </p:cNvSpPr>
          <p:nvPr>
            <p:ph type="sldNum" sz="quarter" idx="11"/>
          </p:nvPr>
        </p:nvSpPr>
        <p:spPr/>
        <p:txBody>
          <a:bodyPr/>
          <a:lstStyle>
            <a:lvl1pPr>
              <a:defRPr/>
            </a:lvl1pPr>
          </a:lstStyle>
          <a:p>
            <a:fld id="{450232FD-8F53-4743-8699-48EB13F81B6D}"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1597683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975" y="269875"/>
            <a:ext cx="2066925" cy="6054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9875"/>
            <a:ext cx="6048375" cy="6054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thuthuattinhoc.vn</a:t>
            </a:r>
            <a:endParaRPr lang="en-US"/>
          </a:p>
        </p:txBody>
      </p:sp>
      <p:sp>
        <p:nvSpPr>
          <p:cNvPr id="5" name="Slide Number Placeholder 4"/>
          <p:cNvSpPr>
            <a:spLocks noGrp="1"/>
          </p:cNvSpPr>
          <p:nvPr>
            <p:ph type="sldNum" sz="quarter" idx="11"/>
          </p:nvPr>
        </p:nvSpPr>
        <p:spPr/>
        <p:txBody>
          <a:bodyPr/>
          <a:lstStyle>
            <a:lvl1pPr>
              <a:defRPr/>
            </a:lvl1pPr>
          </a:lstStyle>
          <a:p>
            <a:fld id="{154C36AB-B8A3-4645-A200-25573CC10223}"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45443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thuthuattinhoc.vn</a:t>
            </a:r>
            <a:endParaRPr lang="en-US"/>
          </a:p>
        </p:txBody>
      </p:sp>
      <p:sp>
        <p:nvSpPr>
          <p:cNvPr id="5" name="Slide Number Placeholder 4"/>
          <p:cNvSpPr>
            <a:spLocks noGrp="1"/>
          </p:cNvSpPr>
          <p:nvPr>
            <p:ph type="sldNum" sz="quarter" idx="11"/>
          </p:nvPr>
        </p:nvSpPr>
        <p:spPr/>
        <p:txBody>
          <a:bodyPr/>
          <a:lstStyle>
            <a:lvl1pPr>
              <a:defRPr/>
            </a:lvl1pPr>
          </a:lstStyle>
          <a:p>
            <a:fld id="{163AE143-DC61-4FA7-ADA0-B45F296C8510}"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163790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thuthuattinhoc.vn</a:t>
            </a:r>
            <a:endParaRPr lang="en-US"/>
          </a:p>
        </p:txBody>
      </p:sp>
      <p:sp>
        <p:nvSpPr>
          <p:cNvPr id="5" name="Slide Number Placeholder 4"/>
          <p:cNvSpPr>
            <a:spLocks noGrp="1"/>
          </p:cNvSpPr>
          <p:nvPr>
            <p:ph type="sldNum" sz="quarter" idx="11"/>
          </p:nvPr>
        </p:nvSpPr>
        <p:spPr/>
        <p:txBody>
          <a:bodyPr/>
          <a:lstStyle>
            <a:lvl1pPr>
              <a:defRPr/>
            </a:lvl1pPr>
          </a:lstStyle>
          <a:p>
            <a:fld id="{392BC8FC-CC98-4B9C-AB2B-F41C0A715A00}"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854930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11313"/>
            <a:ext cx="4057650" cy="4713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1611313"/>
            <a:ext cx="4057650" cy="4713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thuthuattinhoc.vn</a:t>
            </a:r>
            <a:endParaRPr lang="en-US"/>
          </a:p>
        </p:txBody>
      </p:sp>
      <p:sp>
        <p:nvSpPr>
          <p:cNvPr id="6" name="Slide Number Placeholder 5"/>
          <p:cNvSpPr>
            <a:spLocks noGrp="1"/>
          </p:cNvSpPr>
          <p:nvPr>
            <p:ph type="sldNum" sz="quarter" idx="11"/>
          </p:nvPr>
        </p:nvSpPr>
        <p:spPr/>
        <p:txBody>
          <a:bodyPr/>
          <a:lstStyle>
            <a:lvl1pPr>
              <a:defRPr/>
            </a:lvl1pPr>
          </a:lstStyle>
          <a:p>
            <a:fld id="{0C161FBB-93A1-47DA-9518-F0E23AE1CE6B}"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6449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thuthuattinhoc.vn</a:t>
            </a:r>
            <a:endParaRPr lang="en-US"/>
          </a:p>
        </p:txBody>
      </p:sp>
      <p:sp>
        <p:nvSpPr>
          <p:cNvPr id="8" name="Slide Number Placeholder 7"/>
          <p:cNvSpPr>
            <a:spLocks noGrp="1"/>
          </p:cNvSpPr>
          <p:nvPr>
            <p:ph type="sldNum" sz="quarter" idx="11"/>
          </p:nvPr>
        </p:nvSpPr>
        <p:spPr/>
        <p:txBody>
          <a:bodyPr/>
          <a:lstStyle>
            <a:lvl1pPr>
              <a:defRPr/>
            </a:lvl1pPr>
          </a:lstStyle>
          <a:p>
            <a:fld id="{3F88F043-CB4C-49A9-B9EB-5D3B2E9224FB}"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638762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thuthuattinhoc.vn</a:t>
            </a:r>
            <a:endParaRPr lang="en-US"/>
          </a:p>
        </p:txBody>
      </p:sp>
      <p:sp>
        <p:nvSpPr>
          <p:cNvPr id="4" name="Slide Number Placeholder 3"/>
          <p:cNvSpPr>
            <a:spLocks noGrp="1"/>
          </p:cNvSpPr>
          <p:nvPr>
            <p:ph type="sldNum" sz="quarter" idx="11"/>
          </p:nvPr>
        </p:nvSpPr>
        <p:spPr/>
        <p:txBody>
          <a:bodyPr/>
          <a:lstStyle>
            <a:lvl1pPr>
              <a:defRPr/>
            </a:lvl1pPr>
          </a:lstStyle>
          <a:p>
            <a:fld id="{3B12236E-684F-412C-8410-5D53AE40D59A}"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178782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thuthuattinhoc.vn</a:t>
            </a:r>
            <a:endParaRPr lang="en-US"/>
          </a:p>
        </p:txBody>
      </p:sp>
      <p:sp>
        <p:nvSpPr>
          <p:cNvPr id="3" name="Slide Number Placeholder 2"/>
          <p:cNvSpPr>
            <a:spLocks noGrp="1"/>
          </p:cNvSpPr>
          <p:nvPr>
            <p:ph type="sldNum" sz="quarter" idx="11"/>
          </p:nvPr>
        </p:nvSpPr>
        <p:spPr/>
        <p:txBody>
          <a:bodyPr/>
          <a:lstStyle>
            <a:lvl1pPr>
              <a:defRPr/>
            </a:lvl1pPr>
          </a:lstStyle>
          <a:p>
            <a:fld id="{C9C765F9-EBA4-4721-B076-F5865B341352}"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4025461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thuthuattinhoc.vn</a:t>
            </a:r>
            <a:endParaRPr lang="en-US"/>
          </a:p>
        </p:txBody>
      </p:sp>
      <p:sp>
        <p:nvSpPr>
          <p:cNvPr id="6" name="Slide Number Placeholder 5"/>
          <p:cNvSpPr>
            <a:spLocks noGrp="1"/>
          </p:cNvSpPr>
          <p:nvPr>
            <p:ph type="sldNum" sz="quarter" idx="11"/>
          </p:nvPr>
        </p:nvSpPr>
        <p:spPr/>
        <p:txBody>
          <a:bodyPr/>
          <a:lstStyle>
            <a:lvl1pPr>
              <a:defRPr/>
            </a:lvl1pPr>
          </a:lstStyle>
          <a:p>
            <a:fld id="{BAB8AE64-3D4C-422D-B0FB-C804FF195B45}"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343451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thuthuattinhoc.vn</a:t>
            </a:r>
            <a:endParaRPr lang="en-US"/>
          </a:p>
        </p:txBody>
      </p:sp>
      <p:sp>
        <p:nvSpPr>
          <p:cNvPr id="6" name="Slide Number Placeholder 5"/>
          <p:cNvSpPr>
            <a:spLocks noGrp="1"/>
          </p:cNvSpPr>
          <p:nvPr>
            <p:ph type="sldNum" sz="quarter" idx="11"/>
          </p:nvPr>
        </p:nvSpPr>
        <p:spPr/>
        <p:txBody>
          <a:bodyPr/>
          <a:lstStyle>
            <a:lvl1pPr>
              <a:defRPr/>
            </a:lvl1pPr>
          </a:lstStyle>
          <a:p>
            <a:fld id="{E9FFCEE0-381E-43EE-B037-D228F0810FB3}"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592416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00" name="Object 76"/>
          <p:cNvGraphicFramePr>
            <a:graphicFrameLocks noChangeAspect="1"/>
          </p:cNvGraphicFramePr>
          <p:nvPr/>
        </p:nvGraphicFramePr>
        <p:xfrm>
          <a:off x="304800" y="228600"/>
          <a:ext cx="8610600" cy="1295400"/>
        </p:xfrm>
        <a:graphic>
          <a:graphicData uri="http://schemas.openxmlformats.org/presentationml/2006/ole">
            <mc:AlternateContent xmlns:mc="http://schemas.openxmlformats.org/markup-compatibility/2006">
              <mc:Choice xmlns:v="urn:schemas-microsoft-com:vml" Requires="v">
                <p:oleObj spid="_x0000_s1448" name="Image" r:id="rId14" imgW="12050794" imgH="2374603" progId="Photoshop.Image.7">
                  <p:embed/>
                </p:oleObj>
              </mc:Choice>
              <mc:Fallback>
                <p:oleObj name="Image" r:id="rId14" imgW="12050794" imgH="2374603" progId="Photoshop.Image.7">
                  <p:embed/>
                  <p:pic>
                    <p:nvPicPr>
                      <p:cNvPr id="0" name="Object 7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800" y="228600"/>
                        <a:ext cx="8610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104" name="Group 80"/>
          <p:cNvGrpSpPr>
            <a:grpSpLocks/>
          </p:cNvGrpSpPr>
          <p:nvPr/>
        </p:nvGrpSpPr>
        <p:grpSpPr bwMode="auto">
          <a:xfrm>
            <a:off x="304800" y="3175"/>
            <a:ext cx="8686800" cy="1577975"/>
            <a:chOff x="192" y="2"/>
            <a:chExt cx="5472" cy="994"/>
          </a:xfrm>
        </p:grpSpPr>
        <p:pic>
          <p:nvPicPr>
            <p:cNvPr id="1102" name="Picture 78" descr="p11_a"/>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gray">
            <a:xfrm>
              <a:off x="4176" y="2"/>
              <a:ext cx="1224" cy="994"/>
            </a:xfrm>
            <a:prstGeom prst="rect">
              <a:avLst/>
            </a:prstGeom>
            <a:noFill/>
            <a:extLst>
              <a:ext uri="{909E8E84-426E-40DD-AFC4-6F175D3DCCD1}">
                <a14:hiddenFill xmlns:a14="http://schemas.microsoft.com/office/drawing/2010/main">
                  <a:solidFill>
                    <a:srgbClr val="FFFFFF"/>
                  </a:solidFill>
                </a14:hiddenFill>
              </a:ext>
            </a:extLst>
          </p:spPr>
        </p:pic>
        <p:sp>
          <p:nvSpPr>
            <p:cNvPr id="1103" name="Rectangle 79"/>
            <p:cNvSpPr>
              <a:spLocks noChangeArrowheads="1"/>
            </p:cNvSpPr>
            <p:nvPr userDrawn="1"/>
          </p:nvSpPr>
          <p:spPr bwMode="gray">
            <a:xfrm>
              <a:off x="192" y="480"/>
              <a:ext cx="5472"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7" name="Rectangle 3"/>
          <p:cNvSpPr>
            <a:spLocks noGrp="1" noChangeArrowheads="1"/>
          </p:cNvSpPr>
          <p:nvPr>
            <p:ph type="body" idx="1"/>
          </p:nvPr>
        </p:nvSpPr>
        <p:spPr bwMode="gray">
          <a:xfrm>
            <a:off x="457200" y="1611313"/>
            <a:ext cx="8267700" cy="471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gray">
          <a:xfrm>
            <a:off x="7315200" y="6378575"/>
            <a:ext cx="1752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tx2"/>
                </a:solidFill>
              </a:defRPr>
            </a:lvl1pPr>
          </a:lstStyle>
          <a:p>
            <a:r>
              <a:rPr lang="en-US" smtClean="0"/>
              <a:t>thuthuattinhoc.vn</a:t>
            </a:r>
            <a:endParaRPr lang="en-US"/>
          </a:p>
        </p:txBody>
      </p:sp>
      <p:sp>
        <p:nvSpPr>
          <p:cNvPr id="1030" name="Rectangle 6"/>
          <p:cNvSpPr>
            <a:spLocks noGrp="1" noChangeArrowheads="1"/>
          </p:cNvSpPr>
          <p:nvPr>
            <p:ph type="sldNum" sz="quarter" idx="4"/>
          </p:nvPr>
        </p:nvSpPr>
        <p:spPr bwMode="gray">
          <a:xfrm>
            <a:off x="4191000" y="6553200"/>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tx2"/>
                </a:solidFill>
              </a:defRPr>
            </a:lvl1pPr>
          </a:lstStyle>
          <a:p>
            <a:fld id="{FACEDC30-E70A-4BDB-BFD9-1F2D37F8B027}" type="slidenum">
              <a:rPr lang="en-US"/>
              <a:pPr/>
              <a:t>‹#›</a:t>
            </a:fld>
            <a:endParaRPr lang="en-US"/>
          </a:p>
        </p:txBody>
      </p:sp>
      <p:sp>
        <p:nvSpPr>
          <p:cNvPr id="1026" name="Rectangle 2"/>
          <p:cNvSpPr>
            <a:spLocks noGrp="1" noChangeArrowheads="1"/>
          </p:cNvSpPr>
          <p:nvPr>
            <p:ph type="title"/>
          </p:nvPr>
        </p:nvSpPr>
        <p:spPr bwMode="gray">
          <a:xfrm>
            <a:off x="609600" y="269875"/>
            <a:ext cx="58674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gray">
          <a:xfrm>
            <a:off x="293688" y="6553200"/>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tx2"/>
                </a:solidFill>
              </a:defRPr>
            </a:lvl1pPr>
          </a:lstStyle>
          <a:p>
            <a:endParaRPr lang="en-US"/>
          </a:p>
        </p:txBody>
      </p:sp>
      <p:graphicFrame>
        <p:nvGraphicFramePr>
          <p:cNvPr id="1105" name="Object 81"/>
          <p:cNvGraphicFramePr>
            <a:graphicFrameLocks noChangeAspect="1"/>
          </p:cNvGraphicFramePr>
          <p:nvPr/>
        </p:nvGraphicFramePr>
        <p:xfrm>
          <a:off x="381000" y="6477000"/>
          <a:ext cx="6877050" cy="66675"/>
        </p:xfrm>
        <a:graphic>
          <a:graphicData uri="http://schemas.openxmlformats.org/presentationml/2006/ole">
            <mc:AlternateContent xmlns:mc="http://schemas.openxmlformats.org/markup-compatibility/2006">
              <mc:Choice xmlns:v="urn:schemas-microsoft-com:vml" Requires="v">
                <p:oleObj spid="_x0000_s1449" name="Image" r:id="rId17" imgW="9168254" imgH="88545" progId="Photoshop.Image.7">
                  <p:embed/>
                </p:oleObj>
              </mc:Choice>
              <mc:Fallback>
                <p:oleObj name="Image" r:id="rId17" imgW="9168254" imgH="88545" progId="Photoshop.Image.7">
                  <p:embed/>
                  <p:pic>
                    <p:nvPicPr>
                      <p:cNvPr id="0" name="Object 8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1000" y="6477000"/>
                        <a:ext cx="6877050"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1100"/>
                                        </p:tgtEl>
                                        <p:attrNameLst>
                                          <p:attrName>style.visibility</p:attrName>
                                        </p:attrNameLst>
                                      </p:cBhvr>
                                      <p:to>
                                        <p:strVal val="visible"/>
                                      </p:to>
                                    </p:set>
                                    <p:animEffect transition="in" filter="barn(inHorizontal)">
                                      <p:cBhvr>
                                        <p:cTn id="7" dur="500"/>
                                        <p:tgtEl>
                                          <p:spTgt spid="1100"/>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104"/>
                                        </p:tgtEl>
                                        <p:attrNameLst>
                                          <p:attrName>style.visibility</p:attrName>
                                        </p:attrNameLst>
                                      </p:cBhvr>
                                      <p:to>
                                        <p:strVal val="visible"/>
                                      </p:to>
                                    </p:set>
                                    <p:animEffect transition="in" filter="fade">
                                      <p:cBhvr>
                                        <p:cTn id="11" dur="500"/>
                                        <p:tgtEl>
                                          <p:spTgt spid="1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971800"/>
            <a:ext cx="9144000" cy="1066800"/>
          </a:xfrm>
        </p:spPr>
        <p:txBody>
          <a:bodyPr/>
          <a:lstStyle/>
          <a:p>
            <a:pPr algn="l"/>
            <a:r>
              <a:rPr lang="en-US" sz="2700" smtClean="0"/>
              <a:t>CHUYÊN ĐỀ:</a:t>
            </a:r>
            <a:r>
              <a:rPr lang="en-US" sz="2700" b="1" smtClean="0"/>
              <a:t> </a:t>
            </a:r>
            <a:r>
              <a:rPr lang="en-US" sz="3500" b="1" smtClean="0"/>
              <a:t>GIẢI QUYẾT VẤN ĐỀ THEO PHƯƠNG PHÁP 8D &amp; FRACAS</a:t>
            </a:r>
            <a:endParaRPr lang="en-US" sz="3500" b="1"/>
          </a:p>
        </p:txBody>
      </p:sp>
      <p:sp>
        <p:nvSpPr>
          <p:cNvPr id="2051" name="Rectangle 3"/>
          <p:cNvSpPr>
            <a:spLocks noGrp="1" noChangeArrowheads="1"/>
          </p:cNvSpPr>
          <p:nvPr>
            <p:ph type="subTitle" idx="1"/>
          </p:nvPr>
        </p:nvSpPr>
        <p:spPr>
          <a:xfrm>
            <a:off x="2133600" y="6423119"/>
            <a:ext cx="7086600" cy="434881"/>
          </a:xfrm>
        </p:spPr>
        <p:txBody>
          <a:bodyPr/>
          <a:lstStyle/>
          <a:p>
            <a:r>
              <a:rPr lang="en-US" sz="2500" b="1" smtClean="0">
                <a:solidFill>
                  <a:srgbClr val="92D050"/>
                </a:solidFill>
                <a:latin typeface="Curlz MT" panose="04040404050702020202" pitchFamily="82" charset="0"/>
              </a:rPr>
              <a:t>“ Không tiết kiệm ánh sáng, chỉ tiết kiệm năng lượng ”</a:t>
            </a:r>
            <a:endParaRPr lang="en-US" sz="2500" b="1">
              <a:solidFill>
                <a:srgbClr val="92D050"/>
              </a:solidFill>
              <a:latin typeface="Curlz MT" panose="04040404050702020202" pitchFamily="82" charset="0"/>
            </a:endParaRPr>
          </a:p>
        </p:txBody>
      </p:sp>
      <p:pic>
        <p:nvPicPr>
          <p:cNvPr id="7" name="Picture 6"/>
          <p:cNvPicPr>
            <a:picLocks noChangeAspect="1"/>
          </p:cNvPicPr>
          <p:nvPr/>
        </p:nvPicPr>
        <p:blipFill>
          <a:blip r:embed="rId3"/>
          <a:stretch>
            <a:fillRect/>
          </a:stretch>
        </p:blipFill>
        <p:spPr>
          <a:xfrm>
            <a:off x="7239000" y="700585"/>
            <a:ext cx="1371600" cy="491319"/>
          </a:xfrm>
          <a:prstGeom prst="rect">
            <a:avLst/>
          </a:prstGeom>
        </p:spPr>
      </p:pic>
      <p:pic>
        <p:nvPicPr>
          <p:cNvPr id="4104" name="Picture 8" descr="Kết quả hình ảnh cho rạng đông"/>
          <p:cNvPicPr>
            <a:picLocks noChangeAspect="1" noChangeArrowheads="1"/>
          </p:cNvPicPr>
          <p:nvPr/>
        </p:nvPicPr>
        <p:blipFill rotWithShape="1">
          <a:blip r:embed="rId4">
            <a:extLst>
              <a:ext uri="{28A0092B-C50C-407E-A947-70E740481C1C}">
                <a14:useLocalDpi xmlns:a14="http://schemas.microsoft.com/office/drawing/2010/main" val="0"/>
              </a:ext>
            </a:extLst>
          </a:blip>
          <a:srcRect t="20552" b="19862"/>
          <a:stretch/>
        </p:blipFill>
        <p:spPr bwMode="auto">
          <a:xfrm>
            <a:off x="6629400" y="587281"/>
            <a:ext cx="1981200" cy="6653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85800" y="4572000"/>
            <a:ext cx="3962400" cy="800219"/>
          </a:xfrm>
          <a:prstGeom prst="rect">
            <a:avLst/>
          </a:prstGeom>
          <a:noFill/>
        </p:spPr>
        <p:txBody>
          <a:bodyPr wrap="square" rtlCol="0">
            <a:spAutoFit/>
          </a:bodyPr>
          <a:lstStyle/>
          <a:p>
            <a:pPr algn="ctr"/>
            <a:r>
              <a:rPr lang="en-US" sz="2300" smtClean="0">
                <a:solidFill>
                  <a:srgbClr val="AB709E"/>
                </a:solidFill>
              </a:rPr>
              <a:t>Nhóm KSQT ĐTTĐ</a:t>
            </a:r>
          </a:p>
          <a:p>
            <a:pPr algn="ctr"/>
            <a:r>
              <a:rPr lang="en-US" sz="2300" smtClean="0">
                <a:solidFill>
                  <a:srgbClr val="AB709E"/>
                </a:solidFill>
              </a:rPr>
              <a:t>Ban QLCL</a:t>
            </a:r>
            <a:endParaRPr lang="en-US" sz="2300">
              <a:solidFill>
                <a:srgbClr val="AB709E"/>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2" name="Group 4"/>
          <p:cNvGrpSpPr>
            <a:grpSpLocks/>
          </p:cNvGrpSpPr>
          <p:nvPr/>
        </p:nvGrpSpPr>
        <p:grpSpPr bwMode="auto">
          <a:xfrm>
            <a:off x="1828800" y="1828800"/>
            <a:ext cx="4724400" cy="4348742"/>
            <a:chOff x="1824" y="679"/>
            <a:chExt cx="2834" cy="2803"/>
          </a:xfrm>
        </p:grpSpPr>
        <p:sp>
          <p:nvSpPr>
            <p:cNvPr id="78853" name="Puzzle3"/>
            <p:cNvSpPr>
              <a:spLocks noEditPoints="1" noChangeArrowheads="1"/>
            </p:cNvSpPr>
            <p:nvPr/>
          </p:nvSpPr>
          <p:spPr bwMode="gray">
            <a:xfrm>
              <a:off x="3241" y="679"/>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adFill rotWithShape="1">
              <a:gsLst>
                <a:gs pos="0">
                  <a:srgbClr val="FF6600">
                    <a:gamma/>
                    <a:tint val="63529"/>
                    <a:invGamma/>
                  </a:srgbClr>
                </a:gs>
                <a:gs pos="100000">
                  <a:srgbClr val="FF6600"/>
                </a:gs>
              </a:gsLst>
              <a:lin ang="54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endParaRPr lang="en-US"/>
            </a:p>
          </p:txBody>
        </p:sp>
        <p:sp>
          <p:nvSpPr>
            <p:cNvPr id="78854" name="Puzzle2"/>
            <p:cNvSpPr>
              <a:spLocks noEditPoints="1" noChangeArrowheads="1"/>
            </p:cNvSpPr>
            <p:nvPr/>
          </p:nvSpPr>
          <p:spPr bwMode="gray">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adFill rotWithShape="1">
              <a:gsLst>
                <a:gs pos="0">
                  <a:srgbClr val="FFCC00">
                    <a:gamma/>
                    <a:tint val="45490"/>
                    <a:invGamma/>
                  </a:srgbClr>
                </a:gs>
                <a:gs pos="100000">
                  <a:srgbClr val="FFCC00"/>
                </a:gs>
              </a:gsLst>
              <a:lin ang="54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endParaRPr lang="en-US"/>
            </a:p>
          </p:txBody>
        </p:sp>
        <p:sp>
          <p:nvSpPr>
            <p:cNvPr id="78855" name="Puzzle4"/>
            <p:cNvSpPr>
              <a:spLocks noEditPoints="1" noChangeArrowheads="1"/>
            </p:cNvSpPr>
            <p:nvPr/>
          </p:nvSpPr>
          <p:spPr bwMode="gray">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rotWithShape="1">
              <a:gsLst>
                <a:gs pos="0">
                  <a:srgbClr val="20AE3E"/>
                </a:gs>
                <a:gs pos="100000">
                  <a:srgbClr val="20AE3E">
                    <a:gamma/>
                    <a:tint val="51373"/>
                    <a:invGamma/>
                  </a:srgbClr>
                </a:gs>
              </a:gsLst>
              <a:lin ang="189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endParaRPr lang="en-US" b="1"/>
            </a:p>
          </p:txBody>
        </p:sp>
        <p:sp>
          <p:nvSpPr>
            <p:cNvPr id="78856" name="Puzzle1"/>
            <p:cNvSpPr>
              <a:spLocks noEditPoints="1" noChangeArrowheads="1"/>
            </p:cNvSpPr>
            <p:nvPr/>
          </p:nvSpPr>
          <p:spPr bwMode="gray">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adFill rotWithShape="1">
              <a:gsLst>
                <a:gs pos="0">
                  <a:srgbClr val="33CCFF"/>
                </a:gs>
                <a:gs pos="100000">
                  <a:srgbClr val="33CCFF">
                    <a:gamma/>
                    <a:shade val="46275"/>
                    <a:invGamma/>
                  </a:srgbClr>
                </a:gs>
              </a:gsLst>
              <a:lin ang="27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endParaRPr lang="en-US"/>
            </a:p>
          </p:txBody>
        </p:sp>
      </p:grpSp>
      <p:sp>
        <p:nvSpPr>
          <p:cNvPr id="78857" name="Text Box 9"/>
          <p:cNvSpPr txBox="1">
            <a:spLocks noChangeArrowheads="1"/>
          </p:cNvSpPr>
          <p:nvPr/>
        </p:nvSpPr>
        <p:spPr bwMode="auto">
          <a:xfrm>
            <a:off x="6723546" y="2544629"/>
            <a:ext cx="239395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b="1" smtClean="0">
                <a:solidFill>
                  <a:srgbClr val="5F5F5F"/>
                </a:solidFill>
              </a:rPr>
              <a:t>Lập danh sách tất cả các dữ liệu để giúp bạn xác định được vấn đề chính xác hơn</a:t>
            </a:r>
            <a:endParaRPr lang="en-US" b="1">
              <a:solidFill>
                <a:srgbClr val="5F5F5F"/>
              </a:solidFill>
            </a:endParaRPr>
          </a:p>
        </p:txBody>
      </p:sp>
      <p:sp>
        <p:nvSpPr>
          <p:cNvPr id="78858" name="Text Box 10"/>
          <p:cNvSpPr txBox="1">
            <a:spLocks noChangeArrowheads="1"/>
          </p:cNvSpPr>
          <p:nvPr/>
        </p:nvSpPr>
        <p:spPr bwMode="auto">
          <a:xfrm>
            <a:off x="403603" y="4112294"/>
            <a:ext cx="208406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b="1" smtClean="0">
                <a:solidFill>
                  <a:srgbClr val="5F5F5F"/>
                </a:solidFill>
              </a:rPr>
              <a:t>5W+2H:</a:t>
            </a:r>
          </a:p>
          <a:p>
            <a:pPr eaLnBrk="0" hangingPunct="0"/>
            <a:r>
              <a:rPr lang="en-US" b="1" smtClean="0">
                <a:solidFill>
                  <a:srgbClr val="5F5F5F"/>
                </a:solidFill>
              </a:rPr>
              <a:t>What, Who, Why, Where, When, How much/Many, How Often</a:t>
            </a:r>
            <a:endParaRPr lang="en-US" b="1">
              <a:solidFill>
                <a:srgbClr val="5F5F5F"/>
              </a:solidFill>
            </a:endParaRPr>
          </a:p>
        </p:txBody>
      </p:sp>
      <p:sp>
        <p:nvSpPr>
          <p:cNvPr id="78859" name="Text Box 11"/>
          <p:cNvSpPr txBox="1">
            <a:spLocks noChangeArrowheads="1"/>
          </p:cNvSpPr>
          <p:nvPr/>
        </p:nvSpPr>
        <p:spPr bwMode="auto">
          <a:xfrm>
            <a:off x="374649" y="2494202"/>
            <a:ext cx="175642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b="1" smtClean="0">
                <a:solidFill>
                  <a:srgbClr val="5F5F5F"/>
                </a:solidFill>
              </a:rPr>
              <a:t>Cần phải mô tả vấn đề chính xác để tìm nguyên nhân</a:t>
            </a:r>
            <a:endParaRPr lang="en-US" b="1">
              <a:solidFill>
                <a:srgbClr val="5F5F5F"/>
              </a:solidFill>
            </a:endParaRPr>
          </a:p>
        </p:txBody>
      </p:sp>
      <p:sp>
        <p:nvSpPr>
          <p:cNvPr id="78860" name="Text Box 12"/>
          <p:cNvSpPr txBox="1">
            <a:spLocks noChangeArrowheads="1"/>
          </p:cNvSpPr>
          <p:nvPr/>
        </p:nvSpPr>
        <p:spPr bwMode="auto">
          <a:xfrm>
            <a:off x="6667258" y="4303997"/>
            <a:ext cx="197743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b="1" smtClean="0">
                <a:solidFill>
                  <a:srgbClr val="5F5F5F"/>
                </a:solidFill>
              </a:rPr>
              <a:t>Thu thập hình ảnh lỗi, tập trung ở đâu, chỗ nào	</a:t>
            </a:r>
            <a:endParaRPr lang="en-US" b="1">
              <a:solidFill>
                <a:srgbClr val="5F5F5F"/>
              </a:solidFill>
            </a:endParaRPr>
          </a:p>
        </p:txBody>
      </p:sp>
      <p:sp>
        <p:nvSpPr>
          <p:cNvPr id="15" name="Rectangle 2"/>
          <p:cNvSpPr>
            <a:spLocks noGrp="1" noChangeArrowheads="1"/>
          </p:cNvSpPr>
          <p:nvPr>
            <p:ph type="title"/>
          </p:nvPr>
        </p:nvSpPr>
        <p:spPr>
          <a:xfrm>
            <a:off x="403602" y="1026461"/>
            <a:ext cx="6149598" cy="487363"/>
          </a:xfrm>
        </p:spPr>
        <p:txBody>
          <a:bodyPr/>
          <a:lstStyle/>
          <a:p>
            <a:r>
              <a:rPr lang="en-US" sz="2700" smtClean="0"/>
              <a:t>Các bước hành động khắc phục 8D</a:t>
            </a:r>
            <a:endParaRPr lang="en-US" sz="2700"/>
          </a:p>
        </p:txBody>
      </p:sp>
      <p:sp>
        <p:nvSpPr>
          <p:cNvPr id="16" name="Rectangle 2"/>
          <p:cNvSpPr txBox="1">
            <a:spLocks noChangeArrowheads="1"/>
          </p:cNvSpPr>
          <p:nvPr/>
        </p:nvSpPr>
        <p:spPr bwMode="gray">
          <a:xfrm>
            <a:off x="374649" y="281781"/>
            <a:ext cx="58674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en-US" sz="3600" kern="0" smtClean="0"/>
              <a:t>Hành Động Khắc Phục 8D</a:t>
            </a:r>
            <a:endParaRPr lang="en-US" sz="2000" kern="0"/>
          </a:p>
        </p:txBody>
      </p:sp>
      <p:sp>
        <p:nvSpPr>
          <p:cNvPr id="17" name="Text Box 34"/>
          <p:cNvSpPr txBox="1">
            <a:spLocks noChangeArrowheads="1"/>
          </p:cNvSpPr>
          <p:nvPr/>
        </p:nvSpPr>
        <p:spPr bwMode="auto">
          <a:xfrm>
            <a:off x="4191000" y="706636"/>
            <a:ext cx="48006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a:solidFill>
                  <a:srgbClr val="92D050"/>
                </a:solidFill>
                <a:latin typeface="+mj-lt"/>
              </a:rPr>
              <a:t>“ Không tiết kiệm ánh sáng, chỉ tiết kiệm năng lượng </a:t>
            </a:r>
            <a:r>
              <a:rPr lang="en-US" sz="1400" b="1" smtClean="0">
                <a:solidFill>
                  <a:srgbClr val="92D050"/>
                </a:solidFill>
                <a:latin typeface="+mj-lt"/>
              </a:rPr>
              <a:t>”</a:t>
            </a:r>
            <a:endParaRPr lang="en-US" sz="1400" b="1">
              <a:solidFill>
                <a:srgbClr val="92D050"/>
              </a:solidFill>
              <a:latin typeface="+mj-lt"/>
            </a:endParaRPr>
          </a:p>
        </p:txBody>
      </p:sp>
      <p:sp>
        <p:nvSpPr>
          <p:cNvPr id="18" name="Footer Placeholder 3"/>
          <p:cNvSpPr txBox="1">
            <a:spLocks/>
          </p:cNvSpPr>
          <p:nvPr/>
        </p:nvSpPr>
        <p:spPr bwMode="gray">
          <a:xfrm>
            <a:off x="7239000" y="6384925"/>
            <a:ext cx="1752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smtClean="0">
                <a:latin typeface="+mj-lt"/>
              </a:rPr>
              <a:t>Nhóm KSCL ĐTTĐ</a:t>
            </a:r>
            <a:endParaRPr lang="en-US" sz="1200">
              <a:latin typeface="+mj-lt"/>
            </a:endParaRPr>
          </a:p>
        </p:txBody>
      </p:sp>
      <p:sp>
        <p:nvSpPr>
          <p:cNvPr id="3" name="Rounded Rectangle 2"/>
          <p:cNvSpPr/>
          <p:nvPr/>
        </p:nvSpPr>
        <p:spPr>
          <a:xfrm>
            <a:off x="677839" y="1640058"/>
            <a:ext cx="2922322" cy="512967"/>
          </a:xfrm>
          <a:prstGeom prst="roundRect">
            <a:avLst>
              <a:gd name="adj" fmla="val 38949"/>
            </a:avLst>
          </a:prstGeom>
          <a:solidFill>
            <a:schemeClr val="accent5">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smtClean="0">
                <a:solidFill>
                  <a:srgbClr val="AB709E"/>
                </a:solidFill>
              </a:rPr>
              <a:t>D2. Mô tả vấn đề</a:t>
            </a:r>
            <a:endParaRPr lang="en-US" sz="2400" b="1">
              <a:solidFill>
                <a:srgbClr val="AB709E"/>
              </a:solidFill>
            </a:endParaRPr>
          </a:p>
        </p:txBody>
      </p:sp>
      <p:sp>
        <p:nvSpPr>
          <p:cNvPr id="4" name="TextBox 3"/>
          <p:cNvSpPr txBox="1"/>
          <p:nvPr/>
        </p:nvSpPr>
        <p:spPr>
          <a:xfrm>
            <a:off x="2670072" y="4491335"/>
            <a:ext cx="1453926" cy="461665"/>
          </a:xfrm>
          <a:prstGeom prst="rect">
            <a:avLst/>
          </a:prstGeom>
          <a:noFill/>
        </p:spPr>
        <p:txBody>
          <a:bodyPr wrap="square" rtlCol="0">
            <a:spAutoFit/>
          </a:bodyPr>
          <a:lstStyle/>
          <a:p>
            <a:r>
              <a:rPr lang="en-US" sz="2400" b="1" smtClean="0">
                <a:solidFill>
                  <a:schemeClr val="accent4">
                    <a:lumMod val="85000"/>
                    <a:lumOff val="15000"/>
                  </a:schemeClr>
                </a:solidFill>
              </a:rPr>
              <a:t>5W+2H</a:t>
            </a:r>
            <a:endParaRPr lang="en-US" sz="2400" b="1">
              <a:solidFill>
                <a:schemeClr val="accent4">
                  <a:lumMod val="85000"/>
                  <a:lumOff val="15000"/>
                </a:schemeClr>
              </a:solidFill>
            </a:endParaRPr>
          </a:p>
        </p:txBody>
      </p:sp>
      <p:sp>
        <p:nvSpPr>
          <p:cNvPr id="5" name="TextBox 4"/>
          <p:cNvSpPr txBox="1"/>
          <p:nvPr/>
        </p:nvSpPr>
        <p:spPr>
          <a:xfrm>
            <a:off x="4343400" y="4415135"/>
            <a:ext cx="1600200" cy="461665"/>
          </a:xfrm>
          <a:prstGeom prst="rect">
            <a:avLst/>
          </a:prstGeom>
          <a:noFill/>
        </p:spPr>
        <p:txBody>
          <a:bodyPr wrap="square" rtlCol="0">
            <a:spAutoFit/>
          </a:bodyPr>
          <a:lstStyle/>
          <a:p>
            <a:r>
              <a:rPr lang="en-US" sz="2400" b="1" smtClean="0">
                <a:solidFill>
                  <a:srgbClr val="AB709E"/>
                </a:solidFill>
              </a:rPr>
              <a:t>Hình Ảnh</a:t>
            </a:r>
            <a:endParaRPr lang="en-US" sz="2400" b="1">
              <a:solidFill>
                <a:srgbClr val="AB709E"/>
              </a:solidFill>
            </a:endParaRPr>
          </a:p>
        </p:txBody>
      </p:sp>
      <p:sp>
        <p:nvSpPr>
          <p:cNvPr id="6" name="TextBox 5"/>
          <p:cNvSpPr txBox="1"/>
          <p:nvPr/>
        </p:nvSpPr>
        <p:spPr>
          <a:xfrm>
            <a:off x="4419600" y="2590800"/>
            <a:ext cx="1371600" cy="461665"/>
          </a:xfrm>
          <a:prstGeom prst="rect">
            <a:avLst/>
          </a:prstGeom>
          <a:noFill/>
        </p:spPr>
        <p:txBody>
          <a:bodyPr wrap="square" rtlCol="0">
            <a:spAutoFit/>
          </a:bodyPr>
          <a:lstStyle/>
          <a:p>
            <a:r>
              <a:rPr lang="en-US" sz="2400" b="1" smtClean="0">
                <a:solidFill>
                  <a:schemeClr val="accent3">
                    <a:lumMod val="85000"/>
                  </a:schemeClr>
                </a:solidFill>
              </a:rPr>
              <a:t>Số Liệu</a:t>
            </a:r>
            <a:endParaRPr lang="en-US" sz="2400" b="1">
              <a:solidFill>
                <a:schemeClr val="accent3">
                  <a:lumMod val="85000"/>
                </a:schemeClr>
              </a:solidFill>
            </a:endParaRPr>
          </a:p>
        </p:txBody>
      </p:sp>
      <p:sp>
        <p:nvSpPr>
          <p:cNvPr id="7" name="TextBox 6"/>
          <p:cNvSpPr txBox="1"/>
          <p:nvPr/>
        </p:nvSpPr>
        <p:spPr>
          <a:xfrm>
            <a:off x="2626667" y="3066169"/>
            <a:ext cx="1447800" cy="461665"/>
          </a:xfrm>
          <a:prstGeom prst="rect">
            <a:avLst/>
          </a:prstGeom>
          <a:noFill/>
        </p:spPr>
        <p:txBody>
          <a:bodyPr wrap="square" rtlCol="0">
            <a:spAutoFit/>
          </a:bodyPr>
          <a:lstStyle/>
          <a:p>
            <a:r>
              <a:rPr lang="en-US" sz="2400" b="1" smtClean="0">
                <a:solidFill>
                  <a:schemeClr val="accent3">
                    <a:lumMod val="85000"/>
                  </a:schemeClr>
                </a:solidFill>
              </a:rPr>
              <a:t>Biểu Đồ</a:t>
            </a:r>
            <a:endParaRPr lang="en-US" sz="2400" b="1">
              <a:solidFill>
                <a:schemeClr val="accent3">
                  <a:lumMod val="8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8852"/>
                                        </p:tgtEl>
                                        <p:attrNameLst>
                                          <p:attrName>style.visibility</p:attrName>
                                        </p:attrNameLst>
                                      </p:cBhvr>
                                      <p:to>
                                        <p:strVal val="visible"/>
                                      </p:to>
                                    </p:set>
                                    <p:animEffect transition="in" filter="fade">
                                      <p:cBhvr>
                                        <p:cTn id="11" dur="500"/>
                                        <p:tgtEl>
                                          <p:spTgt spid="7885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1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8859"/>
                                        </p:tgtEl>
                                        <p:attrNameLst>
                                          <p:attrName>style.visibility</p:attrName>
                                        </p:attrNameLst>
                                      </p:cBhvr>
                                      <p:to>
                                        <p:strVal val="visible"/>
                                      </p:to>
                                    </p:set>
                                    <p:animEffect transition="in" filter="randombar(horizontal)">
                                      <p:cBhvr>
                                        <p:cTn id="21" dur="500"/>
                                        <p:tgtEl>
                                          <p:spTgt spid="7885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1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78857"/>
                                        </p:tgtEl>
                                        <p:attrNameLst>
                                          <p:attrName>style.visibility</p:attrName>
                                        </p:attrNameLst>
                                      </p:cBhvr>
                                      <p:to>
                                        <p:strVal val="visible"/>
                                      </p:to>
                                    </p:set>
                                    <p:animEffect transition="in" filter="randombar(horizontal)">
                                      <p:cBhvr>
                                        <p:cTn id="31" dur="500"/>
                                        <p:tgtEl>
                                          <p:spTgt spid="78857"/>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ircle(in)">
                                      <p:cBhvr>
                                        <p:cTn id="36" dur="1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78860"/>
                                        </p:tgtEl>
                                        <p:attrNameLst>
                                          <p:attrName>style.visibility</p:attrName>
                                        </p:attrNameLst>
                                      </p:cBhvr>
                                      <p:to>
                                        <p:strVal val="visible"/>
                                      </p:to>
                                    </p:set>
                                    <p:animEffect transition="in" filter="randombar(horizontal)">
                                      <p:cBhvr>
                                        <p:cTn id="41" dur="500"/>
                                        <p:tgtEl>
                                          <p:spTgt spid="78860"/>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circle(in)">
                                      <p:cBhvr>
                                        <p:cTn id="46" dur="20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78858"/>
                                        </p:tgtEl>
                                        <p:attrNameLst>
                                          <p:attrName>style.visibility</p:attrName>
                                        </p:attrNameLst>
                                      </p:cBhvr>
                                      <p:to>
                                        <p:strVal val="visible"/>
                                      </p:to>
                                    </p:set>
                                    <p:animEffect transition="in" filter="randombar(horizontal)">
                                      <p:cBhvr>
                                        <p:cTn id="51" dur="500"/>
                                        <p:tgtEl>
                                          <p:spTgt spid="78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7" grpId="0"/>
      <p:bldP spid="78858" grpId="0"/>
      <p:bldP spid="78859" grpId="0"/>
      <p:bldP spid="78860" grpId="0"/>
      <p:bldP spid="3" grpId="0" animBg="1"/>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a:xfrm>
            <a:off x="403602" y="1026461"/>
            <a:ext cx="6149598" cy="487363"/>
          </a:xfrm>
        </p:spPr>
        <p:txBody>
          <a:bodyPr/>
          <a:lstStyle/>
          <a:p>
            <a:r>
              <a:rPr lang="en-US" sz="2500" smtClean="0"/>
              <a:t>Biểu đồ</a:t>
            </a:r>
            <a:endParaRPr lang="en-US" sz="2500"/>
          </a:p>
        </p:txBody>
      </p:sp>
      <p:sp>
        <p:nvSpPr>
          <p:cNvPr id="16" name="Rectangle 2"/>
          <p:cNvSpPr txBox="1">
            <a:spLocks noChangeArrowheads="1"/>
          </p:cNvSpPr>
          <p:nvPr/>
        </p:nvSpPr>
        <p:spPr bwMode="gray">
          <a:xfrm>
            <a:off x="374649" y="281781"/>
            <a:ext cx="58674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en-US" sz="3600" kern="0" smtClean="0"/>
              <a:t>Hành Động Khắc Phục 8D</a:t>
            </a:r>
            <a:endParaRPr lang="en-US" sz="2000" kern="0"/>
          </a:p>
        </p:txBody>
      </p:sp>
      <p:sp>
        <p:nvSpPr>
          <p:cNvPr id="17" name="Text Box 34"/>
          <p:cNvSpPr txBox="1">
            <a:spLocks noChangeArrowheads="1"/>
          </p:cNvSpPr>
          <p:nvPr/>
        </p:nvSpPr>
        <p:spPr bwMode="auto">
          <a:xfrm>
            <a:off x="4191000" y="706636"/>
            <a:ext cx="48006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a:solidFill>
                  <a:srgbClr val="92D050"/>
                </a:solidFill>
                <a:latin typeface="+mj-lt"/>
              </a:rPr>
              <a:t>“ Không tiết kiệm ánh sáng, chỉ tiết kiệm năng lượng </a:t>
            </a:r>
            <a:r>
              <a:rPr lang="en-US" sz="1400" b="1" smtClean="0">
                <a:solidFill>
                  <a:srgbClr val="92D050"/>
                </a:solidFill>
                <a:latin typeface="+mj-lt"/>
              </a:rPr>
              <a:t>”</a:t>
            </a:r>
            <a:endParaRPr lang="en-US" sz="1400" b="1">
              <a:solidFill>
                <a:srgbClr val="92D050"/>
              </a:solidFill>
              <a:latin typeface="+mj-lt"/>
            </a:endParaRPr>
          </a:p>
        </p:txBody>
      </p:sp>
      <p:sp>
        <p:nvSpPr>
          <p:cNvPr id="18" name="Footer Placeholder 3"/>
          <p:cNvSpPr txBox="1">
            <a:spLocks/>
          </p:cNvSpPr>
          <p:nvPr/>
        </p:nvSpPr>
        <p:spPr bwMode="gray">
          <a:xfrm>
            <a:off x="7239000" y="6384925"/>
            <a:ext cx="1752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smtClean="0">
                <a:latin typeface="+mj-lt"/>
              </a:rPr>
              <a:t>Nhóm KSCL ĐTTĐ</a:t>
            </a:r>
            <a:endParaRPr lang="en-US" sz="1200">
              <a:latin typeface="+mj-lt"/>
            </a:endParaRPr>
          </a:p>
        </p:txBody>
      </p:sp>
      <p:sp>
        <p:nvSpPr>
          <p:cNvPr id="21" name="Rectangle 2"/>
          <p:cNvSpPr txBox="1">
            <a:spLocks noChangeArrowheads="1"/>
          </p:cNvSpPr>
          <p:nvPr/>
        </p:nvSpPr>
        <p:spPr bwMode="gray">
          <a:xfrm>
            <a:off x="361396" y="1676400"/>
            <a:ext cx="8477803"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en-US" sz="1800" kern="0" smtClean="0"/>
              <a:t>Biểu đồ xương cá </a:t>
            </a:r>
            <a:r>
              <a:rPr lang="en-US" sz="1600" b="0" kern="0" smtClean="0"/>
              <a:t>là biểu đồ được thiết kế để nhận biết những mối quan hệ nguyên nhân và kết quả được ông Kaoru Ishikawa đưa ra vào những năm 1960 </a:t>
            </a:r>
            <a:endParaRPr lang="en-US" sz="1600" kern="0"/>
          </a:p>
        </p:txBody>
      </p:sp>
      <p:sp>
        <p:nvSpPr>
          <p:cNvPr id="78851" name="Isosceles Triangle 78850"/>
          <p:cNvSpPr/>
          <p:nvPr/>
        </p:nvSpPr>
        <p:spPr>
          <a:xfrm rot="5400000">
            <a:off x="6882520" y="3175880"/>
            <a:ext cx="1093960" cy="1295400"/>
          </a:xfrm>
          <a:prstGeom prst="triangl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8861" name="TextBox 78860"/>
          <p:cNvSpPr txBox="1"/>
          <p:nvPr/>
        </p:nvSpPr>
        <p:spPr>
          <a:xfrm>
            <a:off x="6781800" y="3638914"/>
            <a:ext cx="1143000" cy="369332"/>
          </a:xfrm>
          <a:prstGeom prst="rect">
            <a:avLst/>
          </a:prstGeom>
          <a:noFill/>
        </p:spPr>
        <p:txBody>
          <a:bodyPr wrap="square" rtlCol="0">
            <a:spAutoFit/>
          </a:bodyPr>
          <a:lstStyle/>
          <a:p>
            <a:r>
              <a:rPr lang="en-US" b="1" smtClean="0">
                <a:solidFill>
                  <a:schemeClr val="accent2">
                    <a:lumMod val="60000"/>
                    <a:lumOff val="40000"/>
                  </a:schemeClr>
                </a:solidFill>
              </a:rPr>
              <a:t>Vấn đề</a:t>
            </a:r>
            <a:endParaRPr lang="en-US" b="1">
              <a:solidFill>
                <a:schemeClr val="accent2">
                  <a:lumMod val="60000"/>
                  <a:lumOff val="40000"/>
                </a:schemeClr>
              </a:solidFill>
            </a:endParaRPr>
          </a:p>
        </p:txBody>
      </p:sp>
      <p:cxnSp>
        <p:nvCxnSpPr>
          <p:cNvPr id="78863" name="Straight Arrow Connector 78862"/>
          <p:cNvCxnSpPr>
            <a:endCxn id="78861" idx="1"/>
          </p:cNvCxnSpPr>
          <p:nvPr/>
        </p:nvCxnSpPr>
        <p:spPr>
          <a:xfrm flipV="1">
            <a:off x="1981200" y="3823580"/>
            <a:ext cx="4800600" cy="62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864" name="Rounded Rectangle 78863"/>
          <p:cNvSpPr/>
          <p:nvPr/>
        </p:nvSpPr>
        <p:spPr>
          <a:xfrm>
            <a:off x="4768890" y="2321970"/>
            <a:ext cx="1405595" cy="403518"/>
          </a:xfrm>
          <a:prstGeom prst="roundRect">
            <a:avLst/>
          </a:prstGeom>
          <a:ln>
            <a:solidFill>
              <a:schemeClr val="accent1">
                <a:lumMod val="40000"/>
                <a:lumOff val="6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b="1" smtClean="0">
                <a:solidFill>
                  <a:schemeClr val="accent1">
                    <a:lumMod val="40000"/>
                    <a:lumOff val="60000"/>
                  </a:schemeClr>
                </a:solidFill>
              </a:rPr>
              <a:t>Con người</a:t>
            </a:r>
            <a:endParaRPr lang="en-US" b="1">
              <a:solidFill>
                <a:schemeClr val="accent1">
                  <a:lumMod val="40000"/>
                  <a:lumOff val="60000"/>
                </a:schemeClr>
              </a:solidFill>
            </a:endParaRPr>
          </a:p>
        </p:txBody>
      </p:sp>
      <p:sp>
        <p:nvSpPr>
          <p:cNvPr id="49" name="Rounded Rectangle 48"/>
          <p:cNvSpPr/>
          <p:nvPr/>
        </p:nvSpPr>
        <p:spPr>
          <a:xfrm>
            <a:off x="2415051" y="2326339"/>
            <a:ext cx="1786595" cy="403518"/>
          </a:xfrm>
          <a:prstGeom prst="roundRect">
            <a:avLst/>
          </a:prstGeom>
          <a:ln>
            <a:solidFill>
              <a:schemeClr val="accent1">
                <a:lumMod val="40000"/>
                <a:lumOff val="6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b="1" smtClean="0">
                <a:solidFill>
                  <a:schemeClr val="accent1">
                    <a:lumMod val="40000"/>
                    <a:lumOff val="60000"/>
                  </a:schemeClr>
                </a:solidFill>
              </a:rPr>
              <a:t>Phương pháp</a:t>
            </a:r>
            <a:endParaRPr lang="en-US" b="1">
              <a:solidFill>
                <a:schemeClr val="accent1">
                  <a:lumMod val="40000"/>
                  <a:lumOff val="60000"/>
                </a:schemeClr>
              </a:solidFill>
            </a:endParaRPr>
          </a:p>
        </p:txBody>
      </p:sp>
      <p:cxnSp>
        <p:nvCxnSpPr>
          <p:cNvPr id="78866" name="Straight Arrow Connector 78865"/>
          <p:cNvCxnSpPr>
            <a:stCxn id="78864" idx="2"/>
          </p:cNvCxnSpPr>
          <p:nvPr/>
        </p:nvCxnSpPr>
        <p:spPr>
          <a:xfrm>
            <a:off x="5471688" y="2725488"/>
            <a:ext cx="702797" cy="10937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9" idx="2"/>
          </p:cNvCxnSpPr>
          <p:nvPr/>
        </p:nvCxnSpPr>
        <p:spPr>
          <a:xfrm>
            <a:off x="3308349" y="2729857"/>
            <a:ext cx="1016692" cy="1093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1087903" y="4771171"/>
            <a:ext cx="1502898" cy="403518"/>
          </a:xfrm>
          <a:prstGeom prst="roundRect">
            <a:avLst/>
          </a:prstGeom>
          <a:ln>
            <a:solidFill>
              <a:schemeClr val="accent1">
                <a:lumMod val="40000"/>
                <a:lumOff val="6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b="1" smtClean="0">
                <a:solidFill>
                  <a:schemeClr val="accent1">
                    <a:lumMod val="40000"/>
                    <a:lumOff val="60000"/>
                  </a:schemeClr>
                </a:solidFill>
              </a:rPr>
              <a:t>Môi trường</a:t>
            </a:r>
            <a:endParaRPr lang="en-US" b="1">
              <a:solidFill>
                <a:schemeClr val="accent1">
                  <a:lumMod val="40000"/>
                  <a:lumOff val="60000"/>
                </a:schemeClr>
              </a:solidFill>
            </a:endParaRPr>
          </a:p>
        </p:txBody>
      </p:sp>
      <p:cxnSp>
        <p:nvCxnSpPr>
          <p:cNvPr id="78870" name="Straight Arrow Connector 78869"/>
          <p:cNvCxnSpPr>
            <a:stCxn id="55" idx="0"/>
          </p:cNvCxnSpPr>
          <p:nvPr/>
        </p:nvCxnSpPr>
        <p:spPr>
          <a:xfrm flipV="1">
            <a:off x="1839352" y="3870003"/>
            <a:ext cx="971135" cy="901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2955164" y="4778164"/>
            <a:ext cx="1369220" cy="403518"/>
          </a:xfrm>
          <a:prstGeom prst="roundRect">
            <a:avLst/>
          </a:prstGeom>
          <a:ln>
            <a:solidFill>
              <a:schemeClr val="accent1">
                <a:lumMod val="40000"/>
                <a:lumOff val="6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b="1" smtClean="0">
                <a:solidFill>
                  <a:schemeClr val="accent1">
                    <a:lumMod val="40000"/>
                    <a:lumOff val="60000"/>
                  </a:schemeClr>
                </a:solidFill>
              </a:rPr>
              <a:t>Máy móc</a:t>
            </a:r>
            <a:endParaRPr lang="en-US" b="1">
              <a:solidFill>
                <a:schemeClr val="accent1">
                  <a:lumMod val="40000"/>
                  <a:lumOff val="60000"/>
                </a:schemeClr>
              </a:solidFill>
            </a:endParaRPr>
          </a:p>
        </p:txBody>
      </p:sp>
      <p:sp>
        <p:nvSpPr>
          <p:cNvPr id="59" name="Rounded Rectangle 58"/>
          <p:cNvSpPr/>
          <p:nvPr/>
        </p:nvSpPr>
        <p:spPr>
          <a:xfrm>
            <a:off x="4572000" y="4771171"/>
            <a:ext cx="2079240" cy="403518"/>
          </a:xfrm>
          <a:prstGeom prst="roundRect">
            <a:avLst/>
          </a:prstGeom>
          <a:ln>
            <a:solidFill>
              <a:schemeClr val="accent1">
                <a:lumMod val="40000"/>
                <a:lumOff val="6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b="1" smtClean="0">
                <a:solidFill>
                  <a:schemeClr val="accent1">
                    <a:lumMod val="40000"/>
                    <a:lumOff val="60000"/>
                  </a:schemeClr>
                </a:solidFill>
              </a:rPr>
              <a:t>Nguyên vật liệu</a:t>
            </a:r>
            <a:endParaRPr lang="en-US" b="1">
              <a:solidFill>
                <a:schemeClr val="accent1">
                  <a:lumMod val="40000"/>
                  <a:lumOff val="60000"/>
                </a:schemeClr>
              </a:solidFill>
            </a:endParaRPr>
          </a:p>
        </p:txBody>
      </p:sp>
      <p:cxnSp>
        <p:nvCxnSpPr>
          <p:cNvPr id="78873" name="Straight Arrow Connector 78872"/>
          <p:cNvCxnSpPr>
            <a:stCxn id="58" idx="0"/>
          </p:cNvCxnSpPr>
          <p:nvPr/>
        </p:nvCxnSpPr>
        <p:spPr>
          <a:xfrm flipV="1">
            <a:off x="3639774" y="3886200"/>
            <a:ext cx="684610" cy="891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876" name="Straight Arrow Connector 78875"/>
          <p:cNvCxnSpPr>
            <a:stCxn id="59" idx="0"/>
          </p:cNvCxnSpPr>
          <p:nvPr/>
        </p:nvCxnSpPr>
        <p:spPr>
          <a:xfrm flipV="1">
            <a:off x="5611620" y="3843798"/>
            <a:ext cx="562865" cy="9273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879" name="Straight Arrow Connector 78878"/>
          <p:cNvCxnSpPr/>
          <p:nvPr/>
        </p:nvCxnSpPr>
        <p:spPr>
          <a:xfrm>
            <a:off x="2133600" y="3505200"/>
            <a:ext cx="19445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790700" y="3124200"/>
            <a:ext cx="11644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955164" y="3124200"/>
            <a:ext cx="481032"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447800" y="2725488"/>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133600" y="2725488"/>
            <a:ext cx="457201" cy="398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Rectangle 2"/>
          <p:cNvSpPr txBox="1">
            <a:spLocks noChangeArrowheads="1"/>
          </p:cNvSpPr>
          <p:nvPr/>
        </p:nvSpPr>
        <p:spPr bwMode="gray">
          <a:xfrm>
            <a:off x="427726" y="5257800"/>
            <a:ext cx="8477803" cy="4126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en-US" sz="1600" b="0" kern="0" smtClean="0"/>
              <a:t>Mục đích sử dụng khi có nhu cầu tìm hiểu một vấn đề để xác định nguyên nhân gốc rễ</a:t>
            </a:r>
            <a:endParaRPr lang="en-US" sz="1600" b="0" kern="0"/>
          </a:p>
        </p:txBody>
      </p:sp>
      <p:sp>
        <p:nvSpPr>
          <p:cNvPr id="45" name="TextBox 44"/>
          <p:cNvSpPr txBox="1"/>
          <p:nvPr/>
        </p:nvSpPr>
        <p:spPr>
          <a:xfrm>
            <a:off x="6903787" y="2408646"/>
            <a:ext cx="1552229" cy="584775"/>
          </a:xfrm>
          <a:prstGeom prst="rect">
            <a:avLst/>
          </a:prstGeom>
          <a:noFill/>
        </p:spPr>
        <p:txBody>
          <a:bodyPr wrap="square" rtlCol="0">
            <a:spAutoFit/>
          </a:bodyPr>
          <a:lstStyle/>
          <a:p>
            <a:r>
              <a:rPr lang="en-US" sz="1600" b="1" smtClean="0"/>
              <a:t>Bước 1: Xác định vấn đề</a:t>
            </a:r>
            <a:endParaRPr lang="en-US" sz="1600" b="1"/>
          </a:p>
        </p:txBody>
      </p:sp>
      <p:cxnSp>
        <p:nvCxnSpPr>
          <p:cNvPr id="47" name="Straight Arrow Connector 46"/>
          <p:cNvCxnSpPr>
            <a:stCxn id="45" idx="2"/>
            <a:endCxn id="78851" idx="1"/>
          </p:cNvCxnSpPr>
          <p:nvPr/>
        </p:nvCxnSpPr>
        <p:spPr>
          <a:xfrm flipH="1">
            <a:off x="7429500" y="2993421"/>
            <a:ext cx="250402" cy="5566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0" y="3686689"/>
            <a:ext cx="1686952" cy="830997"/>
          </a:xfrm>
          <a:prstGeom prst="rect">
            <a:avLst/>
          </a:prstGeom>
          <a:noFill/>
        </p:spPr>
        <p:txBody>
          <a:bodyPr wrap="square" rtlCol="0">
            <a:spAutoFit/>
          </a:bodyPr>
          <a:lstStyle/>
          <a:p>
            <a:r>
              <a:rPr lang="en-US" sz="1600" b="1" smtClean="0"/>
              <a:t>Bước 2: Xác định các nhân tố ảnh hưởng</a:t>
            </a:r>
            <a:endParaRPr lang="en-US" sz="1600" b="1"/>
          </a:p>
        </p:txBody>
      </p:sp>
      <p:cxnSp>
        <p:nvCxnSpPr>
          <p:cNvPr id="51" name="Straight Arrow Connector 50"/>
          <p:cNvCxnSpPr>
            <a:stCxn id="87" idx="3"/>
            <a:endCxn id="49" idx="1"/>
          </p:cNvCxnSpPr>
          <p:nvPr/>
        </p:nvCxnSpPr>
        <p:spPr>
          <a:xfrm flipV="1">
            <a:off x="1686952" y="2528098"/>
            <a:ext cx="728099" cy="157409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4" name="Straight Arrow Connector 53"/>
          <p:cNvCxnSpPr>
            <a:stCxn id="87" idx="3"/>
            <a:endCxn id="78864" idx="1"/>
          </p:cNvCxnSpPr>
          <p:nvPr/>
        </p:nvCxnSpPr>
        <p:spPr>
          <a:xfrm flipV="1">
            <a:off x="1686952" y="2523729"/>
            <a:ext cx="3081938" cy="157845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7" name="Straight Arrow Connector 56"/>
          <p:cNvCxnSpPr>
            <a:endCxn id="55" idx="0"/>
          </p:cNvCxnSpPr>
          <p:nvPr/>
        </p:nvCxnSpPr>
        <p:spPr>
          <a:xfrm>
            <a:off x="1675421" y="4094517"/>
            <a:ext cx="163931" cy="67665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1" name="Straight Arrow Connector 60"/>
          <p:cNvCxnSpPr>
            <a:stCxn id="87" idx="3"/>
            <a:endCxn id="58" idx="0"/>
          </p:cNvCxnSpPr>
          <p:nvPr/>
        </p:nvCxnSpPr>
        <p:spPr>
          <a:xfrm>
            <a:off x="1686952" y="4102188"/>
            <a:ext cx="1952822" cy="67597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3" name="Straight Arrow Connector 62"/>
          <p:cNvCxnSpPr>
            <a:stCxn id="87" idx="3"/>
          </p:cNvCxnSpPr>
          <p:nvPr/>
        </p:nvCxnSpPr>
        <p:spPr>
          <a:xfrm>
            <a:off x="1686952" y="4102188"/>
            <a:ext cx="3919141" cy="66898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73" name="TextBox 72"/>
          <p:cNvSpPr txBox="1"/>
          <p:nvPr/>
        </p:nvSpPr>
        <p:spPr>
          <a:xfrm>
            <a:off x="28964" y="2523729"/>
            <a:ext cx="1402271" cy="830997"/>
          </a:xfrm>
          <a:prstGeom prst="rect">
            <a:avLst/>
          </a:prstGeom>
          <a:noFill/>
        </p:spPr>
        <p:txBody>
          <a:bodyPr wrap="square" rtlCol="0">
            <a:spAutoFit/>
          </a:bodyPr>
          <a:lstStyle/>
          <a:p>
            <a:r>
              <a:rPr lang="en-US" sz="1600" b="1" smtClean="0"/>
              <a:t>Bước 3. Tìm ra nguyên nhân</a:t>
            </a:r>
            <a:endParaRPr lang="en-US" sz="1600" b="1"/>
          </a:p>
        </p:txBody>
      </p:sp>
      <p:cxnSp>
        <p:nvCxnSpPr>
          <p:cNvPr id="75" name="Straight Arrow Connector 74"/>
          <p:cNvCxnSpPr>
            <a:stCxn id="73" idx="3"/>
          </p:cNvCxnSpPr>
          <p:nvPr/>
        </p:nvCxnSpPr>
        <p:spPr>
          <a:xfrm flipV="1">
            <a:off x="1431235" y="2738805"/>
            <a:ext cx="408117" cy="200423"/>
          </a:xfrm>
          <a:prstGeom prst="straightConnector1">
            <a:avLst/>
          </a:prstGeom>
          <a:ln>
            <a:solidFill>
              <a:schemeClr val="tx2">
                <a:lumMod val="40000"/>
                <a:lumOff val="60000"/>
              </a:schemeClr>
            </a:solidFill>
            <a:tailEnd type="triangle"/>
          </a:ln>
        </p:spPr>
        <p:style>
          <a:lnRef idx="1">
            <a:schemeClr val="accent5"/>
          </a:lnRef>
          <a:fillRef idx="0">
            <a:schemeClr val="accent5"/>
          </a:fillRef>
          <a:effectRef idx="0">
            <a:schemeClr val="accent5"/>
          </a:effectRef>
          <a:fontRef idx="minor">
            <a:schemeClr val="tx1"/>
          </a:fontRef>
        </p:style>
      </p:cxnSp>
      <p:cxnSp>
        <p:nvCxnSpPr>
          <p:cNvPr id="77" name="Straight Arrow Connector 76"/>
          <p:cNvCxnSpPr>
            <a:stCxn id="73" idx="3"/>
          </p:cNvCxnSpPr>
          <p:nvPr/>
        </p:nvCxnSpPr>
        <p:spPr>
          <a:xfrm>
            <a:off x="1431235" y="2939228"/>
            <a:ext cx="854765" cy="189341"/>
          </a:xfrm>
          <a:prstGeom prst="straightConnector1">
            <a:avLst/>
          </a:prstGeom>
          <a:ln>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3" idx="3"/>
          </p:cNvCxnSpPr>
          <p:nvPr/>
        </p:nvCxnSpPr>
        <p:spPr>
          <a:xfrm>
            <a:off x="1431235" y="2939228"/>
            <a:ext cx="1877114" cy="594911"/>
          </a:xfrm>
          <a:prstGeom prst="straightConnector1">
            <a:avLst/>
          </a:prstGeom>
          <a:ln>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381000" y="5638800"/>
            <a:ext cx="8178049" cy="830997"/>
          </a:xfrm>
          <a:prstGeom prst="rect">
            <a:avLst/>
          </a:prstGeom>
          <a:noFill/>
        </p:spPr>
        <p:txBody>
          <a:bodyPr wrap="square" rtlCol="0">
            <a:spAutoFit/>
          </a:bodyPr>
          <a:lstStyle/>
          <a:p>
            <a:r>
              <a:rPr lang="en-US" sz="1600" b="1" smtClean="0"/>
              <a:t>Bước 4. Phân tích sơ đồ </a:t>
            </a:r>
            <a:r>
              <a:rPr lang="vi-VN" sz="1600"/>
              <a:t>sơ đồ đã xây dựng là một danh sách đầy đủ các nguyên nhân có thể xảy ra, bạn có thể kiểm tra, khảo sát, đo lường .v..v.. để xác định đâu là các nguyên nhân chính rồi từ có có những kế hoạch cụ thể để sửa chữa.</a:t>
            </a:r>
            <a:endParaRPr lang="en-US" sz="1600" b="1"/>
          </a:p>
        </p:txBody>
      </p:sp>
    </p:spTree>
    <p:extLst>
      <p:ext uri="{BB962C8B-B14F-4D97-AF65-F5344CB8AC3E}">
        <p14:creationId xmlns:p14="http://schemas.microsoft.com/office/powerpoint/2010/main" val="181524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additive="base">
                                        <p:cTn id="12" dur="500" fill="hold"/>
                                        <p:tgtEl>
                                          <p:spTgt spid="82"/>
                                        </p:tgtEl>
                                        <p:attrNameLst>
                                          <p:attrName>ppt_x</p:attrName>
                                        </p:attrNameLst>
                                      </p:cBhvr>
                                      <p:tavLst>
                                        <p:tav tm="0">
                                          <p:val>
                                            <p:strVal val="#ppt_x"/>
                                          </p:val>
                                        </p:tav>
                                        <p:tav tm="100000">
                                          <p:val>
                                            <p:strVal val="#ppt_x"/>
                                          </p:val>
                                        </p:tav>
                                      </p:tavLst>
                                    </p:anim>
                                    <p:anim calcmode="lin" valueType="num">
                                      <p:cBhvr additive="base">
                                        <p:cTn id="13"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78861"/>
                                        </p:tgtEl>
                                        <p:attrNameLst>
                                          <p:attrName>style.visibility</p:attrName>
                                        </p:attrNameLst>
                                      </p:cBhvr>
                                      <p:to>
                                        <p:strVal val="visible"/>
                                      </p:to>
                                    </p:set>
                                    <p:animEffect transition="in" filter="wipe(down)">
                                      <p:cBhvr>
                                        <p:cTn id="18" dur="580">
                                          <p:stCondLst>
                                            <p:cond delay="0"/>
                                          </p:stCondLst>
                                        </p:cTn>
                                        <p:tgtEl>
                                          <p:spTgt spid="78861"/>
                                        </p:tgtEl>
                                      </p:cBhvr>
                                    </p:animEffect>
                                    <p:anim calcmode="lin" valueType="num">
                                      <p:cBhvr>
                                        <p:cTn id="19" dur="1822" tmFilter="0,0; 0.14,0.36; 0.43,0.73; 0.71,0.91; 1.0,1.0">
                                          <p:stCondLst>
                                            <p:cond delay="0"/>
                                          </p:stCondLst>
                                        </p:cTn>
                                        <p:tgtEl>
                                          <p:spTgt spid="78861"/>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78861"/>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78861"/>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78861"/>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78861"/>
                                        </p:tgtEl>
                                        <p:attrNameLst>
                                          <p:attrName>ppt_y</p:attrName>
                                        </p:attrNameLst>
                                      </p:cBhvr>
                                      <p:tavLst>
                                        <p:tav tm="0" fmla="#ppt_y-sin(pi*$)/81">
                                          <p:val>
                                            <p:fltVal val="0"/>
                                          </p:val>
                                        </p:tav>
                                        <p:tav tm="100000">
                                          <p:val>
                                            <p:fltVal val="1"/>
                                          </p:val>
                                        </p:tav>
                                      </p:tavLst>
                                    </p:anim>
                                    <p:animScale>
                                      <p:cBhvr>
                                        <p:cTn id="24" dur="26">
                                          <p:stCondLst>
                                            <p:cond delay="650"/>
                                          </p:stCondLst>
                                        </p:cTn>
                                        <p:tgtEl>
                                          <p:spTgt spid="78861"/>
                                        </p:tgtEl>
                                      </p:cBhvr>
                                      <p:to x="100000" y="60000"/>
                                    </p:animScale>
                                    <p:animScale>
                                      <p:cBhvr>
                                        <p:cTn id="25" dur="166" decel="50000">
                                          <p:stCondLst>
                                            <p:cond delay="676"/>
                                          </p:stCondLst>
                                        </p:cTn>
                                        <p:tgtEl>
                                          <p:spTgt spid="78861"/>
                                        </p:tgtEl>
                                      </p:cBhvr>
                                      <p:to x="100000" y="100000"/>
                                    </p:animScale>
                                    <p:animScale>
                                      <p:cBhvr>
                                        <p:cTn id="26" dur="26">
                                          <p:stCondLst>
                                            <p:cond delay="1312"/>
                                          </p:stCondLst>
                                        </p:cTn>
                                        <p:tgtEl>
                                          <p:spTgt spid="78861"/>
                                        </p:tgtEl>
                                      </p:cBhvr>
                                      <p:to x="100000" y="80000"/>
                                    </p:animScale>
                                    <p:animScale>
                                      <p:cBhvr>
                                        <p:cTn id="27" dur="166" decel="50000">
                                          <p:stCondLst>
                                            <p:cond delay="1338"/>
                                          </p:stCondLst>
                                        </p:cTn>
                                        <p:tgtEl>
                                          <p:spTgt spid="78861"/>
                                        </p:tgtEl>
                                      </p:cBhvr>
                                      <p:to x="100000" y="100000"/>
                                    </p:animScale>
                                    <p:animScale>
                                      <p:cBhvr>
                                        <p:cTn id="28" dur="26">
                                          <p:stCondLst>
                                            <p:cond delay="1642"/>
                                          </p:stCondLst>
                                        </p:cTn>
                                        <p:tgtEl>
                                          <p:spTgt spid="78861"/>
                                        </p:tgtEl>
                                      </p:cBhvr>
                                      <p:to x="100000" y="90000"/>
                                    </p:animScale>
                                    <p:animScale>
                                      <p:cBhvr>
                                        <p:cTn id="29" dur="166" decel="50000">
                                          <p:stCondLst>
                                            <p:cond delay="1668"/>
                                          </p:stCondLst>
                                        </p:cTn>
                                        <p:tgtEl>
                                          <p:spTgt spid="78861"/>
                                        </p:tgtEl>
                                      </p:cBhvr>
                                      <p:to x="100000" y="100000"/>
                                    </p:animScale>
                                    <p:animScale>
                                      <p:cBhvr>
                                        <p:cTn id="30" dur="26">
                                          <p:stCondLst>
                                            <p:cond delay="1808"/>
                                          </p:stCondLst>
                                        </p:cTn>
                                        <p:tgtEl>
                                          <p:spTgt spid="78861"/>
                                        </p:tgtEl>
                                      </p:cBhvr>
                                      <p:to x="100000" y="95000"/>
                                    </p:animScale>
                                    <p:animScale>
                                      <p:cBhvr>
                                        <p:cTn id="31" dur="166" decel="50000">
                                          <p:stCondLst>
                                            <p:cond delay="1834"/>
                                          </p:stCondLst>
                                        </p:cTn>
                                        <p:tgtEl>
                                          <p:spTgt spid="78861"/>
                                        </p:tgtEl>
                                      </p:cBhvr>
                                      <p:to x="100000" y="100000"/>
                                    </p:animScale>
                                  </p:childTnLst>
                                </p:cTn>
                              </p:par>
                              <p:par>
                                <p:cTn id="32" presetID="26" presetClass="entr" presetSubtype="0" fill="hold" grpId="0" nodeType="withEffect">
                                  <p:stCondLst>
                                    <p:cond delay="0"/>
                                  </p:stCondLst>
                                  <p:childTnLst>
                                    <p:set>
                                      <p:cBhvr>
                                        <p:cTn id="33" dur="1" fill="hold">
                                          <p:stCondLst>
                                            <p:cond delay="0"/>
                                          </p:stCondLst>
                                        </p:cTn>
                                        <p:tgtEl>
                                          <p:spTgt spid="78851"/>
                                        </p:tgtEl>
                                        <p:attrNameLst>
                                          <p:attrName>style.visibility</p:attrName>
                                        </p:attrNameLst>
                                      </p:cBhvr>
                                      <p:to>
                                        <p:strVal val="visible"/>
                                      </p:to>
                                    </p:set>
                                    <p:animEffect transition="in" filter="wipe(down)">
                                      <p:cBhvr>
                                        <p:cTn id="34" dur="580">
                                          <p:stCondLst>
                                            <p:cond delay="0"/>
                                          </p:stCondLst>
                                        </p:cTn>
                                        <p:tgtEl>
                                          <p:spTgt spid="78851"/>
                                        </p:tgtEl>
                                      </p:cBhvr>
                                    </p:animEffect>
                                    <p:anim calcmode="lin" valueType="num">
                                      <p:cBhvr>
                                        <p:cTn id="35" dur="1822" tmFilter="0,0; 0.14,0.36; 0.43,0.73; 0.71,0.91; 1.0,1.0">
                                          <p:stCondLst>
                                            <p:cond delay="0"/>
                                          </p:stCondLst>
                                        </p:cTn>
                                        <p:tgtEl>
                                          <p:spTgt spid="78851"/>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78851"/>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78851"/>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78851"/>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78851"/>
                                        </p:tgtEl>
                                        <p:attrNameLst>
                                          <p:attrName>ppt_y</p:attrName>
                                        </p:attrNameLst>
                                      </p:cBhvr>
                                      <p:tavLst>
                                        <p:tav tm="0" fmla="#ppt_y-sin(pi*$)/81">
                                          <p:val>
                                            <p:fltVal val="0"/>
                                          </p:val>
                                        </p:tav>
                                        <p:tav tm="100000">
                                          <p:val>
                                            <p:fltVal val="1"/>
                                          </p:val>
                                        </p:tav>
                                      </p:tavLst>
                                    </p:anim>
                                    <p:animScale>
                                      <p:cBhvr>
                                        <p:cTn id="40" dur="26">
                                          <p:stCondLst>
                                            <p:cond delay="650"/>
                                          </p:stCondLst>
                                        </p:cTn>
                                        <p:tgtEl>
                                          <p:spTgt spid="78851"/>
                                        </p:tgtEl>
                                      </p:cBhvr>
                                      <p:to x="100000" y="60000"/>
                                    </p:animScale>
                                    <p:animScale>
                                      <p:cBhvr>
                                        <p:cTn id="41" dur="166" decel="50000">
                                          <p:stCondLst>
                                            <p:cond delay="676"/>
                                          </p:stCondLst>
                                        </p:cTn>
                                        <p:tgtEl>
                                          <p:spTgt spid="78851"/>
                                        </p:tgtEl>
                                      </p:cBhvr>
                                      <p:to x="100000" y="100000"/>
                                    </p:animScale>
                                    <p:animScale>
                                      <p:cBhvr>
                                        <p:cTn id="42" dur="26">
                                          <p:stCondLst>
                                            <p:cond delay="1312"/>
                                          </p:stCondLst>
                                        </p:cTn>
                                        <p:tgtEl>
                                          <p:spTgt spid="78851"/>
                                        </p:tgtEl>
                                      </p:cBhvr>
                                      <p:to x="100000" y="80000"/>
                                    </p:animScale>
                                    <p:animScale>
                                      <p:cBhvr>
                                        <p:cTn id="43" dur="166" decel="50000">
                                          <p:stCondLst>
                                            <p:cond delay="1338"/>
                                          </p:stCondLst>
                                        </p:cTn>
                                        <p:tgtEl>
                                          <p:spTgt spid="78851"/>
                                        </p:tgtEl>
                                      </p:cBhvr>
                                      <p:to x="100000" y="100000"/>
                                    </p:animScale>
                                    <p:animScale>
                                      <p:cBhvr>
                                        <p:cTn id="44" dur="26">
                                          <p:stCondLst>
                                            <p:cond delay="1642"/>
                                          </p:stCondLst>
                                        </p:cTn>
                                        <p:tgtEl>
                                          <p:spTgt spid="78851"/>
                                        </p:tgtEl>
                                      </p:cBhvr>
                                      <p:to x="100000" y="90000"/>
                                    </p:animScale>
                                    <p:animScale>
                                      <p:cBhvr>
                                        <p:cTn id="45" dur="166" decel="50000">
                                          <p:stCondLst>
                                            <p:cond delay="1668"/>
                                          </p:stCondLst>
                                        </p:cTn>
                                        <p:tgtEl>
                                          <p:spTgt spid="78851"/>
                                        </p:tgtEl>
                                      </p:cBhvr>
                                      <p:to x="100000" y="100000"/>
                                    </p:animScale>
                                    <p:animScale>
                                      <p:cBhvr>
                                        <p:cTn id="46" dur="26">
                                          <p:stCondLst>
                                            <p:cond delay="1808"/>
                                          </p:stCondLst>
                                        </p:cTn>
                                        <p:tgtEl>
                                          <p:spTgt spid="78851"/>
                                        </p:tgtEl>
                                      </p:cBhvr>
                                      <p:to x="100000" y="95000"/>
                                    </p:animScale>
                                    <p:animScale>
                                      <p:cBhvr>
                                        <p:cTn id="47" dur="166" decel="50000">
                                          <p:stCondLst>
                                            <p:cond delay="1834"/>
                                          </p:stCondLst>
                                        </p:cTn>
                                        <p:tgtEl>
                                          <p:spTgt spid="78851"/>
                                        </p:tgtEl>
                                      </p:cBhvr>
                                      <p:to x="100000" y="100000"/>
                                    </p:animScale>
                                  </p:childTnLst>
                                </p:cTn>
                              </p:par>
                              <p:par>
                                <p:cTn id="48" presetID="26" presetClass="entr" presetSubtype="0" fill="hold" nodeType="withEffect">
                                  <p:stCondLst>
                                    <p:cond delay="0"/>
                                  </p:stCondLst>
                                  <p:childTnLst>
                                    <p:set>
                                      <p:cBhvr>
                                        <p:cTn id="49" dur="1" fill="hold">
                                          <p:stCondLst>
                                            <p:cond delay="0"/>
                                          </p:stCondLst>
                                        </p:cTn>
                                        <p:tgtEl>
                                          <p:spTgt spid="78866"/>
                                        </p:tgtEl>
                                        <p:attrNameLst>
                                          <p:attrName>style.visibility</p:attrName>
                                        </p:attrNameLst>
                                      </p:cBhvr>
                                      <p:to>
                                        <p:strVal val="visible"/>
                                      </p:to>
                                    </p:set>
                                    <p:animEffect transition="in" filter="wipe(down)">
                                      <p:cBhvr>
                                        <p:cTn id="50" dur="580">
                                          <p:stCondLst>
                                            <p:cond delay="0"/>
                                          </p:stCondLst>
                                        </p:cTn>
                                        <p:tgtEl>
                                          <p:spTgt spid="78866"/>
                                        </p:tgtEl>
                                      </p:cBhvr>
                                    </p:animEffect>
                                    <p:anim calcmode="lin" valueType="num">
                                      <p:cBhvr>
                                        <p:cTn id="51" dur="1822" tmFilter="0,0; 0.14,0.36; 0.43,0.73; 0.71,0.91; 1.0,1.0">
                                          <p:stCondLst>
                                            <p:cond delay="0"/>
                                          </p:stCondLst>
                                        </p:cTn>
                                        <p:tgtEl>
                                          <p:spTgt spid="78866"/>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78866"/>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78866"/>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78866"/>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78866"/>
                                        </p:tgtEl>
                                        <p:attrNameLst>
                                          <p:attrName>ppt_y</p:attrName>
                                        </p:attrNameLst>
                                      </p:cBhvr>
                                      <p:tavLst>
                                        <p:tav tm="0" fmla="#ppt_y-sin(pi*$)/81">
                                          <p:val>
                                            <p:fltVal val="0"/>
                                          </p:val>
                                        </p:tav>
                                        <p:tav tm="100000">
                                          <p:val>
                                            <p:fltVal val="1"/>
                                          </p:val>
                                        </p:tav>
                                      </p:tavLst>
                                    </p:anim>
                                    <p:animScale>
                                      <p:cBhvr>
                                        <p:cTn id="56" dur="26">
                                          <p:stCondLst>
                                            <p:cond delay="650"/>
                                          </p:stCondLst>
                                        </p:cTn>
                                        <p:tgtEl>
                                          <p:spTgt spid="78866"/>
                                        </p:tgtEl>
                                      </p:cBhvr>
                                      <p:to x="100000" y="60000"/>
                                    </p:animScale>
                                    <p:animScale>
                                      <p:cBhvr>
                                        <p:cTn id="57" dur="166" decel="50000">
                                          <p:stCondLst>
                                            <p:cond delay="676"/>
                                          </p:stCondLst>
                                        </p:cTn>
                                        <p:tgtEl>
                                          <p:spTgt spid="78866"/>
                                        </p:tgtEl>
                                      </p:cBhvr>
                                      <p:to x="100000" y="100000"/>
                                    </p:animScale>
                                    <p:animScale>
                                      <p:cBhvr>
                                        <p:cTn id="58" dur="26">
                                          <p:stCondLst>
                                            <p:cond delay="1312"/>
                                          </p:stCondLst>
                                        </p:cTn>
                                        <p:tgtEl>
                                          <p:spTgt spid="78866"/>
                                        </p:tgtEl>
                                      </p:cBhvr>
                                      <p:to x="100000" y="80000"/>
                                    </p:animScale>
                                    <p:animScale>
                                      <p:cBhvr>
                                        <p:cTn id="59" dur="166" decel="50000">
                                          <p:stCondLst>
                                            <p:cond delay="1338"/>
                                          </p:stCondLst>
                                        </p:cTn>
                                        <p:tgtEl>
                                          <p:spTgt spid="78866"/>
                                        </p:tgtEl>
                                      </p:cBhvr>
                                      <p:to x="100000" y="100000"/>
                                    </p:animScale>
                                    <p:animScale>
                                      <p:cBhvr>
                                        <p:cTn id="60" dur="26">
                                          <p:stCondLst>
                                            <p:cond delay="1642"/>
                                          </p:stCondLst>
                                        </p:cTn>
                                        <p:tgtEl>
                                          <p:spTgt spid="78866"/>
                                        </p:tgtEl>
                                      </p:cBhvr>
                                      <p:to x="100000" y="90000"/>
                                    </p:animScale>
                                    <p:animScale>
                                      <p:cBhvr>
                                        <p:cTn id="61" dur="166" decel="50000">
                                          <p:stCondLst>
                                            <p:cond delay="1668"/>
                                          </p:stCondLst>
                                        </p:cTn>
                                        <p:tgtEl>
                                          <p:spTgt spid="78866"/>
                                        </p:tgtEl>
                                      </p:cBhvr>
                                      <p:to x="100000" y="100000"/>
                                    </p:animScale>
                                    <p:animScale>
                                      <p:cBhvr>
                                        <p:cTn id="62" dur="26">
                                          <p:stCondLst>
                                            <p:cond delay="1808"/>
                                          </p:stCondLst>
                                        </p:cTn>
                                        <p:tgtEl>
                                          <p:spTgt spid="78866"/>
                                        </p:tgtEl>
                                      </p:cBhvr>
                                      <p:to x="100000" y="95000"/>
                                    </p:animScale>
                                    <p:animScale>
                                      <p:cBhvr>
                                        <p:cTn id="63" dur="166" decel="50000">
                                          <p:stCondLst>
                                            <p:cond delay="1834"/>
                                          </p:stCondLst>
                                        </p:cTn>
                                        <p:tgtEl>
                                          <p:spTgt spid="78866"/>
                                        </p:tgtEl>
                                      </p:cBhvr>
                                      <p:to x="100000" y="100000"/>
                                    </p:animScale>
                                  </p:childTnLst>
                                </p:cTn>
                              </p:par>
                              <p:par>
                                <p:cTn id="64" presetID="26" presetClass="entr" presetSubtype="0" fill="hold"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wipe(down)">
                                      <p:cBhvr>
                                        <p:cTn id="66" dur="580">
                                          <p:stCondLst>
                                            <p:cond delay="0"/>
                                          </p:stCondLst>
                                        </p:cTn>
                                        <p:tgtEl>
                                          <p:spTgt spid="52"/>
                                        </p:tgtEl>
                                      </p:cBhvr>
                                    </p:animEffect>
                                    <p:anim calcmode="lin" valueType="num">
                                      <p:cBhvr>
                                        <p:cTn id="67"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72" dur="26">
                                          <p:stCondLst>
                                            <p:cond delay="650"/>
                                          </p:stCondLst>
                                        </p:cTn>
                                        <p:tgtEl>
                                          <p:spTgt spid="52"/>
                                        </p:tgtEl>
                                      </p:cBhvr>
                                      <p:to x="100000" y="60000"/>
                                    </p:animScale>
                                    <p:animScale>
                                      <p:cBhvr>
                                        <p:cTn id="73" dur="166" decel="50000">
                                          <p:stCondLst>
                                            <p:cond delay="676"/>
                                          </p:stCondLst>
                                        </p:cTn>
                                        <p:tgtEl>
                                          <p:spTgt spid="52"/>
                                        </p:tgtEl>
                                      </p:cBhvr>
                                      <p:to x="100000" y="100000"/>
                                    </p:animScale>
                                    <p:animScale>
                                      <p:cBhvr>
                                        <p:cTn id="74" dur="26">
                                          <p:stCondLst>
                                            <p:cond delay="1312"/>
                                          </p:stCondLst>
                                        </p:cTn>
                                        <p:tgtEl>
                                          <p:spTgt spid="52"/>
                                        </p:tgtEl>
                                      </p:cBhvr>
                                      <p:to x="100000" y="80000"/>
                                    </p:animScale>
                                    <p:animScale>
                                      <p:cBhvr>
                                        <p:cTn id="75" dur="166" decel="50000">
                                          <p:stCondLst>
                                            <p:cond delay="1338"/>
                                          </p:stCondLst>
                                        </p:cTn>
                                        <p:tgtEl>
                                          <p:spTgt spid="52"/>
                                        </p:tgtEl>
                                      </p:cBhvr>
                                      <p:to x="100000" y="100000"/>
                                    </p:animScale>
                                    <p:animScale>
                                      <p:cBhvr>
                                        <p:cTn id="76" dur="26">
                                          <p:stCondLst>
                                            <p:cond delay="1642"/>
                                          </p:stCondLst>
                                        </p:cTn>
                                        <p:tgtEl>
                                          <p:spTgt spid="52"/>
                                        </p:tgtEl>
                                      </p:cBhvr>
                                      <p:to x="100000" y="90000"/>
                                    </p:animScale>
                                    <p:animScale>
                                      <p:cBhvr>
                                        <p:cTn id="77" dur="166" decel="50000">
                                          <p:stCondLst>
                                            <p:cond delay="1668"/>
                                          </p:stCondLst>
                                        </p:cTn>
                                        <p:tgtEl>
                                          <p:spTgt spid="52"/>
                                        </p:tgtEl>
                                      </p:cBhvr>
                                      <p:to x="100000" y="100000"/>
                                    </p:animScale>
                                    <p:animScale>
                                      <p:cBhvr>
                                        <p:cTn id="78" dur="26">
                                          <p:stCondLst>
                                            <p:cond delay="1808"/>
                                          </p:stCondLst>
                                        </p:cTn>
                                        <p:tgtEl>
                                          <p:spTgt spid="52"/>
                                        </p:tgtEl>
                                      </p:cBhvr>
                                      <p:to x="100000" y="95000"/>
                                    </p:animScale>
                                    <p:animScale>
                                      <p:cBhvr>
                                        <p:cTn id="79" dur="166" decel="50000">
                                          <p:stCondLst>
                                            <p:cond delay="1834"/>
                                          </p:stCondLst>
                                        </p:cTn>
                                        <p:tgtEl>
                                          <p:spTgt spid="52"/>
                                        </p:tgtEl>
                                      </p:cBhvr>
                                      <p:to x="100000" y="100000"/>
                                    </p:animScale>
                                  </p:childTnLst>
                                </p:cTn>
                              </p:par>
                              <p:par>
                                <p:cTn id="80" presetID="26" presetClass="entr" presetSubtype="0" fill="hold" nodeType="withEffect">
                                  <p:stCondLst>
                                    <p:cond delay="0"/>
                                  </p:stCondLst>
                                  <p:childTnLst>
                                    <p:set>
                                      <p:cBhvr>
                                        <p:cTn id="81" dur="1" fill="hold">
                                          <p:stCondLst>
                                            <p:cond delay="0"/>
                                          </p:stCondLst>
                                        </p:cTn>
                                        <p:tgtEl>
                                          <p:spTgt spid="78879"/>
                                        </p:tgtEl>
                                        <p:attrNameLst>
                                          <p:attrName>style.visibility</p:attrName>
                                        </p:attrNameLst>
                                      </p:cBhvr>
                                      <p:to>
                                        <p:strVal val="visible"/>
                                      </p:to>
                                    </p:set>
                                    <p:animEffect transition="in" filter="wipe(down)">
                                      <p:cBhvr>
                                        <p:cTn id="82" dur="580">
                                          <p:stCondLst>
                                            <p:cond delay="0"/>
                                          </p:stCondLst>
                                        </p:cTn>
                                        <p:tgtEl>
                                          <p:spTgt spid="78879"/>
                                        </p:tgtEl>
                                      </p:cBhvr>
                                    </p:animEffect>
                                    <p:anim calcmode="lin" valueType="num">
                                      <p:cBhvr>
                                        <p:cTn id="83" dur="1822" tmFilter="0,0; 0.14,0.36; 0.43,0.73; 0.71,0.91; 1.0,1.0">
                                          <p:stCondLst>
                                            <p:cond delay="0"/>
                                          </p:stCondLst>
                                        </p:cTn>
                                        <p:tgtEl>
                                          <p:spTgt spid="78879"/>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78879"/>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78879"/>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78879"/>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78879"/>
                                        </p:tgtEl>
                                        <p:attrNameLst>
                                          <p:attrName>ppt_y</p:attrName>
                                        </p:attrNameLst>
                                      </p:cBhvr>
                                      <p:tavLst>
                                        <p:tav tm="0" fmla="#ppt_y-sin(pi*$)/81">
                                          <p:val>
                                            <p:fltVal val="0"/>
                                          </p:val>
                                        </p:tav>
                                        <p:tav tm="100000">
                                          <p:val>
                                            <p:fltVal val="1"/>
                                          </p:val>
                                        </p:tav>
                                      </p:tavLst>
                                    </p:anim>
                                    <p:animScale>
                                      <p:cBhvr>
                                        <p:cTn id="88" dur="26">
                                          <p:stCondLst>
                                            <p:cond delay="650"/>
                                          </p:stCondLst>
                                        </p:cTn>
                                        <p:tgtEl>
                                          <p:spTgt spid="78879"/>
                                        </p:tgtEl>
                                      </p:cBhvr>
                                      <p:to x="100000" y="60000"/>
                                    </p:animScale>
                                    <p:animScale>
                                      <p:cBhvr>
                                        <p:cTn id="89" dur="166" decel="50000">
                                          <p:stCondLst>
                                            <p:cond delay="676"/>
                                          </p:stCondLst>
                                        </p:cTn>
                                        <p:tgtEl>
                                          <p:spTgt spid="78879"/>
                                        </p:tgtEl>
                                      </p:cBhvr>
                                      <p:to x="100000" y="100000"/>
                                    </p:animScale>
                                    <p:animScale>
                                      <p:cBhvr>
                                        <p:cTn id="90" dur="26">
                                          <p:stCondLst>
                                            <p:cond delay="1312"/>
                                          </p:stCondLst>
                                        </p:cTn>
                                        <p:tgtEl>
                                          <p:spTgt spid="78879"/>
                                        </p:tgtEl>
                                      </p:cBhvr>
                                      <p:to x="100000" y="80000"/>
                                    </p:animScale>
                                    <p:animScale>
                                      <p:cBhvr>
                                        <p:cTn id="91" dur="166" decel="50000">
                                          <p:stCondLst>
                                            <p:cond delay="1338"/>
                                          </p:stCondLst>
                                        </p:cTn>
                                        <p:tgtEl>
                                          <p:spTgt spid="78879"/>
                                        </p:tgtEl>
                                      </p:cBhvr>
                                      <p:to x="100000" y="100000"/>
                                    </p:animScale>
                                    <p:animScale>
                                      <p:cBhvr>
                                        <p:cTn id="92" dur="26">
                                          <p:stCondLst>
                                            <p:cond delay="1642"/>
                                          </p:stCondLst>
                                        </p:cTn>
                                        <p:tgtEl>
                                          <p:spTgt spid="78879"/>
                                        </p:tgtEl>
                                      </p:cBhvr>
                                      <p:to x="100000" y="90000"/>
                                    </p:animScale>
                                    <p:animScale>
                                      <p:cBhvr>
                                        <p:cTn id="93" dur="166" decel="50000">
                                          <p:stCondLst>
                                            <p:cond delay="1668"/>
                                          </p:stCondLst>
                                        </p:cTn>
                                        <p:tgtEl>
                                          <p:spTgt spid="78879"/>
                                        </p:tgtEl>
                                      </p:cBhvr>
                                      <p:to x="100000" y="100000"/>
                                    </p:animScale>
                                    <p:animScale>
                                      <p:cBhvr>
                                        <p:cTn id="94" dur="26">
                                          <p:stCondLst>
                                            <p:cond delay="1808"/>
                                          </p:stCondLst>
                                        </p:cTn>
                                        <p:tgtEl>
                                          <p:spTgt spid="78879"/>
                                        </p:tgtEl>
                                      </p:cBhvr>
                                      <p:to x="100000" y="95000"/>
                                    </p:animScale>
                                    <p:animScale>
                                      <p:cBhvr>
                                        <p:cTn id="95" dur="166" decel="50000">
                                          <p:stCondLst>
                                            <p:cond delay="1834"/>
                                          </p:stCondLst>
                                        </p:cTn>
                                        <p:tgtEl>
                                          <p:spTgt spid="78879"/>
                                        </p:tgtEl>
                                      </p:cBhvr>
                                      <p:to x="100000" y="100000"/>
                                    </p:animScale>
                                  </p:childTnLst>
                                </p:cTn>
                              </p:par>
                              <p:par>
                                <p:cTn id="96" presetID="26" presetClass="entr" presetSubtype="0" fill="hold"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wipe(down)">
                                      <p:cBhvr>
                                        <p:cTn id="98" dur="580">
                                          <p:stCondLst>
                                            <p:cond delay="0"/>
                                          </p:stCondLst>
                                        </p:cTn>
                                        <p:tgtEl>
                                          <p:spTgt spid="36"/>
                                        </p:tgtEl>
                                      </p:cBhvr>
                                    </p:animEffect>
                                    <p:anim calcmode="lin" valueType="num">
                                      <p:cBhvr>
                                        <p:cTn id="99"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04" dur="26">
                                          <p:stCondLst>
                                            <p:cond delay="650"/>
                                          </p:stCondLst>
                                        </p:cTn>
                                        <p:tgtEl>
                                          <p:spTgt spid="36"/>
                                        </p:tgtEl>
                                      </p:cBhvr>
                                      <p:to x="100000" y="60000"/>
                                    </p:animScale>
                                    <p:animScale>
                                      <p:cBhvr>
                                        <p:cTn id="105" dur="166" decel="50000">
                                          <p:stCondLst>
                                            <p:cond delay="676"/>
                                          </p:stCondLst>
                                        </p:cTn>
                                        <p:tgtEl>
                                          <p:spTgt spid="36"/>
                                        </p:tgtEl>
                                      </p:cBhvr>
                                      <p:to x="100000" y="100000"/>
                                    </p:animScale>
                                    <p:animScale>
                                      <p:cBhvr>
                                        <p:cTn id="106" dur="26">
                                          <p:stCondLst>
                                            <p:cond delay="1312"/>
                                          </p:stCondLst>
                                        </p:cTn>
                                        <p:tgtEl>
                                          <p:spTgt spid="36"/>
                                        </p:tgtEl>
                                      </p:cBhvr>
                                      <p:to x="100000" y="80000"/>
                                    </p:animScale>
                                    <p:animScale>
                                      <p:cBhvr>
                                        <p:cTn id="107" dur="166" decel="50000">
                                          <p:stCondLst>
                                            <p:cond delay="1338"/>
                                          </p:stCondLst>
                                        </p:cTn>
                                        <p:tgtEl>
                                          <p:spTgt spid="36"/>
                                        </p:tgtEl>
                                      </p:cBhvr>
                                      <p:to x="100000" y="100000"/>
                                    </p:animScale>
                                    <p:animScale>
                                      <p:cBhvr>
                                        <p:cTn id="108" dur="26">
                                          <p:stCondLst>
                                            <p:cond delay="1642"/>
                                          </p:stCondLst>
                                        </p:cTn>
                                        <p:tgtEl>
                                          <p:spTgt spid="36"/>
                                        </p:tgtEl>
                                      </p:cBhvr>
                                      <p:to x="100000" y="90000"/>
                                    </p:animScale>
                                    <p:animScale>
                                      <p:cBhvr>
                                        <p:cTn id="109" dur="166" decel="50000">
                                          <p:stCondLst>
                                            <p:cond delay="1668"/>
                                          </p:stCondLst>
                                        </p:cTn>
                                        <p:tgtEl>
                                          <p:spTgt spid="36"/>
                                        </p:tgtEl>
                                      </p:cBhvr>
                                      <p:to x="100000" y="100000"/>
                                    </p:animScale>
                                    <p:animScale>
                                      <p:cBhvr>
                                        <p:cTn id="110" dur="26">
                                          <p:stCondLst>
                                            <p:cond delay="1808"/>
                                          </p:stCondLst>
                                        </p:cTn>
                                        <p:tgtEl>
                                          <p:spTgt spid="36"/>
                                        </p:tgtEl>
                                      </p:cBhvr>
                                      <p:to x="100000" y="95000"/>
                                    </p:animScale>
                                    <p:animScale>
                                      <p:cBhvr>
                                        <p:cTn id="111" dur="166" decel="50000">
                                          <p:stCondLst>
                                            <p:cond delay="1834"/>
                                          </p:stCondLst>
                                        </p:cTn>
                                        <p:tgtEl>
                                          <p:spTgt spid="36"/>
                                        </p:tgtEl>
                                      </p:cBhvr>
                                      <p:to x="100000" y="100000"/>
                                    </p:animScale>
                                  </p:childTnLst>
                                </p:cTn>
                              </p:par>
                              <p:par>
                                <p:cTn id="112" presetID="26" presetClass="entr" presetSubtype="0" fill="hold" nodeType="with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wipe(down)">
                                      <p:cBhvr>
                                        <p:cTn id="114" dur="580">
                                          <p:stCondLst>
                                            <p:cond delay="0"/>
                                          </p:stCondLst>
                                        </p:cTn>
                                        <p:tgtEl>
                                          <p:spTgt spid="38"/>
                                        </p:tgtEl>
                                      </p:cBhvr>
                                    </p:animEffect>
                                    <p:anim calcmode="lin" valueType="num">
                                      <p:cBhvr>
                                        <p:cTn id="115"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120" dur="26">
                                          <p:stCondLst>
                                            <p:cond delay="650"/>
                                          </p:stCondLst>
                                        </p:cTn>
                                        <p:tgtEl>
                                          <p:spTgt spid="38"/>
                                        </p:tgtEl>
                                      </p:cBhvr>
                                      <p:to x="100000" y="60000"/>
                                    </p:animScale>
                                    <p:animScale>
                                      <p:cBhvr>
                                        <p:cTn id="121" dur="166" decel="50000">
                                          <p:stCondLst>
                                            <p:cond delay="676"/>
                                          </p:stCondLst>
                                        </p:cTn>
                                        <p:tgtEl>
                                          <p:spTgt spid="38"/>
                                        </p:tgtEl>
                                      </p:cBhvr>
                                      <p:to x="100000" y="100000"/>
                                    </p:animScale>
                                    <p:animScale>
                                      <p:cBhvr>
                                        <p:cTn id="122" dur="26">
                                          <p:stCondLst>
                                            <p:cond delay="1312"/>
                                          </p:stCondLst>
                                        </p:cTn>
                                        <p:tgtEl>
                                          <p:spTgt spid="38"/>
                                        </p:tgtEl>
                                      </p:cBhvr>
                                      <p:to x="100000" y="80000"/>
                                    </p:animScale>
                                    <p:animScale>
                                      <p:cBhvr>
                                        <p:cTn id="123" dur="166" decel="50000">
                                          <p:stCondLst>
                                            <p:cond delay="1338"/>
                                          </p:stCondLst>
                                        </p:cTn>
                                        <p:tgtEl>
                                          <p:spTgt spid="38"/>
                                        </p:tgtEl>
                                      </p:cBhvr>
                                      <p:to x="100000" y="100000"/>
                                    </p:animScale>
                                    <p:animScale>
                                      <p:cBhvr>
                                        <p:cTn id="124" dur="26">
                                          <p:stCondLst>
                                            <p:cond delay="1642"/>
                                          </p:stCondLst>
                                        </p:cTn>
                                        <p:tgtEl>
                                          <p:spTgt spid="38"/>
                                        </p:tgtEl>
                                      </p:cBhvr>
                                      <p:to x="100000" y="90000"/>
                                    </p:animScale>
                                    <p:animScale>
                                      <p:cBhvr>
                                        <p:cTn id="125" dur="166" decel="50000">
                                          <p:stCondLst>
                                            <p:cond delay="1668"/>
                                          </p:stCondLst>
                                        </p:cTn>
                                        <p:tgtEl>
                                          <p:spTgt spid="38"/>
                                        </p:tgtEl>
                                      </p:cBhvr>
                                      <p:to x="100000" y="100000"/>
                                    </p:animScale>
                                    <p:animScale>
                                      <p:cBhvr>
                                        <p:cTn id="126" dur="26">
                                          <p:stCondLst>
                                            <p:cond delay="1808"/>
                                          </p:stCondLst>
                                        </p:cTn>
                                        <p:tgtEl>
                                          <p:spTgt spid="38"/>
                                        </p:tgtEl>
                                      </p:cBhvr>
                                      <p:to x="100000" y="95000"/>
                                    </p:animScale>
                                    <p:animScale>
                                      <p:cBhvr>
                                        <p:cTn id="127" dur="166" decel="50000">
                                          <p:stCondLst>
                                            <p:cond delay="1834"/>
                                          </p:stCondLst>
                                        </p:cTn>
                                        <p:tgtEl>
                                          <p:spTgt spid="38"/>
                                        </p:tgtEl>
                                      </p:cBhvr>
                                      <p:to x="100000" y="100000"/>
                                    </p:animScale>
                                  </p:childTnLst>
                                </p:cTn>
                              </p:par>
                              <p:par>
                                <p:cTn id="128" presetID="26" presetClass="entr" presetSubtype="0" fill="hold" nodeType="withEffect">
                                  <p:stCondLst>
                                    <p:cond delay="0"/>
                                  </p:stCondLst>
                                  <p:childTnLst>
                                    <p:set>
                                      <p:cBhvr>
                                        <p:cTn id="129" dur="1" fill="hold">
                                          <p:stCondLst>
                                            <p:cond delay="0"/>
                                          </p:stCondLst>
                                        </p:cTn>
                                        <p:tgtEl>
                                          <p:spTgt spid="40"/>
                                        </p:tgtEl>
                                        <p:attrNameLst>
                                          <p:attrName>style.visibility</p:attrName>
                                        </p:attrNameLst>
                                      </p:cBhvr>
                                      <p:to>
                                        <p:strVal val="visible"/>
                                      </p:to>
                                    </p:set>
                                    <p:animEffect transition="in" filter="wipe(down)">
                                      <p:cBhvr>
                                        <p:cTn id="130" dur="580">
                                          <p:stCondLst>
                                            <p:cond delay="0"/>
                                          </p:stCondLst>
                                        </p:cTn>
                                        <p:tgtEl>
                                          <p:spTgt spid="40"/>
                                        </p:tgtEl>
                                      </p:cBhvr>
                                    </p:animEffect>
                                    <p:anim calcmode="lin" valueType="num">
                                      <p:cBhvr>
                                        <p:cTn id="131"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36" dur="26">
                                          <p:stCondLst>
                                            <p:cond delay="650"/>
                                          </p:stCondLst>
                                        </p:cTn>
                                        <p:tgtEl>
                                          <p:spTgt spid="40"/>
                                        </p:tgtEl>
                                      </p:cBhvr>
                                      <p:to x="100000" y="60000"/>
                                    </p:animScale>
                                    <p:animScale>
                                      <p:cBhvr>
                                        <p:cTn id="137" dur="166" decel="50000">
                                          <p:stCondLst>
                                            <p:cond delay="676"/>
                                          </p:stCondLst>
                                        </p:cTn>
                                        <p:tgtEl>
                                          <p:spTgt spid="40"/>
                                        </p:tgtEl>
                                      </p:cBhvr>
                                      <p:to x="100000" y="100000"/>
                                    </p:animScale>
                                    <p:animScale>
                                      <p:cBhvr>
                                        <p:cTn id="138" dur="26">
                                          <p:stCondLst>
                                            <p:cond delay="1312"/>
                                          </p:stCondLst>
                                        </p:cTn>
                                        <p:tgtEl>
                                          <p:spTgt spid="40"/>
                                        </p:tgtEl>
                                      </p:cBhvr>
                                      <p:to x="100000" y="80000"/>
                                    </p:animScale>
                                    <p:animScale>
                                      <p:cBhvr>
                                        <p:cTn id="139" dur="166" decel="50000">
                                          <p:stCondLst>
                                            <p:cond delay="1338"/>
                                          </p:stCondLst>
                                        </p:cTn>
                                        <p:tgtEl>
                                          <p:spTgt spid="40"/>
                                        </p:tgtEl>
                                      </p:cBhvr>
                                      <p:to x="100000" y="100000"/>
                                    </p:animScale>
                                    <p:animScale>
                                      <p:cBhvr>
                                        <p:cTn id="140" dur="26">
                                          <p:stCondLst>
                                            <p:cond delay="1642"/>
                                          </p:stCondLst>
                                        </p:cTn>
                                        <p:tgtEl>
                                          <p:spTgt spid="40"/>
                                        </p:tgtEl>
                                      </p:cBhvr>
                                      <p:to x="100000" y="90000"/>
                                    </p:animScale>
                                    <p:animScale>
                                      <p:cBhvr>
                                        <p:cTn id="141" dur="166" decel="50000">
                                          <p:stCondLst>
                                            <p:cond delay="1668"/>
                                          </p:stCondLst>
                                        </p:cTn>
                                        <p:tgtEl>
                                          <p:spTgt spid="40"/>
                                        </p:tgtEl>
                                      </p:cBhvr>
                                      <p:to x="100000" y="100000"/>
                                    </p:animScale>
                                    <p:animScale>
                                      <p:cBhvr>
                                        <p:cTn id="142" dur="26">
                                          <p:stCondLst>
                                            <p:cond delay="1808"/>
                                          </p:stCondLst>
                                        </p:cTn>
                                        <p:tgtEl>
                                          <p:spTgt spid="40"/>
                                        </p:tgtEl>
                                      </p:cBhvr>
                                      <p:to x="100000" y="95000"/>
                                    </p:animScale>
                                    <p:animScale>
                                      <p:cBhvr>
                                        <p:cTn id="143" dur="166" decel="50000">
                                          <p:stCondLst>
                                            <p:cond delay="1834"/>
                                          </p:stCondLst>
                                        </p:cTn>
                                        <p:tgtEl>
                                          <p:spTgt spid="40"/>
                                        </p:tgtEl>
                                      </p:cBhvr>
                                      <p:to x="100000" y="100000"/>
                                    </p:animScale>
                                  </p:childTnLst>
                                </p:cTn>
                              </p:par>
                              <p:par>
                                <p:cTn id="144" presetID="26" presetClass="entr" presetSubtype="0" fill="hold" nodeType="withEffect">
                                  <p:stCondLst>
                                    <p:cond delay="0"/>
                                  </p:stCondLst>
                                  <p:childTnLst>
                                    <p:set>
                                      <p:cBhvr>
                                        <p:cTn id="145" dur="1" fill="hold">
                                          <p:stCondLst>
                                            <p:cond delay="0"/>
                                          </p:stCondLst>
                                        </p:cTn>
                                        <p:tgtEl>
                                          <p:spTgt spid="42"/>
                                        </p:tgtEl>
                                        <p:attrNameLst>
                                          <p:attrName>style.visibility</p:attrName>
                                        </p:attrNameLst>
                                      </p:cBhvr>
                                      <p:to>
                                        <p:strVal val="visible"/>
                                      </p:to>
                                    </p:set>
                                    <p:animEffect transition="in" filter="wipe(down)">
                                      <p:cBhvr>
                                        <p:cTn id="146" dur="580">
                                          <p:stCondLst>
                                            <p:cond delay="0"/>
                                          </p:stCondLst>
                                        </p:cTn>
                                        <p:tgtEl>
                                          <p:spTgt spid="42"/>
                                        </p:tgtEl>
                                      </p:cBhvr>
                                    </p:animEffect>
                                    <p:anim calcmode="lin" valueType="num">
                                      <p:cBhvr>
                                        <p:cTn id="147"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48"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49"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50"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151"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152" dur="26">
                                          <p:stCondLst>
                                            <p:cond delay="650"/>
                                          </p:stCondLst>
                                        </p:cTn>
                                        <p:tgtEl>
                                          <p:spTgt spid="42"/>
                                        </p:tgtEl>
                                      </p:cBhvr>
                                      <p:to x="100000" y="60000"/>
                                    </p:animScale>
                                    <p:animScale>
                                      <p:cBhvr>
                                        <p:cTn id="153" dur="166" decel="50000">
                                          <p:stCondLst>
                                            <p:cond delay="676"/>
                                          </p:stCondLst>
                                        </p:cTn>
                                        <p:tgtEl>
                                          <p:spTgt spid="42"/>
                                        </p:tgtEl>
                                      </p:cBhvr>
                                      <p:to x="100000" y="100000"/>
                                    </p:animScale>
                                    <p:animScale>
                                      <p:cBhvr>
                                        <p:cTn id="154" dur="26">
                                          <p:stCondLst>
                                            <p:cond delay="1312"/>
                                          </p:stCondLst>
                                        </p:cTn>
                                        <p:tgtEl>
                                          <p:spTgt spid="42"/>
                                        </p:tgtEl>
                                      </p:cBhvr>
                                      <p:to x="100000" y="80000"/>
                                    </p:animScale>
                                    <p:animScale>
                                      <p:cBhvr>
                                        <p:cTn id="155" dur="166" decel="50000">
                                          <p:stCondLst>
                                            <p:cond delay="1338"/>
                                          </p:stCondLst>
                                        </p:cTn>
                                        <p:tgtEl>
                                          <p:spTgt spid="42"/>
                                        </p:tgtEl>
                                      </p:cBhvr>
                                      <p:to x="100000" y="100000"/>
                                    </p:animScale>
                                    <p:animScale>
                                      <p:cBhvr>
                                        <p:cTn id="156" dur="26">
                                          <p:stCondLst>
                                            <p:cond delay="1642"/>
                                          </p:stCondLst>
                                        </p:cTn>
                                        <p:tgtEl>
                                          <p:spTgt spid="42"/>
                                        </p:tgtEl>
                                      </p:cBhvr>
                                      <p:to x="100000" y="90000"/>
                                    </p:animScale>
                                    <p:animScale>
                                      <p:cBhvr>
                                        <p:cTn id="157" dur="166" decel="50000">
                                          <p:stCondLst>
                                            <p:cond delay="1668"/>
                                          </p:stCondLst>
                                        </p:cTn>
                                        <p:tgtEl>
                                          <p:spTgt spid="42"/>
                                        </p:tgtEl>
                                      </p:cBhvr>
                                      <p:to x="100000" y="100000"/>
                                    </p:animScale>
                                    <p:animScale>
                                      <p:cBhvr>
                                        <p:cTn id="158" dur="26">
                                          <p:stCondLst>
                                            <p:cond delay="1808"/>
                                          </p:stCondLst>
                                        </p:cTn>
                                        <p:tgtEl>
                                          <p:spTgt spid="42"/>
                                        </p:tgtEl>
                                      </p:cBhvr>
                                      <p:to x="100000" y="95000"/>
                                    </p:animScale>
                                    <p:animScale>
                                      <p:cBhvr>
                                        <p:cTn id="159" dur="166" decel="50000">
                                          <p:stCondLst>
                                            <p:cond delay="1834"/>
                                          </p:stCondLst>
                                        </p:cTn>
                                        <p:tgtEl>
                                          <p:spTgt spid="42"/>
                                        </p:tgtEl>
                                      </p:cBhvr>
                                      <p:to x="100000" y="100000"/>
                                    </p:animScale>
                                  </p:childTnLst>
                                </p:cTn>
                              </p:par>
                              <p:par>
                                <p:cTn id="160" presetID="26" presetClass="entr" presetSubtype="0" fill="hold" nodeType="withEffect">
                                  <p:stCondLst>
                                    <p:cond delay="0"/>
                                  </p:stCondLst>
                                  <p:childTnLst>
                                    <p:set>
                                      <p:cBhvr>
                                        <p:cTn id="161" dur="1" fill="hold">
                                          <p:stCondLst>
                                            <p:cond delay="0"/>
                                          </p:stCondLst>
                                        </p:cTn>
                                        <p:tgtEl>
                                          <p:spTgt spid="78873"/>
                                        </p:tgtEl>
                                        <p:attrNameLst>
                                          <p:attrName>style.visibility</p:attrName>
                                        </p:attrNameLst>
                                      </p:cBhvr>
                                      <p:to>
                                        <p:strVal val="visible"/>
                                      </p:to>
                                    </p:set>
                                    <p:animEffect transition="in" filter="wipe(down)">
                                      <p:cBhvr>
                                        <p:cTn id="162" dur="580">
                                          <p:stCondLst>
                                            <p:cond delay="0"/>
                                          </p:stCondLst>
                                        </p:cTn>
                                        <p:tgtEl>
                                          <p:spTgt spid="78873"/>
                                        </p:tgtEl>
                                      </p:cBhvr>
                                    </p:animEffect>
                                    <p:anim calcmode="lin" valueType="num">
                                      <p:cBhvr>
                                        <p:cTn id="163" dur="1822" tmFilter="0,0; 0.14,0.36; 0.43,0.73; 0.71,0.91; 1.0,1.0">
                                          <p:stCondLst>
                                            <p:cond delay="0"/>
                                          </p:stCondLst>
                                        </p:cTn>
                                        <p:tgtEl>
                                          <p:spTgt spid="78873"/>
                                        </p:tgtEl>
                                        <p:attrNameLst>
                                          <p:attrName>ppt_x</p:attrName>
                                        </p:attrNameLst>
                                      </p:cBhvr>
                                      <p:tavLst>
                                        <p:tav tm="0">
                                          <p:val>
                                            <p:strVal val="#ppt_x-0.25"/>
                                          </p:val>
                                        </p:tav>
                                        <p:tav tm="100000">
                                          <p:val>
                                            <p:strVal val="#ppt_x"/>
                                          </p:val>
                                        </p:tav>
                                      </p:tavLst>
                                    </p:anim>
                                    <p:anim calcmode="lin" valueType="num">
                                      <p:cBhvr>
                                        <p:cTn id="164" dur="664" tmFilter="0.0,0.0; 0.25,0.07; 0.50,0.2; 0.75,0.467; 1.0,1.0">
                                          <p:stCondLst>
                                            <p:cond delay="0"/>
                                          </p:stCondLst>
                                        </p:cTn>
                                        <p:tgtEl>
                                          <p:spTgt spid="78873"/>
                                        </p:tgtEl>
                                        <p:attrNameLst>
                                          <p:attrName>ppt_y</p:attrName>
                                        </p:attrNameLst>
                                      </p:cBhvr>
                                      <p:tavLst>
                                        <p:tav tm="0" fmla="#ppt_y-sin(pi*$)/3">
                                          <p:val>
                                            <p:fltVal val="0.5"/>
                                          </p:val>
                                        </p:tav>
                                        <p:tav tm="100000">
                                          <p:val>
                                            <p:fltVal val="1"/>
                                          </p:val>
                                        </p:tav>
                                      </p:tavLst>
                                    </p:anim>
                                    <p:anim calcmode="lin" valueType="num">
                                      <p:cBhvr>
                                        <p:cTn id="165" dur="664" tmFilter="0, 0; 0.125,0.2665; 0.25,0.4; 0.375,0.465; 0.5,0.5;  0.625,0.535; 0.75,0.6; 0.875,0.7335; 1,1">
                                          <p:stCondLst>
                                            <p:cond delay="664"/>
                                          </p:stCondLst>
                                        </p:cTn>
                                        <p:tgtEl>
                                          <p:spTgt spid="78873"/>
                                        </p:tgtEl>
                                        <p:attrNameLst>
                                          <p:attrName>ppt_y</p:attrName>
                                        </p:attrNameLst>
                                      </p:cBhvr>
                                      <p:tavLst>
                                        <p:tav tm="0" fmla="#ppt_y-sin(pi*$)/9">
                                          <p:val>
                                            <p:fltVal val="0"/>
                                          </p:val>
                                        </p:tav>
                                        <p:tav tm="100000">
                                          <p:val>
                                            <p:fltVal val="1"/>
                                          </p:val>
                                        </p:tav>
                                      </p:tavLst>
                                    </p:anim>
                                    <p:anim calcmode="lin" valueType="num">
                                      <p:cBhvr>
                                        <p:cTn id="166" dur="332" tmFilter="0, 0; 0.125,0.2665; 0.25,0.4; 0.375,0.465; 0.5,0.5;  0.625,0.535; 0.75,0.6; 0.875,0.7335; 1,1">
                                          <p:stCondLst>
                                            <p:cond delay="1324"/>
                                          </p:stCondLst>
                                        </p:cTn>
                                        <p:tgtEl>
                                          <p:spTgt spid="78873"/>
                                        </p:tgtEl>
                                        <p:attrNameLst>
                                          <p:attrName>ppt_y</p:attrName>
                                        </p:attrNameLst>
                                      </p:cBhvr>
                                      <p:tavLst>
                                        <p:tav tm="0" fmla="#ppt_y-sin(pi*$)/27">
                                          <p:val>
                                            <p:fltVal val="0"/>
                                          </p:val>
                                        </p:tav>
                                        <p:tav tm="100000">
                                          <p:val>
                                            <p:fltVal val="1"/>
                                          </p:val>
                                        </p:tav>
                                      </p:tavLst>
                                    </p:anim>
                                    <p:anim calcmode="lin" valueType="num">
                                      <p:cBhvr>
                                        <p:cTn id="167" dur="164" tmFilter="0, 0; 0.125,0.2665; 0.25,0.4; 0.375,0.465; 0.5,0.5;  0.625,0.535; 0.75,0.6; 0.875,0.7335; 1,1">
                                          <p:stCondLst>
                                            <p:cond delay="1656"/>
                                          </p:stCondLst>
                                        </p:cTn>
                                        <p:tgtEl>
                                          <p:spTgt spid="78873"/>
                                        </p:tgtEl>
                                        <p:attrNameLst>
                                          <p:attrName>ppt_y</p:attrName>
                                        </p:attrNameLst>
                                      </p:cBhvr>
                                      <p:tavLst>
                                        <p:tav tm="0" fmla="#ppt_y-sin(pi*$)/81">
                                          <p:val>
                                            <p:fltVal val="0"/>
                                          </p:val>
                                        </p:tav>
                                        <p:tav tm="100000">
                                          <p:val>
                                            <p:fltVal val="1"/>
                                          </p:val>
                                        </p:tav>
                                      </p:tavLst>
                                    </p:anim>
                                    <p:animScale>
                                      <p:cBhvr>
                                        <p:cTn id="168" dur="26">
                                          <p:stCondLst>
                                            <p:cond delay="650"/>
                                          </p:stCondLst>
                                        </p:cTn>
                                        <p:tgtEl>
                                          <p:spTgt spid="78873"/>
                                        </p:tgtEl>
                                      </p:cBhvr>
                                      <p:to x="100000" y="60000"/>
                                    </p:animScale>
                                    <p:animScale>
                                      <p:cBhvr>
                                        <p:cTn id="169" dur="166" decel="50000">
                                          <p:stCondLst>
                                            <p:cond delay="676"/>
                                          </p:stCondLst>
                                        </p:cTn>
                                        <p:tgtEl>
                                          <p:spTgt spid="78873"/>
                                        </p:tgtEl>
                                      </p:cBhvr>
                                      <p:to x="100000" y="100000"/>
                                    </p:animScale>
                                    <p:animScale>
                                      <p:cBhvr>
                                        <p:cTn id="170" dur="26">
                                          <p:stCondLst>
                                            <p:cond delay="1312"/>
                                          </p:stCondLst>
                                        </p:cTn>
                                        <p:tgtEl>
                                          <p:spTgt spid="78873"/>
                                        </p:tgtEl>
                                      </p:cBhvr>
                                      <p:to x="100000" y="80000"/>
                                    </p:animScale>
                                    <p:animScale>
                                      <p:cBhvr>
                                        <p:cTn id="171" dur="166" decel="50000">
                                          <p:stCondLst>
                                            <p:cond delay="1338"/>
                                          </p:stCondLst>
                                        </p:cTn>
                                        <p:tgtEl>
                                          <p:spTgt spid="78873"/>
                                        </p:tgtEl>
                                      </p:cBhvr>
                                      <p:to x="100000" y="100000"/>
                                    </p:animScale>
                                    <p:animScale>
                                      <p:cBhvr>
                                        <p:cTn id="172" dur="26">
                                          <p:stCondLst>
                                            <p:cond delay="1642"/>
                                          </p:stCondLst>
                                        </p:cTn>
                                        <p:tgtEl>
                                          <p:spTgt spid="78873"/>
                                        </p:tgtEl>
                                      </p:cBhvr>
                                      <p:to x="100000" y="90000"/>
                                    </p:animScale>
                                    <p:animScale>
                                      <p:cBhvr>
                                        <p:cTn id="173" dur="166" decel="50000">
                                          <p:stCondLst>
                                            <p:cond delay="1668"/>
                                          </p:stCondLst>
                                        </p:cTn>
                                        <p:tgtEl>
                                          <p:spTgt spid="78873"/>
                                        </p:tgtEl>
                                      </p:cBhvr>
                                      <p:to x="100000" y="100000"/>
                                    </p:animScale>
                                    <p:animScale>
                                      <p:cBhvr>
                                        <p:cTn id="174" dur="26">
                                          <p:stCondLst>
                                            <p:cond delay="1808"/>
                                          </p:stCondLst>
                                        </p:cTn>
                                        <p:tgtEl>
                                          <p:spTgt spid="78873"/>
                                        </p:tgtEl>
                                      </p:cBhvr>
                                      <p:to x="100000" y="95000"/>
                                    </p:animScale>
                                    <p:animScale>
                                      <p:cBhvr>
                                        <p:cTn id="175" dur="166" decel="50000">
                                          <p:stCondLst>
                                            <p:cond delay="1834"/>
                                          </p:stCondLst>
                                        </p:cTn>
                                        <p:tgtEl>
                                          <p:spTgt spid="78873"/>
                                        </p:tgtEl>
                                      </p:cBhvr>
                                      <p:to x="100000" y="100000"/>
                                    </p:animScale>
                                  </p:childTnLst>
                                </p:cTn>
                              </p:par>
                              <p:par>
                                <p:cTn id="176" presetID="26" presetClass="entr" presetSubtype="0" fill="hold" nodeType="withEffect">
                                  <p:stCondLst>
                                    <p:cond delay="0"/>
                                  </p:stCondLst>
                                  <p:childTnLst>
                                    <p:set>
                                      <p:cBhvr>
                                        <p:cTn id="177" dur="1" fill="hold">
                                          <p:stCondLst>
                                            <p:cond delay="0"/>
                                          </p:stCondLst>
                                        </p:cTn>
                                        <p:tgtEl>
                                          <p:spTgt spid="78863"/>
                                        </p:tgtEl>
                                        <p:attrNameLst>
                                          <p:attrName>style.visibility</p:attrName>
                                        </p:attrNameLst>
                                      </p:cBhvr>
                                      <p:to>
                                        <p:strVal val="visible"/>
                                      </p:to>
                                    </p:set>
                                    <p:animEffect transition="in" filter="wipe(down)">
                                      <p:cBhvr>
                                        <p:cTn id="178" dur="580">
                                          <p:stCondLst>
                                            <p:cond delay="0"/>
                                          </p:stCondLst>
                                        </p:cTn>
                                        <p:tgtEl>
                                          <p:spTgt spid="78863"/>
                                        </p:tgtEl>
                                      </p:cBhvr>
                                    </p:animEffect>
                                    <p:anim calcmode="lin" valueType="num">
                                      <p:cBhvr>
                                        <p:cTn id="179" dur="1822" tmFilter="0,0; 0.14,0.36; 0.43,0.73; 0.71,0.91; 1.0,1.0">
                                          <p:stCondLst>
                                            <p:cond delay="0"/>
                                          </p:stCondLst>
                                        </p:cTn>
                                        <p:tgtEl>
                                          <p:spTgt spid="78863"/>
                                        </p:tgtEl>
                                        <p:attrNameLst>
                                          <p:attrName>ppt_x</p:attrName>
                                        </p:attrNameLst>
                                      </p:cBhvr>
                                      <p:tavLst>
                                        <p:tav tm="0">
                                          <p:val>
                                            <p:strVal val="#ppt_x-0.25"/>
                                          </p:val>
                                        </p:tav>
                                        <p:tav tm="100000">
                                          <p:val>
                                            <p:strVal val="#ppt_x"/>
                                          </p:val>
                                        </p:tav>
                                      </p:tavLst>
                                    </p:anim>
                                    <p:anim calcmode="lin" valueType="num">
                                      <p:cBhvr>
                                        <p:cTn id="180" dur="664" tmFilter="0.0,0.0; 0.25,0.07; 0.50,0.2; 0.75,0.467; 1.0,1.0">
                                          <p:stCondLst>
                                            <p:cond delay="0"/>
                                          </p:stCondLst>
                                        </p:cTn>
                                        <p:tgtEl>
                                          <p:spTgt spid="78863"/>
                                        </p:tgtEl>
                                        <p:attrNameLst>
                                          <p:attrName>ppt_y</p:attrName>
                                        </p:attrNameLst>
                                      </p:cBhvr>
                                      <p:tavLst>
                                        <p:tav tm="0" fmla="#ppt_y-sin(pi*$)/3">
                                          <p:val>
                                            <p:fltVal val="0.5"/>
                                          </p:val>
                                        </p:tav>
                                        <p:tav tm="100000">
                                          <p:val>
                                            <p:fltVal val="1"/>
                                          </p:val>
                                        </p:tav>
                                      </p:tavLst>
                                    </p:anim>
                                    <p:anim calcmode="lin" valueType="num">
                                      <p:cBhvr>
                                        <p:cTn id="181" dur="664" tmFilter="0, 0; 0.125,0.2665; 0.25,0.4; 0.375,0.465; 0.5,0.5;  0.625,0.535; 0.75,0.6; 0.875,0.7335; 1,1">
                                          <p:stCondLst>
                                            <p:cond delay="664"/>
                                          </p:stCondLst>
                                        </p:cTn>
                                        <p:tgtEl>
                                          <p:spTgt spid="78863"/>
                                        </p:tgtEl>
                                        <p:attrNameLst>
                                          <p:attrName>ppt_y</p:attrName>
                                        </p:attrNameLst>
                                      </p:cBhvr>
                                      <p:tavLst>
                                        <p:tav tm="0" fmla="#ppt_y-sin(pi*$)/9">
                                          <p:val>
                                            <p:fltVal val="0"/>
                                          </p:val>
                                        </p:tav>
                                        <p:tav tm="100000">
                                          <p:val>
                                            <p:fltVal val="1"/>
                                          </p:val>
                                        </p:tav>
                                      </p:tavLst>
                                    </p:anim>
                                    <p:anim calcmode="lin" valueType="num">
                                      <p:cBhvr>
                                        <p:cTn id="182" dur="332" tmFilter="0, 0; 0.125,0.2665; 0.25,0.4; 0.375,0.465; 0.5,0.5;  0.625,0.535; 0.75,0.6; 0.875,0.7335; 1,1">
                                          <p:stCondLst>
                                            <p:cond delay="1324"/>
                                          </p:stCondLst>
                                        </p:cTn>
                                        <p:tgtEl>
                                          <p:spTgt spid="78863"/>
                                        </p:tgtEl>
                                        <p:attrNameLst>
                                          <p:attrName>ppt_y</p:attrName>
                                        </p:attrNameLst>
                                      </p:cBhvr>
                                      <p:tavLst>
                                        <p:tav tm="0" fmla="#ppt_y-sin(pi*$)/27">
                                          <p:val>
                                            <p:fltVal val="0"/>
                                          </p:val>
                                        </p:tav>
                                        <p:tav tm="100000">
                                          <p:val>
                                            <p:fltVal val="1"/>
                                          </p:val>
                                        </p:tav>
                                      </p:tavLst>
                                    </p:anim>
                                    <p:anim calcmode="lin" valueType="num">
                                      <p:cBhvr>
                                        <p:cTn id="183" dur="164" tmFilter="0, 0; 0.125,0.2665; 0.25,0.4; 0.375,0.465; 0.5,0.5;  0.625,0.535; 0.75,0.6; 0.875,0.7335; 1,1">
                                          <p:stCondLst>
                                            <p:cond delay="1656"/>
                                          </p:stCondLst>
                                        </p:cTn>
                                        <p:tgtEl>
                                          <p:spTgt spid="78863"/>
                                        </p:tgtEl>
                                        <p:attrNameLst>
                                          <p:attrName>ppt_y</p:attrName>
                                        </p:attrNameLst>
                                      </p:cBhvr>
                                      <p:tavLst>
                                        <p:tav tm="0" fmla="#ppt_y-sin(pi*$)/81">
                                          <p:val>
                                            <p:fltVal val="0"/>
                                          </p:val>
                                        </p:tav>
                                        <p:tav tm="100000">
                                          <p:val>
                                            <p:fltVal val="1"/>
                                          </p:val>
                                        </p:tav>
                                      </p:tavLst>
                                    </p:anim>
                                    <p:animScale>
                                      <p:cBhvr>
                                        <p:cTn id="184" dur="26">
                                          <p:stCondLst>
                                            <p:cond delay="650"/>
                                          </p:stCondLst>
                                        </p:cTn>
                                        <p:tgtEl>
                                          <p:spTgt spid="78863"/>
                                        </p:tgtEl>
                                      </p:cBhvr>
                                      <p:to x="100000" y="60000"/>
                                    </p:animScale>
                                    <p:animScale>
                                      <p:cBhvr>
                                        <p:cTn id="185" dur="166" decel="50000">
                                          <p:stCondLst>
                                            <p:cond delay="676"/>
                                          </p:stCondLst>
                                        </p:cTn>
                                        <p:tgtEl>
                                          <p:spTgt spid="78863"/>
                                        </p:tgtEl>
                                      </p:cBhvr>
                                      <p:to x="100000" y="100000"/>
                                    </p:animScale>
                                    <p:animScale>
                                      <p:cBhvr>
                                        <p:cTn id="186" dur="26">
                                          <p:stCondLst>
                                            <p:cond delay="1312"/>
                                          </p:stCondLst>
                                        </p:cTn>
                                        <p:tgtEl>
                                          <p:spTgt spid="78863"/>
                                        </p:tgtEl>
                                      </p:cBhvr>
                                      <p:to x="100000" y="80000"/>
                                    </p:animScale>
                                    <p:animScale>
                                      <p:cBhvr>
                                        <p:cTn id="187" dur="166" decel="50000">
                                          <p:stCondLst>
                                            <p:cond delay="1338"/>
                                          </p:stCondLst>
                                        </p:cTn>
                                        <p:tgtEl>
                                          <p:spTgt spid="78863"/>
                                        </p:tgtEl>
                                      </p:cBhvr>
                                      <p:to x="100000" y="100000"/>
                                    </p:animScale>
                                    <p:animScale>
                                      <p:cBhvr>
                                        <p:cTn id="188" dur="26">
                                          <p:stCondLst>
                                            <p:cond delay="1642"/>
                                          </p:stCondLst>
                                        </p:cTn>
                                        <p:tgtEl>
                                          <p:spTgt spid="78863"/>
                                        </p:tgtEl>
                                      </p:cBhvr>
                                      <p:to x="100000" y="90000"/>
                                    </p:animScale>
                                    <p:animScale>
                                      <p:cBhvr>
                                        <p:cTn id="189" dur="166" decel="50000">
                                          <p:stCondLst>
                                            <p:cond delay="1668"/>
                                          </p:stCondLst>
                                        </p:cTn>
                                        <p:tgtEl>
                                          <p:spTgt spid="78863"/>
                                        </p:tgtEl>
                                      </p:cBhvr>
                                      <p:to x="100000" y="100000"/>
                                    </p:animScale>
                                    <p:animScale>
                                      <p:cBhvr>
                                        <p:cTn id="190" dur="26">
                                          <p:stCondLst>
                                            <p:cond delay="1808"/>
                                          </p:stCondLst>
                                        </p:cTn>
                                        <p:tgtEl>
                                          <p:spTgt spid="78863"/>
                                        </p:tgtEl>
                                      </p:cBhvr>
                                      <p:to x="100000" y="95000"/>
                                    </p:animScale>
                                    <p:animScale>
                                      <p:cBhvr>
                                        <p:cTn id="191" dur="166" decel="50000">
                                          <p:stCondLst>
                                            <p:cond delay="1834"/>
                                          </p:stCondLst>
                                        </p:cTn>
                                        <p:tgtEl>
                                          <p:spTgt spid="78863"/>
                                        </p:tgtEl>
                                      </p:cBhvr>
                                      <p:to x="100000" y="100000"/>
                                    </p:animScale>
                                  </p:childTnLst>
                                </p:cTn>
                              </p:par>
                              <p:par>
                                <p:cTn id="192" presetID="26" presetClass="entr" presetSubtype="0" fill="hold" nodeType="withEffect">
                                  <p:stCondLst>
                                    <p:cond delay="0"/>
                                  </p:stCondLst>
                                  <p:childTnLst>
                                    <p:set>
                                      <p:cBhvr>
                                        <p:cTn id="193" dur="1" fill="hold">
                                          <p:stCondLst>
                                            <p:cond delay="0"/>
                                          </p:stCondLst>
                                        </p:cTn>
                                        <p:tgtEl>
                                          <p:spTgt spid="78876"/>
                                        </p:tgtEl>
                                        <p:attrNameLst>
                                          <p:attrName>style.visibility</p:attrName>
                                        </p:attrNameLst>
                                      </p:cBhvr>
                                      <p:to>
                                        <p:strVal val="visible"/>
                                      </p:to>
                                    </p:set>
                                    <p:animEffect transition="in" filter="wipe(down)">
                                      <p:cBhvr>
                                        <p:cTn id="194" dur="580">
                                          <p:stCondLst>
                                            <p:cond delay="0"/>
                                          </p:stCondLst>
                                        </p:cTn>
                                        <p:tgtEl>
                                          <p:spTgt spid="78876"/>
                                        </p:tgtEl>
                                      </p:cBhvr>
                                    </p:animEffect>
                                    <p:anim calcmode="lin" valueType="num">
                                      <p:cBhvr>
                                        <p:cTn id="195" dur="1822" tmFilter="0,0; 0.14,0.36; 0.43,0.73; 0.71,0.91; 1.0,1.0">
                                          <p:stCondLst>
                                            <p:cond delay="0"/>
                                          </p:stCondLst>
                                        </p:cTn>
                                        <p:tgtEl>
                                          <p:spTgt spid="78876"/>
                                        </p:tgtEl>
                                        <p:attrNameLst>
                                          <p:attrName>ppt_x</p:attrName>
                                        </p:attrNameLst>
                                      </p:cBhvr>
                                      <p:tavLst>
                                        <p:tav tm="0">
                                          <p:val>
                                            <p:strVal val="#ppt_x-0.25"/>
                                          </p:val>
                                        </p:tav>
                                        <p:tav tm="100000">
                                          <p:val>
                                            <p:strVal val="#ppt_x"/>
                                          </p:val>
                                        </p:tav>
                                      </p:tavLst>
                                    </p:anim>
                                    <p:anim calcmode="lin" valueType="num">
                                      <p:cBhvr>
                                        <p:cTn id="196" dur="664" tmFilter="0.0,0.0; 0.25,0.07; 0.50,0.2; 0.75,0.467; 1.0,1.0">
                                          <p:stCondLst>
                                            <p:cond delay="0"/>
                                          </p:stCondLst>
                                        </p:cTn>
                                        <p:tgtEl>
                                          <p:spTgt spid="78876"/>
                                        </p:tgtEl>
                                        <p:attrNameLst>
                                          <p:attrName>ppt_y</p:attrName>
                                        </p:attrNameLst>
                                      </p:cBhvr>
                                      <p:tavLst>
                                        <p:tav tm="0" fmla="#ppt_y-sin(pi*$)/3">
                                          <p:val>
                                            <p:fltVal val="0.5"/>
                                          </p:val>
                                        </p:tav>
                                        <p:tav tm="100000">
                                          <p:val>
                                            <p:fltVal val="1"/>
                                          </p:val>
                                        </p:tav>
                                      </p:tavLst>
                                    </p:anim>
                                    <p:anim calcmode="lin" valueType="num">
                                      <p:cBhvr>
                                        <p:cTn id="197" dur="664" tmFilter="0, 0; 0.125,0.2665; 0.25,0.4; 0.375,0.465; 0.5,0.5;  0.625,0.535; 0.75,0.6; 0.875,0.7335; 1,1">
                                          <p:stCondLst>
                                            <p:cond delay="664"/>
                                          </p:stCondLst>
                                        </p:cTn>
                                        <p:tgtEl>
                                          <p:spTgt spid="78876"/>
                                        </p:tgtEl>
                                        <p:attrNameLst>
                                          <p:attrName>ppt_y</p:attrName>
                                        </p:attrNameLst>
                                      </p:cBhvr>
                                      <p:tavLst>
                                        <p:tav tm="0" fmla="#ppt_y-sin(pi*$)/9">
                                          <p:val>
                                            <p:fltVal val="0"/>
                                          </p:val>
                                        </p:tav>
                                        <p:tav tm="100000">
                                          <p:val>
                                            <p:fltVal val="1"/>
                                          </p:val>
                                        </p:tav>
                                      </p:tavLst>
                                    </p:anim>
                                    <p:anim calcmode="lin" valueType="num">
                                      <p:cBhvr>
                                        <p:cTn id="198" dur="332" tmFilter="0, 0; 0.125,0.2665; 0.25,0.4; 0.375,0.465; 0.5,0.5;  0.625,0.535; 0.75,0.6; 0.875,0.7335; 1,1">
                                          <p:stCondLst>
                                            <p:cond delay="1324"/>
                                          </p:stCondLst>
                                        </p:cTn>
                                        <p:tgtEl>
                                          <p:spTgt spid="78876"/>
                                        </p:tgtEl>
                                        <p:attrNameLst>
                                          <p:attrName>ppt_y</p:attrName>
                                        </p:attrNameLst>
                                      </p:cBhvr>
                                      <p:tavLst>
                                        <p:tav tm="0" fmla="#ppt_y-sin(pi*$)/27">
                                          <p:val>
                                            <p:fltVal val="0"/>
                                          </p:val>
                                        </p:tav>
                                        <p:tav tm="100000">
                                          <p:val>
                                            <p:fltVal val="1"/>
                                          </p:val>
                                        </p:tav>
                                      </p:tavLst>
                                    </p:anim>
                                    <p:anim calcmode="lin" valueType="num">
                                      <p:cBhvr>
                                        <p:cTn id="199" dur="164" tmFilter="0, 0; 0.125,0.2665; 0.25,0.4; 0.375,0.465; 0.5,0.5;  0.625,0.535; 0.75,0.6; 0.875,0.7335; 1,1">
                                          <p:stCondLst>
                                            <p:cond delay="1656"/>
                                          </p:stCondLst>
                                        </p:cTn>
                                        <p:tgtEl>
                                          <p:spTgt spid="78876"/>
                                        </p:tgtEl>
                                        <p:attrNameLst>
                                          <p:attrName>ppt_y</p:attrName>
                                        </p:attrNameLst>
                                      </p:cBhvr>
                                      <p:tavLst>
                                        <p:tav tm="0" fmla="#ppt_y-sin(pi*$)/81">
                                          <p:val>
                                            <p:fltVal val="0"/>
                                          </p:val>
                                        </p:tav>
                                        <p:tav tm="100000">
                                          <p:val>
                                            <p:fltVal val="1"/>
                                          </p:val>
                                        </p:tav>
                                      </p:tavLst>
                                    </p:anim>
                                    <p:animScale>
                                      <p:cBhvr>
                                        <p:cTn id="200" dur="26">
                                          <p:stCondLst>
                                            <p:cond delay="650"/>
                                          </p:stCondLst>
                                        </p:cTn>
                                        <p:tgtEl>
                                          <p:spTgt spid="78876"/>
                                        </p:tgtEl>
                                      </p:cBhvr>
                                      <p:to x="100000" y="60000"/>
                                    </p:animScale>
                                    <p:animScale>
                                      <p:cBhvr>
                                        <p:cTn id="201" dur="166" decel="50000">
                                          <p:stCondLst>
                                            <p:cond delay="676"/>
                                          </p:stCondLst>
                                        </p:cTn>
                                        <p:tgtEl>
                                          <p:spTgt spid="78876"/>
                                        </p:tgtEl>
                                      </p:cBhvr>
                                      <p:to x="100000" y="100000"/>
                                    </p:animScale>
                                    <p:animScale>
                                      <p:cBhvr>
                                        <p:cTn id="202" dur="26">
                                          <p:stCondLst>
                                            <p:cond delay="1312"/>
                                          </p:stCondLst>
                                        </p:cTn>
                                        <p:tgtEl>
                                          <p:spTgt spid="78876"/>
                                        </p:tgtEl>
                                      </p:cBhvr>
                                      <p:to x="100000" y="80000"/>
                                    </p:animScale>
                                    <p:animScale>
                                      <p:cBhvr>
                                        <p:cTn id="203" dur="166" decel="50000">
                                          <p:stCondLst>
                                            <p:cond delay="1338"/>
                                          </p:stCondLst>
                                        </p:cTn>
                                        <p:tgtEl>
                                          <p:spTgt spid="78876"/>
                                        </p:tgtEl>
                                      </p:cBhvr>
                                      <p:to x="100000" y="100000"/>
                                    </p:animScale>
                                    <p:animScale>
                                      <p:cBhvr>
                                        <p:cTn id="204" dur="26">
                                          <p:stCondLst>
                                            <p:cond delay="1642"/>
                                          </p:stCondLst>
                                        </p:cTn>
                                        <p:tgtEl>
                                          <p:spTgt spid="78876"/>
                                        </p:tgtEl>
                                      </p:cBhvr>
                                      <p:to x="100000" y="90000"/>
                                    </p:animScale>
                                    <p:animScale>
                                      <p:cBhvr>
                                        <p:cTn id="205" dur="166" decel="50000">
                                          <p:stCondLst>
                                            <p:cond delay="1668"/>
                                          </p:stCondLst>
                                        </p:cTn>
                                        <p:tgtEl>
                                          <p:spTgt spid="78876"/>
                                        </p:tgtEl>
                                      </p:cBhvr>
                                      <p:to x="100000" y="100000"/>
                                    </p:animScale>
                                    <p:animScale>
                                      <p:cBhvr>
                                        <p:cTn id="206" dur="26">
                                          <p:stCondLst>
                                            <p:cond delay="1808"/>
                                          </p:stCondLst>
                                        </p:cTn>
                                        <p:tgtEl>
                                          <p:spTgt spid="78876"/>
                                        </p:tgtEl>
                                      </p:cBhvr>
                                      <p:to x="100000" y="95000"/>
                                    </p:animScale>
                                    <p:animScale>
                                      <p:cBhvr>
                                        <p:cTn id="207" dur="166" decel="50000">
                                          <p:stCondLst>
                                            <p:cond delay="1834"/>
                                          </p:stCondLst>
                                        </p:cTn>
                                        <p:tgtEl>
                                          <p:spTgt spid="78876"/>
                                        </p:tgtEl>
                                      </p:cBhvr>
                                      <p:to x="100000" y="100000"/>
                                    </p:animScale>
                                  </p:childTnLst>
                                </p:cTn>
                              </p:par>
                              <p:par>
                                <p:cTn id="208" presetID="26" presetClass="entr" presetSubtype="0" fill="hold" nodeType="withEffect">
                                  <p:stCondLst>
                                    <p:cond delay="0"/>
                                  </p:stCondLst>
                                  <p:childTnLst>
                                    <p:set>
                                      <p:cBhvr>
                                        <p:cTn id="209" dur="1" fill="hold">
                                          <p:stCondLst>
                                            <p:cond delay="0"/>
                                          </p:stCondLst>
                                        </p:cTn>
                                        <p:tgtEl>
                                          <p:spTgt spid="78870"/>
                                        </p:tgtEl>
                                        <p:attrNameLst>
                                          <p:attrName>style.visibility</p:attrName>
                                        </p:attrNameLst>
                                      </p:cBhvr>
                                      <p:to>
                                        <p:strVal val="visible"/>
                                      </p:to>
                                    </p:set>
                                    <p:animEffect transition="in" filter="wipe(down)">
                                      <p:cBhvr>
                                        <p:cTn id="210" dur="580">
                                          <p:stCondLst>
                                            <p:cond delay="0"/>
                                          </p:stCondLst>
                                        </p:cTn>
                                        <p:tgtEl>
                                          <p:spTgt spid="78870"/>
                                        </p:tgtEl>
                                      </p:cBhvr>
                                    </p:animEffect>
                                    <p:anim calcmode="lin" valueType="num">
                                      <p:cBhvr>
                                        <p:cTn id="211" dur="1822" tmFilter="0,0; 0.14,0.36; 0.43,0.73; 0.71,0.91; 1.0,1.0">
                                          <p:stCondLst>
                                            <p:cond delay="0"/>
                                          </p:stCondLst>
                                        </p:cTn>
                                        <p:tgtEl>
                                          <p:spTgt spid="78870"/>
                                        </p:tgtEl>
                                        <p:attrNameLst>
                                          <p:attrName>ppt_x</p:attrName>
                                        </p:attrNameLst>
                                      </p:cBhvr>
                                      <p:tavLst>
                                        <p:tav tm="0">
                                          <p:val>
                                            <p:strVal val="#ppt_x-0.25"/>
                                          </p:val>
                                        </p:tav>
                                        <p:tav tm="100000">
                                          <p:val>
                                            <p:strVal val="#ppt_x"/>
                                          </p:val>
                                        </p:tav>
                                      </p:tavLst>
                                    </p:anim>
                                    <p:anim calcmode="lin" valueType="num">
                                      <p:cBhvr>
                                        <p:cTn id="212" dur="664" tmFilter="0.0,0.0; 0.25,0.07; 0.50,0.2; 0.75,0.467; 1.0,1.0">
                                          <p:stCondLst>
                                            <p:cond delay="0"/>
                                          </p:stCondLst>
                                        </p:cTn>
                                        <p:tgtEl>
                                          <p:spTgt spid="78870"/>
                                        </p:tgtEl>
                                        <p:attrNameLst>
                                          <p:attrName>ppt_y</p:attrName>
                                        </p:attrNameLst>
                                      </p:cBhvr>
                                      <p:tavLst>
                                        <p:tav tm="0" fmla="#ppt_y-sin(pi*$)/3">
                                          <p:val>
                                            <p:fltVal val="0.5"/>
                                          </p:val>
                                        </p:tav>
                                        <p:tav tm="100000">
                                          <p:val>
                                            <p:fltVal val="1"/>
                                          </p:val>
                                        </p:tav>
                                      </p:tavLst>
                                    </p:anim>
                                    <p:anim calcmode="lin" valueType="num">
                                      <p:cBhvr>
                                        <p:cTn id="213" dur="664" tmFilter="0, 0; 0.125,0.2665; 0.25,0.4; 0.375,0.465; 0.5,0.5;  0.625,0.535; 0.75,0.6; 0.875,0.7335; 1,1">
                                          <p:stCondLst>
                                            <p:cond delay="664"/>
                                          </p:stCondLst>
                                        </p:cTn>
                                        <p:tgtEl>
                                          <p:spTgt spid="78870"/>
                                        </p:tgtEl>
                                        <p:attrNameLst>
                                          <p:attrName>ppt_y</p:attrName>
                                        </p:attrNameLst>
                                      </p:cBhvr>
                                      <p:tavLst>
                                        <p:tav tm="0" fmla="#ppt_y-sin(pi*$)/9">
                                          <p:val>
                                            <p:fltVal val="0"/>
                                          </p:val>
                                        </p:tav>
                                        <p:tav tm="100000">
                                          <p:val>
                                            <p:fltVal val="1"/>
                                          </p:val>
                                        </p:tav>
                                      </p:tavLst>
                                    </p:anim>
                                    <p:anim calcmode="lin" valueType="num">
                                      <p:cBhvr>
                                        <p:cTn id="214" dur="332" tmFilter="0, 0; 0.125,0.2665; 0.25,0.4; 0.375,0.465; 0.5,0.5;  0.625,0.535; 0.75,0.6; 0.875,0.7335; 1,1">
                                          <p:stCondLst>
                                            <p:cond delay="1324"/>
                                          </p:stCondLst>
                                        </p:cTn>
                                        <p:tgtEl>
                                          <p:spTgt spid="78870"/>
                                        </p:tgtEl>
                                        <p:attrNameLst>
                                          <p:attrName>ppt_y</p:attrName>
                                        </p:attrNameLst>
                                      </p:cBhvr>
                                      <p:tavLst>
                                        <p:tav tm="0" fmla="#ppt_y-sin(pi*$)/27">
                                          <p:val>
                                            <p:fltVal val="0"/>
                                          </p:val>
                                        </p:tav>
                                        <p:tav tm="100000">
                                          <p:val>
                                            <p:fltVal val="1"/>
                                          </p:val>
                                        </p:tav>
                                      </p:tavLst>
                                    </p:anim>
                                    <p:anim calcmode="lin" valueType="num">
                                      <p:cBhvr>
                                        <p:cTn id="215" dur="164" tmFilter="0, 0; 0.125,0.2665; 0.25,0.4; 0.375,0.465; 0.5,0.5;  0.625,0.535; 0.75,0.6; 0.875,0.7335; 1,1">
                                          <p:stCondLst>
                                            <p:cond delay="1656"/>
                                          </p:stCondLst>
                                        </p:cTn>
                                        <p:tgtEl>
                                          <p:spTgt spid="78870"/>
                                        </p:tgtEl>
                                        <p:attrNameLst>
                                          <p:attrName>ppt_y</p:attrName>
                                        </p:attrNameLst>
                                      </p:cBhvr>
                                      <p:tavLst>
                                        <p:tav tm="0" fmla="#ppt_y-sin(pi*$)/81">
                                          <p:val>
                                            <p:fltVal val="0"/>
                                          </p:val>
                                        </p:tav>
                                        <p:tav tm="100000">
                                          <p:val>
                                            <p:fltVal val="1"/>
                                          </p:val>
                                        </p:tav>
                                      </p:tavLst>
                                    </p:anim>
                                    <p:animScale>
                                      <p:cBhvr>
                                        <p:cTn id="216" dur="26">
                                          <p:stCondLst>
                                            <p:cond delay="650"/>
                                          </p:stCondLst>
                                        </p:cTn>
                                        <p:tgtEl>
                                          <p:spTgt spid="78870"/>
                                        </p:tgtEl>
                                      </p:cBhvr>
                                      <p:to x="100000" y="60000"/>
                                    </p:animScale>
                                    <p:animScale>
                                      <p:cBhvr>
                                        <p:cTn id="217" dur="166" decel="50000">
                                          <p:stCondLst>
                                            <p:cond delay="676"/>
                                          </p:stCondLst>
                                        </p:cTn>
                                        <p:tgtEl>
                                          <p:spTgt spid="78870"/>
                                        </p:tgtEl>
                                      </p:cBhvr>
                                      <p:to x="100000" y="100000"/>
                                    </p:animScale>
                                    <p:animScale>
                                      <p:cBhvr>
                                        <p:cTn id="218" dur="26">
                                          <p:stCondLst>
                                            <p:cond delay="1312"/>
                                          </p:stCondLst>
                                        </p:cTn>
                                        <p:tgtEl>
                                          <p:spTgt spid="78870"/>
                                        </p:tgtEl>
                                      </p:cBhvr>
                                      <p:to x="100000" y="80000"/>
                                    </p:animScale>
                                    <p:animScale>
                                      <p:cBhvr>
                                        <p:cTn id="219" dur="166" decel="50000">
                                          <p:stCondLst>
                                            <p:cond delay="1338"/>
                                          </p:stCondLst>
                                        </p:cTn>
                                        <p:tgtEl>
                                          <p:spTgt spid="78870"/>
                                        </p:tgtEl>
                                      </p:cBhvr>
                                      <p:to x="100000" y="100000"/>
                                    </p:animScale>
                                    <p:animScale>
                                      <p:cBhvr>
                                        <p:cTn id="220" dur="26">
                                          <p:stCondLst>
                                            <p:cond delay="1642"/>
                                          </p:stCondLst>
                                        </p:cTn>
                                        <p:tgtEl>
                                          <p:spTgt spid="78870"/>
                                        </p:tgtEl>
                                      </p:cBhvr>
                                      <p:to x="100000" y="90000"/>
                                    </p:animScale>
                                    <p:animScale>
                                      <p:cBhvr>
                                        <p:cTn id="221" dur="166" decel="50000">
                                          <p:stCondLst>
                                            <p:cond delay="1668"/>
                                          </p:stCondLst>
                                        </p:cTn>
                                        <p:tgtEl>
                                          <p:spTgt spid="78870"/>
                                        </p:tgtEl>
                                      </p:cBhvr>
                                      <p:to x="100000" y="100000"/>
                                    </p:animScale>
                                    <p:animScale>
                                      <p:cBhvr>
                                        <p:cTn id="222" dur="26">
                                          <p:stCondLst>
                                            <p:cond delay="1808"/>
                                          </p:stCondLst>
                                        </p:cTn>
                                        <p:tgtEl>
                                          <p:spTgt spid="78870"/>
                                        </p:tgtEl>
                                      </p:cBhvr>
                                      <p:to x="100000" y="95000"/>
                                    </p:animScale>
                                    <p:animScale>
                                      <p:cBhvr>
                                        <p:cTn id="223" dur="166" decel="50000">
                                          <p:stCondLst>
                                            <p:cond delay="1834"/>
                                          </p:stCondLst>
                                        </p:cTn>
                                        <p:tgtEl>
                                          <p:spTgt spid="78870"/>
                                        </p:tgtEl>
                                      </p:cBhvr>
                                      <p:to x="100000" y="100000"/>
                                    </p:animScale>
                                  </p:childTnLst>
                                </p:cTn>
                              </p:par>
                            </p:childTnLst>
                          </p:cTn>
                        </p:par>
                      </p:childTnLst>
                    </p:cTn>
                  </p:par>
                  <p:par>
                    <p:cTn id="224" fill="hold">
                      <p:stCondLst>
                        <p:cond delay="indefinite"/>
                      </p:stCondLst>
                      <p:childTnLst>
                        <p:par>
                          <p:cTn id="225" fill="hold">
                            <p:stCondLst>
                              <p:cond delay="0"/>
                            </p:stCondLst>
                            <p:childTnLst>
                              <p:par>
                                <p:cTn id="226" presetID="10" presetClass="entr" presetSubtype="0" fill="hold" grpId="0" nodeType="clickEffect">
                                  <p:stCondLst>
                                    <p:cond delay="0"/>
                                  </p:stCondLst>
                                  <p:childTnLst>
                                    <p:set>
                                      <p:cBhvr>
                                        <p:cTn id="227" dur="1" fill="hold">
                                          <p:stCondLst>
                                            <p:cond delay="0"/>
                                          </p:stCondLst>
                                        </p:cTn>
                                        <p:tgtEl>
                                          <p:spTgt spid="45"/>
                                        </p:tgtEl>
                                        <p:attrNameLst>
                                          <p:attrName>style.visibility</p:attrName>
                                        </p:attrNameLst>
                                      </p:cBhvr>
                                      <p:to>
                                        <p:strVal val="visible"/>
                                      </p:to>
                                    </p:set>
                                    <p:animEffect transition="in" filter="fade">
                                      <p:cBhvr>
                                        <p:cTn id="228" dur="500"/>
                                        <p:tgtEl>
                                          <p:spTgt spid="45"/>
                                        </p:tgtEl>
                                      </p:cBhvr>
                                    </p:animEffect>
                                  </p:childTnLst>
                                </p:cTn>
                              </p:par>
                              <p:par>
                                <p:cTn id="229" presetID="10" presetClass="entr" presetSubtype="0" fill="hold" nodeType="withEffect">
                                  <p:stCondLst>
                                    <p:cond delay="0"/>
                                  </p:stCondLst>
                                  <p:childTnLst>
                                    <p:set>
                                      <p:cBhvr>
                                        <p:cTn id="230" dur="1" fill="hold">
                                          <p:stCondLst>
                                            <p:cond delay="0"/>
                                          </p:stCondLst>
                                        </p:cTn>
                                        <p:tgtEl>
                                          <p:spTgt spid="47"/>
                                        </p:tgtEl>
                                        <p:attrNameLst>
                                          <p:attrName>style.visibility</p:attrName>
                                        </p:attrNameLst>
                                      </p:cBhvr>
                                      <p:to>
                                        <p:strVal val="visible"/>
                                      </p:to>
                                    </p:set>
                                    <p:animEffect transition="in" filter="fade">
                                      <p:cBhvr>
                                        <p:cTn id="231" dur="500"/>
                                        <p:tgtEl>
                                          <p:spTgt spid="47"/>
                                        </p:tgtEl>
                                      </p:cBhvr>
                                    </p:animEffect>
                                  </p:childTnLst>
                                </p:cTn>
                              </p:par>
                            </p:childTnLst>
                          </p:cTn>
                        </p:par>
                      </p:childTnLst>
                    </p:cTn>
                  </p:par>
                  <p:par>
                    <p:cTn id="232" fill="hold">
                      <p:stCondLst>
                        <p:cond delay="indefinite"/>
                      </p:stCondLst>
                      <p:childTnLst>
                        <p:par>
                          <p:cTn id="233" fill="hold">
                            <p:stCondLst>
                              <p:cond delay="0"/>
                            </p:stCondLst>
                            <p:childTnLst>
                              <p:par>
                                <p:cTn id="234" presetID="22" presetClass="entr" presetSubtype="4" fill="hold" grpId="0" nodeType="clickEffect">
                                  <p:stCondLst>
                                    <p:cond delay="0"/>
                                  </p:stCondLst>
                                  <p:childTnLst>
                                    <p:set>
                                      <p:cBhvr>
                                        <p:cTn id="235" dur="1" fill="hold">
                                          <p:stCondLst>
                                            <p:cond delay="0"/>
                                          </p:stCondLst>
                                        </p:cTn>
                                        <p:tgtEl>
                                          <p:spTgt spid="78864"/>
                                        </p:tgtEl>
                                        <p:attrNameLst>
                                          <p:attrName>style.visibility</p:attrName>
                                        </p:attrNameLst>
                                      </p:cBhvr>
                                      <p:to>
                                        <p:strVal val="visible"/>
                                      </p:to>
                                    </p:set>
                                    <p:animEffect transition="in" filter="wipe(down)">
                                      <p:cBhvr>
                                        <p:cTn id="236" dur="500"/>
                                        <p:tgtEl>
                                          <p:spTgt spid="78864"/>
                                        </p:tgtEl>
                                      </p:cBhvr>
                                    </p:animEffect>
                                  </p:childTnLst>
                                </p:cTn>
                              </p:par>
                              <p:par>
                                <p:cTn id="237" presetID="22" presetClass="entr" presetSubtype="4" fill="hold" nodeType="withEffect">
                                  <p:stCondLst>
                                    <p:cond delay="0"/>
                                  </p:stCondLst>
                                  <p:childTnLst>
                                    <p:set>
                                      <p:cBhvr>
                                        <p:cTn id="238" dur="1" fill="hold">
                                          <p:stCondLst>
                                            <p:cond delay="0"/>
                                          </p:stCondLst>
                                        </p:cTn>
                                        <p:tgtEl>
                                          <p:spTgt spid="54"/>
                                        </p:tgtEl>
                                        <p:attrNameLst>
                                          <p:attrName>style.visibility</p:attrName>
                                        </p:attrNameLst>
                                      </p:cBhvr>
                                      <p:to>
                                        <p:strVal val="visible"/>
                                      </p:to>
                                    </p:set>
                                    <p:animEffect transition="in" filter="wipe(down)">
                                      <p:cBhvr>
                                        <p:cTn id="239" dur="500"/>
                                        <p:tgtEl>
                                          <p:spTgt spid="54"/>
                                        </p:tgtEl>
                                      </p:cBhvr>
                                    </p:animEffect>
                                  </p:childTnLst>
                                </p:cTn>
                              </p:par>
                              <p:par>
                                <p:cTn id="240" presetID="22" presetClass="entr" presetSubtype="4" fill="hold" grpId="0" nodeType="withEffect">
                                  <p:stCondLst>
                                    <p:cond delay="0"/>
                                  </p:stCondLst>
                                  <p:childTnLst>
                                    <p:set>
                                      <p:cBhvr>
                                        <p:cTn id="241" dur="1" fill="hold">
                                          <p:stCondLst>
                                            <p:cond delay="0"/>
                                          </p:stCondLst>
                                        </p:cTn>
                                        <p:tgtEl>
                                          <p:spTgt spid="49"/>
                                        </p:tgtEl>
                                        <p:attrNameLst>
                                          <p:attrName>style.visibility</p:attrName>
                                        </p:attrNameLst>
                                      </p:cBhvr>
                                      <p:to>
                                        <p:strVal val="visible"/>
                                      </p:to>
                                    </p:set>
                                    <p:animEffect transition="in" filter="wipe(down)">
                                      <p:cBhvr>
                                        <p:cTn id="242" dur="500"/>
                                        <p:tgtEl>
                                          <p:spTgt spid="49"/>
                                        </p:tgtEl>
                                      </p:cBhvr>
                                    </p:animEffect>
                                  </p:childTnLst>
                                </p:cTn>
                              </p:par>
                              <p:par>
                                <p:cTn id="243" presetID="22" presetClass="entr" presetSubtype="4" fill="hold" nodeType="withEffect">
                                  <p:stCondLst>
                                    <p:cond delay="0"/>
                                  </p:stCondLst>
                                  <p:childTnLst>
                                    <p:set>
                                      <p:cBhvr>
                                        <p:cTn id="244" dur="1" fill="hold">
                                          <p:stCondLst>
                                            <p:cond delay="0"/>
                                          </p:stCondLst>
                                        </p:cTn>
                                        <p:tgtEl>
                                          <p:spTgt spid="51"/>
                                        </p:tgtEl>
                                        <p:attrNameLst>
                                          <p:attrName>style.visibility</p:attrName>
                                        </p:attrNameLst>
                                      </p:cBhvr>
                                      <p:to>
                                        <p:strVal val="visible"/>
                                      </p:to>
                                    </p:set>
                                    <p:animEffect transition="in" filter="wipe(down)">
                                      <p:cBhvr>
                                        <p:cTn id="245" dur="500"/>
                                        <p:tgtEl>
                                          <p:spTgt spid="51"/>
                                        </p:tgtEl>
                                      </p:cBhvr>
                                    </p:animEffect>
                                  </p:childTnLst>
                                </p:cTn>
                              </p:par>
                              <p:par>
                                <p:cTn id="246" presetID="22" presetClass="entr" presetSubtype="4" fill="hold" nodeType="withEffect">
                                  <p:stCondLst>
                                    <p:cond delay="0"/>
                                  </p:stCondLst>
                                  <p:childTnLst>
                                    <p:set>
                                      <p:cBhvr>
                                        <p:cTn id="247" dur="1" fill="hold">
                                          <p:stCondLst>
                                            <p:cond delay="0"/>
                                          </p:stCondLst>
                                        </p:cTn>
                                        <p:tgtEl>
                                          <p:spTgt spid="57"/>
                                        </p:tgtEl>
                                        <p:attrNameLst>
                                          <p:attrName>style.visibility</p:attrName>
                                        </p:attrNameLst>
                                      </p:cBhvr>
                                      <p:to>
                                        <p:strVal val="visible"/>
                                      </p:to>
                                    </p:set>
                                    <p:animEffect transition="in" filter="wipe(down)">
                                      <p:cBhvr>
                                        <p:cTn id="248" dur="500"/>
                                        <p:tgtEl>
                                          <p:spTgt spid="57"/>
                                        </p:tgtEl>
                                      </p:cBhvr>
                                    </p:animEffect>
                                  </p:childTnLst>
                                </p:cTn>
                              </p:par>
                              <p:par>
                                <p:cTn id="249" presetID="22" presetClass="entr" presetSubtype="4" fill="hold" grpId="0" nodeType="withEffect">
                                  <p:stCondLst>
                                    <p:cond delay="0"/>
                                  </p:stCondLst>
                                  <p:childTnLst>
                                    <p:set>
                                      <p:cBhvr>
                                        <p:cTn id="250" dur="1" fill="hold">
                                          <p:stCondLst>
                                            <p:cond delay="0"/>
                                          </p:stCondLst>
                                        </p:cTn>
                                        <p:tgtEl>
                                          <p:spTgt spid="55"/>
                                        </p:tgtEl>
                                        <p:attrNameLst>
                                          <p:attrName>style.visibility</p:attrName>
                                        </p:attrNameLst>
                                      </p:cBhvr>
                                      <p:to>
                                        <p:strVal val="visible"/>
                                      </p:to>
                                    </p:set>
                                    <p:animEffect transition="in" filter="wipe(down)">
                                      <p:cBhvr>
                                        <p:cTn id="251" dur="500"/>
                                        <p:tgtEl>
                                          <p:spTgt spid="55"/>
                                        </p:tgtEl>
                                      </p:cBhvr>
                                    </p:animEffect>
                                  </p:childTnLst>
                                </p:cTn>
                              </p:par>
                              <p:par>
                                <p:cTn id="252" presetID="22" presetClass="entr" presetSubtype="4" fill="hold" grpId="0" nodeType="withEffect">
                                  <p:stCondLst>
                                    <p:cond delay="0"/>
                                  </p:stCondLst>
                                  <p:childTnLst>
                                    <p:set>
                                      <p:cBhvr>
                                        <p:cTn id="253" dur="1" fill="hold">
                                          <p:stCondLst>
                                            <p:cond delay="0"/>
                                          </p:stCondLst>
                                        </p:cTn>
                                        <p:tgtEl>
                                          <p:spTgt spid="87"/>
                                        </p:tgtEl>
                                        <p:attrNameLst>
                                          <p:attrName>style.visibility</p:attrName>
                                        </p:attrNameLst>
                                      </p:cBhvr>
                                      <p:to>
                                        <p:strVal val="visible"/>
                                      </p:to>
                                    </p:set>
                                    <p:animEffect transition="in" filter="wipe(down)">
                                      <p:cBhvr>
                                        <p:cTn id="254" dur="500"/>
                                        <p:tgtEl>
                                          <p:spTgt spid="87"/>
                                        </p:tgtEl>
                                      </p:cBhvr>
                                    </p:animEffect>
                                  </p:childTnLst>
                                </p:cTn>
                              </p:par>
                              <p:par>
                                <p:cTn id="255" presetID="22" presetClass="entr" presetSubtype="4" fill="hold" nodeType="withEffect">
                                  <p:stCondLst>
                                    <p:cond delay="0"/>
                                  </p:stCondLst>
                                  <p:childTnLst>
                                    <p:set>
                                      <p:cBhvr>
                                        <p:cTn id="256" dur="1" fill="hold">
                                          <p:stCondLst>
                                            <p:cond delay="0"/>
                                          </p:stCondLst>
                                        </p:cTn>
                                        <p:tgtEl>
                                          <p:spTgt spid="61"/>
                                        </p:tgtEl>
                                        <p:attrNameLst>
                                          <p:attrName>style.visibility</p:attrName>
                                        </p:attrNameLst>
                                      </p:cBhvr>
                                      <p:to>
                                        <p:strVal val="visible"/>
                                      </p:to>
                                    </p:set>
                                    <p:animEffect transition="in" filter="wipe(down)">
                                      <p:cBhvr>
                                        <p:cTn id="257" dur="500"/>
                                        <p:tgtEl>
                                          <p:spTgt spid="61"/>
                                        </p:tgtEl>
                                      </p:cBhvr>
                                    </p:animEffect>
                                  </p:childTnLst>
                                </p:cTn>
                              </p:par>
                              <p:par>
                                <p:cTn id="258" presetID="22" presetClass="entr" presetSubtype="4" fill="hold" grpId="0" nodeType="withEffect">
                                  <p:stCondLst>
                                    <p:cond delay="0"/>
                                  </p:stCondLst>
                                  <p:childTnLst>
                                    <p:set>
                                      <p:cBhvr>
                                        <p:cTn id="259" dur="1" fill="hold">
                                          <p:stCondLst>
                                            <p:cond delay="0"/>
                                          </p:stCondLst>
                                        </p:cTn>
                                        <p:tgtEl>
                                          <p:spTgt spid="58"/>
                                        </p:tgtEl>
                                        <p:attrNameLst>
                                          <p:attrName>style.visibility</p:attrName>
                                        </p:attrNameLst>
                                      </p:cBhvr>
                                      <p:to>
                                        <p:strVal val="visible"/>
                                      </p:to>
                                    </p:set>
                                    <p:animEffect transition="in" filter="wipe(down)">
                                      <p:cBhvr>
                                        <p:cTn id="260" dur="500"/>
                                        <p:tgtEl>
                                          <p:spTgt spid="58"/>
                                        </p:tgtEl>
                                      </p:cBhvr>
                                    </p:animEffect>
                                  </p:childTnLst>
                                </p:cTn>
                              </p:par>
                              <p:par>
                                <p:cTn id="261" presetID="22" presetClass="entr" presetSubtype="4" fill="hold" nodeType="withEffect">
                                  <p:stCondLst>
                                    <p:cond delay="0"/>
                                  </p:stCondLst>
                                  <p:childTnLst>
                                    <p:set>
                                      <p:cBhvr>
                                        <p:cTn id="262" dur="1" fill="hold">
                                          <p:stCondLst>
                                            <p:cond delay="0"/>
                                          </p:stCondLst>
                                        </p:cTn>
                                        <p:tgtEl>
                                          <p:spTgt spid="63"/>
                                        </p:tgtEl>
                                        <p:attrNameLst>
                                          <p:attrName>style.visibility</p:attrName>
                                        </p:attrNameLst>
                                      </p:cBhvr>
                                      <p:to>
                                        <p:strVal val="visible"/>
                                      </p:to>
                                    </p:set>
                                    <p:animEffect transition="in" filter="wipe(down)">
                                      <p:cBhvr>
                                        <p:cTn id="263" dur="500"/>
                                        <p:tgtEl>
                                          <p:spTgt spid="63"/>
                                        </p:tgtEl>
                                      </p:cBhvr>
                                    </p:animEffect>
                                  </p:childTnLst>
                                </p:cTn>
                              </p:par>
                              <p:par>
                                <p:cTn id="264" presetID="22" presetClass="entr" presetSubtype="4" fill="hold" grpId="0" nodeType="withEffect">
                                  <p:stCondLst>
                                    <p:cond delay="0"/>
                                  </p:stCondLst>
                                  <p:childTnLst>
                                    <p:set>
                                      <p:cBhvr>
                                        <p:cTn id="265" dur="1" fill="hold">
                                          <p:stCondLst>
                                            <p:cond delay="0"/>
                                          </p:stCondLst>
                                        </p:cTn>
                                        <p:tgtEl>
                                          <p:spTgt spid="59"/>
                                        </p:tgtEl>
                                        <p:attrNameLst>
                                          <p:attrName>style.visibility</p:attrName>
                                        </p:attrNameLst>
                                      </p:cBhvr>
                                      <p:to>
                                        <p:strVal val="visible"/>
                                      </p:to>
                                    </p:set>
                                    <p:animEffect transition="in" filter="wipe(down)">
                                      <p:cBhvr>
                                        <p:cTn id="266" dur="500"/>
                                        <p:tgtEl>
                                          <p:spTgt spid="59"/>
                                        </p:tgtEl>
                                      </p:cBhvr>
                                    </p:animEffect>
                                  </p:childTnLst>
                                </p:cTn>
                              </p:par>
                            </p:childTnLst>
                          </p:cTn>
                        </p:par>
                      </p:childTnLst>
                    </p:cTn>
                  </p:par>
                  <p:par>
                    <p:cTn id="267" fill="hold">
                      <p:stCondLst>
                        <p:cond delay="indefinite"/>
                      </p:stCondLst>
                      <p:childTnLst>
                        <p:par>
                          <p:cTn id="268" fill="hold">
                            <p:stCondLst>
                              <p:cond delay="0"/>
                            </p:stCondLst>
                            <p:childTnLst>
                              <p:par>
                                <p:cTn id="269" presetID="10" presetClass="entr" presetSubtype="0" fill="hold" nodeType="clickEffect">
                                  <p:stCondLst>
                                    <p:cond delay="0"/>
                                  </p:stCondLst>
                                  <p:childTnLst>
                                    <p:set>
                                      <p:cBhvr>
                                        <p:cTn id="270" dur="1" fill="hold">
                                          <p:stCondLst>
                                            <p:cond delay="0"/>
                                          </p:stCondLst>
                                        </p:cTn>
                                        <p:tgtEl>
                                          <p:spTgt spid="77"/>
                                        </p:tgtEl>
                                        <p:attrNameLst>
                                          <p:attrName>style.visibility</p:attrName>
                                        </p:attrNameLst>
                                      </p:cBhvr>
                                      <p:to>
                                        <p:strVal val="visible"/>
                                      </p:to>
                                    </p:set>
                                    <p:animEffect transition="in" filter="fade">
                                      <p:cBhvr>
                                        <p:cTn id="271" dur="500"/>
                                        <p:tgtEl>
                                          <p:spTgt spid="77"/>
                                        </p:tgtEl>
                                      </p:cBhvr>
                                    </p:animEffect>
                                  </p:childTnLst>
                                </p:cTn>
                              </p:par>
                              <p:par>
                                <p:cTn id="272" presetID="10" presetClass="entr" presetSubtype="0" fill="hold" nodeType="withEffect">
                                  <p:stCondLst>
                                    <p:cond delay="0"/>
                                  </p:stCondLst>
                                  <p:childTnLst>
                                    <p:set>
                                      <p:cBhvr>
                                        <p:cTn id="273" dur="1" fill="hold">
                                          <p:stCondLst>
                                            <p:cond delay="0"/>
                                          </p:stCondLst>
                                        </p:cTn>
                                        <p:tgtEl>
                                          <p:spTgt spid="75"/>
                                        </p:tgtEl>
                                        <p:attrNameLst>
                                          <p:attrName>style.visibility</p:attrName>
                                        </p:attrNameLst>
                                      </p:cBhvr>
                                      <p:to>
                                        <p:strVal val="visible"/>
                                      </p:to>
                                    </p:set>
                                    <p:animEffect transition="in" filter="fade">
                                      <p:cBhvr>
                                        <p:cTn id="274" dur="500"/>
                                        <p:tgtEl>
                                          <p:spTgt spid="75"/>
                                        </p:tgtEl>
                                      </p:cBhvr>
                                    </p:animEffect>
                                  </p:childTnLst>
                                </p:cTn>
                              </p:par>
                              <p:par>
                                <p:cTn id="275" presetID="10" presetClass="entr" presetSubtype="0" fill="hold" nodeType="withEffect">
                                  <p:stCondLst>
                                    <p:cond delay="0"/>
                                  </p:stCondLst>
                                  <p:childTnLst>
                                    <p:set>
                                      <p:cBhvr>
                                        <p:cTn id="276" dur="1" fill="hold">
                                          <p:stCondLst>
                                            <p:cond delay="0"/>
                                          </p:stCondLst>
                                        </p:cTn>
                                        <p:tgtEl>
                                          <p:spTgt spid="80"/>
                                        </p:tgtEl>
                                        <p:attrNameLst>
                                          <p:attrName>style.visibility</p:attrName>
                                        </p:attrNameLst>
                                      </p:cBhvr>
                                      <p:to>
                                        <p:strVal val="visible"/>
                                      </p:to>
                                    </p:set>
                                    <p:animEffect transition="in" filter="fade">
                                      <p:cBhvr>
                                        <p:cTn id="277" dur="500"/>
                                        <p:tgtEl>
                                          <p:spTgt spid="80"/>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73"/>
                                        </p:tgtEl>
                                        <p:attrNameLst>
                                          <p:attrName>style.visibility</p:attrName>
                                        </p:attrNameLst>
                                      </p:cBhvr>
                                      <p:to>
                                        <p:strVal val="visible"/>
                                      </p:to>
                                    </p:set>
                                    <p:animEffect transition="in" filter="fade">
                                      <p:cBhvr>
                                        <p:cTn id="280" dur="500"/>
                                        <p:tgtEl>
                                          <p:spTgt spid="73"/>
                                        </p:tgtEl>
                                      </p:cBhvr>
                                    </p:animEffect>
                                  </p:childTnLst>
                                </p:cTn>
                              </p:par>
                            </p:childTnLst>
                          </p:cTn>
                        </p:par>
                      </p:childTnLst>
                    </p:cTn>
                  </p:par>
                  <p:par>
                    <p:cTn id="281" fill="hold">
                      <p:stCondLst>
                        <p:cond delay="indefinite"/>
                      </p:stCondLst>
                      <p:childTnLst>
                        <p:par>
                          <p:cTn id="282" fill="hold">
                            <p:stCondLst>
                              <p:cond delay="0"/>
                            </p:stCondLst>
                            <p:childTnLst>
                              <p:par>
                                <p:cTn id="283" presetID="2" presetClass="entr" presetSubtype="4" fill="hold" grpId="0" nodeType="clickEffect">
                                  <p:stCondLst>
                                    <p:cond delay="0"/>
                                  </p:stCondLst>
                                  <p:childTnLst>
                                    <p:set>
                                      <p:cBhvr>
                                        <p:cTn id="284" dur="1" fill="hold">
                                          <p:stCondLst>
                                            <p:cond delay="0"/>
                                          </p:stCondLst>
                                        </p:cTn>
                                        <p:tgtEl>
                                          <p:spTgt spid="81"/>
                                        </p:tgtEl>
                                        <p:attrNameLst>
                                          <p:attrName>style.visibility</p:attrName>
                                        </p:attrNameLst>
                                      </p:cBhvr>
                                      <p:to>
                                        <p:strVal val="visible"/>
                                      </p:to>
                                    </p:set>
                                    <p:anim calcmode="lin" valueType="num">
                                      <p:cBhvr additive="base">
                                        <p:cTn id="285" dur="500" fill="hold"/>
                                        <p:tgtEl>
                                          <p:spTgt spid="81"/>
                                        </p:tgtEl>
                                        <p:attrNameLst>
                                          <p:attrName>ppt_x</p:attrName>
                                        </p:attrNameLst>
                                      </p:cBhvr>
                                      <p:tavLst>
                                        <p:tav tm="0">
                                          <p:val>
                                            <p:strVal val="#ppt_x"/>
                                          </p:val>
                                        </p:tav>
                                        <p:tav tm="100000">
                                          <p:val>
                                            <p:strVal val="#ppt_x"/>
                                          </p:val>
                                        </p:tav>
                                      </p:tavLst>
                                    </p:anim>
                                    <p:anim calcmode="lin" valueType="num">
                                      <p:cBhvr additive="base">
                                        <p:cTn id="286"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8851" grpId="0" animBg="1"/>
      <p:bldP spid="78861" grpId="0"/>
      <p:bldP spid="78864" grpId="0" animBg="1"/>
      <p:bldP spid="49" grpId="0" animBg="1"/>
      <p:bldP spid="55" grpId="0" animBg="1"/>
      <p:bldP spid="58" grpId="0" animBg="1"/>
      <p:bldP spid="59" grpId="0" animBg="1"/>
      <p:bldP spid="82" grpId="0"/>
      <p:bldP spid="45" grpId="0"/>
      <p:bldP spid="87" grpId="0"/>
      <p:bldP spid="73"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a:xfrm>
            <a:off x="403602" y="1026461"/>
            <a:ext cx="6149598" cy="487363"/>
          </a:xfrm>
        </p:spPr>
        <p:txBody>
          <a:bodyPr/>
          <a:lstStyle/>
          <a:p>
            <a:r>
              <a:rPr lang="en-US" sz="2500" smtClean="0"/>
              <a:t>Biểu đồ</a:t>
            </a:r>
            <a:endParaRPr lang="en-US" sz="2500"/>
          </a:p>
        </p:txBody>
      </p:sp>
      <p:sp>
        <p:nvSpPr>
          <p:cNvPr id="16" name="Rectangle 2"/>
          <p:cNvSpPr txBox="1">
            <a:spLocks noChangeArrowheads="1"/>
          </p:cNvSpPr>
          <p:nvPr/>
        </p:nvSpPr>
        <p:spPr bwMode="gray">
          <a:xfrm>
            <a:off x="374649" y="281781"/>
            <a:ext cx="58674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en-US" sz="3600" kern="0" smtClean="0"/>
              <a:t>Hành Động Khắc Phục 8D</a:t>
            </a:r>
            <a:endParaRPr lang="en-US" sz="2000" kern="0"/>
          </a:p>
        </p:txBody>
      </p:sp>
      <p:sp>
        <p:nvSpPr>
          <p:cNvPr id="17" name="Text Box 34"/>
          <p:cNvSpPr txBox="1">
            <a:spLocks noChangeArrowheads="1"/>
          </p:cNvSpPr>
          <p:nvPr/>
        </p:nvSpPr>
        <p:spPr bwMode="auto">
          <a:xfrm>
            <a:off x="4191000" y="706636"/>
            <a:ext cx="48006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a:solidFill>
                  <a:srgbClr val="92D050"/>
                </a:solidFill>
                <a:latin typeface="+mj-lt"/>
              </a:rPr>
              <a:t>“ Không tiết kiệm ánh sáng, chỉ tiết kiệm năng lượng </a:t>
            </a:r>
            <a:r>
              <a:rPr lang="en-US" sz="1400" b="1" smtClean="0">
                <a:solidFill>
                  <a:srgbClr val="92D050"/>
                </a:solidFill>
                <a:latin typeface="+mj-lt"/>
              </a:rPr>
              <a:t>”</a:t>
            </a:r>
            <a:endParaRPr lang="en-US" sz="1400" b="1">
              <a:solidFill>
                <a:srgbClr val="92D050"/>
              </a:solidFill>
              <a:latin typeface="+mj-lt"/>
            </a:endParaRPr>
          </a:p>
        </p:txBody>
      </p:sp>
      <p:sp>
        <p:nvSpPr>
          <p:cNvPr id="18" name="Footer Placeholder 3"/>
          <p:cNvSpPr txBox="1">
            <a:spLocks/>
          </p:cNvSpPr>
          <p:nvPr/>
        </p:nvSpPr>
        <p:spPr bwMode="gray">
          <a:xfrm>
            <a:off x="7239000" y="6384925"/>
            <a:ext cx="1752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smtClean="0">
                <a:latin typeface="+mj-lt"/>
              </a:rPr>
              <a:t>Nhóm KSCL ĐTTĐ</a:t>
            </a:r>
            <a:endParaRPr lang="en-US" sz="1200">
              <a:latin typeface="+mj-lt"/>
            </a:endParaRPr>
          </a:p>
        </p:txBody>
      </p:sp>
      <p:sp>
        <p:nvSpPr>
          <p:cNvPr id="21" name="Rectangle 2"/>
          <p:cNvSpPr txBox="1">
            <a:spLocks noChangeArrowheads="1"/>
          </p:cNvSpPr>
          <p:nvPr/>
        </p:nvSpPr>
        <p:spPr bwMode="gray">
          <a:xfrm>
            <a:off x="361396" y="1600200"/>
            <a:ext cx="8782604" cy="1219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en-US" sz="1800" kern="0" smtClean="0"/>
              <a:t>Biểu đồ Pareto: </a:t>
            </a:r>
            <a:r>
              <a:rPr lang="en-US" sz="1600" b="0" kern="0" smtClean="0"/>
              <a:t>được dung khi số lượng phế phẩm không đạt quá nhiều, không biết lấy sự cố nào để giải quyết trước, ta dùng biểu đồ Pareto để phân rõ phần trăm từng loại lỗi phế phẩm </a:t>
            </a:r>
            <a:r>
              <a:rPr lang="vi-VN" sz="1600" b="0"/>
              <a:t>xác định loại lỗi nào cần ưu tiên giải quyết trước. Biểu đồ Pareto là biểu đồ rất tiện lợi dùng để phát hiện một cách chính xác, khách quan vấn đề quan trọng nhất, quyết định các hoạt động cải tiến.</a:t>
            </a:r>
            <a:endParaRPr lang="en-US" sz="1600" kern="0"/>
          </a:p>
        </p:txBody>
      </p:sp>
      <p:pic>
        <p:nvPicPr>
          <p:cNvPr id="4098" name="Picture 2" descr="Kết quả hình ảnh cho biểu đồ pare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602" y="2954003"/>
            <a:ext cx="3482598" cy="23799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86200" y="2604253"/>
            <a:ext cx="5257800" cy="584775"/>
          </a:xfrm>
          <a:prstGeom prst="rect">
            <a:avLst/>
          </a:prstGeom>
          <a:noFill/>
        </p:spPr>
        <p:txBody>
          <a:bodyPr wrap="square" rtlCol="0">
            <a:spAutoFit/>
          </a:bodyPr>
          <a:lstStyle/>
          <a:p>
            <a:r>
              <a:rPr lang="en-US" sz="1600" b="1" smtClean="0"/>
              <a:t>Bước 1.</a:t>
            </a:r>
            <a:r>
              <a:rPr lang="vi-VN" sz="1600" b="1"/>
              <a:t> </a:t>
            </a:r>
            <a:r>
              <a:rPr lang="vi-VN" sz="1600"/>
              <a:t>Phân loại các lỗi tạo thành phế phẩm hay phân loại các hiện tượng không đạt chất lượng</a:t>
            </a:r>
            <a:endParaRPr lang="en-US" sz="1600"/>
          </a:p>
        </p:txBody>
      </p:sp>
      <p:sp>
        <p:nvSpPr>
          <p:cNvPr id="41" name="TextBox 40"/>
          <p:cNvSpPr txBox="1"/>
          <p:nvPr/>
        </p:nvSpPr>
        <p:spPr>
          <a:xfrm>
            <a:off x="3886200" y="3158405"/>
            <a:ext cx="5410200" cy="338554"/>
          </a:xfrm>
          <a:prstGeom prst="rect">
            <a:avLst/>
          </a:prstGeom>
          <a:noFill/>
        </p:spPr>
        <p:txBody>
          <a:bodyPr wrap="square" rtlCol="0">
            <a:spAutoFit/>
          </a:bodyPr>
          <a:lstStyle/>
          <a:p>
            <a:r>
              <a:rPr lang="vi-VN" sz="1600" b="1"/>
              <a:t>Bước 2: </a:t>
            </a:r>
            <a:r>
              <a:rPr lang="vi-VN" sz="1600"/>
              <a:t>Quyết định kỳ hạn tóm tắt thành biểu đồ Pareto</a:t>
            </a:r>
            <a:endParaRPr lang="en-US" sz="1600">
              <a:solidFill>
                <a:srgbClr val="AB709E"/>
              </a:solidFill>
            </a:endParaRPr>
          </a:p>
        </p:txBody>
      </p:sp>
      <p:sp>
        <p:nvSpPr>
          <p:cNvPr id="43" name="TextBox 42"/>
          <p:cNvSpPr txBox="1"/>
          <p:nvPr/>
        </p:nvSpPr>
        <p:spPr>
          <a:xfrm>
            <a:off x="3886200" y="3547646"/>
            <a:ext cx="5082203" cy="338554"/>
          </a:xfrm>
          <a:prstGeom prst="rect">
            <a:avLst/>
          </a:prstGeom>
          <a:noFill/>
        </p:spPr>
        <p:txBody>
          <a:bodyPr wrap="square" rtlCol="0">
            <a:spAutoFit/>
          </a:bodyPr>
          <a:lstStyle/>
          <a:p>
            <a:r>
              <a:rPr lang="vi-VN" sz="1600" b="1"/>
              <a:t>Bước 3: </a:t>
            </a:r>
            <a:r>
              <a:rPr lang="vi-VN" sz="1600"/>
              <a:t>Lấy dữ liệu theo các loại lỗi đã phân </a:t>
            </a:r>
            <a:r>
              <a:rPr lang="vi-VN" sz="1600" smtClean="0"/>
              <a:t>loại</a:t>
            </a:r>
            <a:r>
              <a:rPr lang="en-US" sz="1600" smtClean="0"/>
              <a:t>.</a:t>
            </a:r>
            <a:endParaRPr lang="en-US" sz="1600">
              <a:solidFill>
                <a:srgbClr val="AB709E"/>
              </a:solidFill>
            </a:endParaRPr>
          </a:p>
        </p:txBody>
      </p:sp>
      <p:sp>
        <p:nvSpPr>
          <p:cNvPr id="44" name="TextBox 43"/>
          <p:cNvSpPr txBox="1"/>
          <p:nvPr/>
        </p:nvSpPr>
        <p:spPr>
          <a:xfrm>
            <a:off x="3886200" y="3852446"/>
            <a:ext cx="5078534" cy="338554"/>
          </a:xfrm>
          <a:prstGeom prst="rect">
            <a:avLst/>
          </a:prstGeom>
          <a:noFill/>
        </p:spPr>
        <p:txBody>
          <a:bodyPr wrap="square" rtlCol="0">
            <a:spAutoFit/>
          </a:bodyPr>
          <a:lstStyle/>
          <a:p>
            <a:r>
              <a:rPr lang="vi-VN" sz="1600" b="1"/>
              <a:t>Bước 4: </a:t>
            </a:r>
            <a:r>
              <a:rPr lang="vi-VN" sz="1600"/>
              <a:t>Ghi tỷ lệ vào giấy dùng vẽ biểu đồ</a:t>
            </a:r>
            <a:endParaRPr lang="en-US" sz="1600">
              <a:solidFill>
                <a:srgbClr val="AB709E"/>
              </a:solidFill>
            </a:endParaRPr>
          </a:p>
        </p:txBody>
      </p:sp>
      <p:sp>
        <p:nvSpPr>
          <p:cNvPr id="46" name="TextBox 45"/>
          <p:cNvSpPr txBox="1"/>
          <p:nvPr/>
        </p:nvSpPr>
        <p:spPr>
          <a:xfrm>
            <a:off x="3886200" y="4191000"/>
            <a:ext cx="5257800" cy="338554"/>
          </a:xfrm>
          <a:prstGeom prst="rect">
            <a:avLst/>
          </a:prstGeom>
          <a:noFill/>
        </p:spPr>
        <p:txBody>
          <a:bodyPr wrap="square" rtlCol="0">
            <a:spAutoFit/>
          </a:bodyPr>
          <a:lstStyle/>
          <a:p>
            <a:r>
              <a:rPr lang="vi-VN" sz="1600" b="1"/>
              <a:t>Bước 5: </a:t>
            </a:r>
            <a:r>
              <a:rPr lang="vi-VN" sz="1600"/>
              <a:t>Vẽ biểu đồ cột theo thứ tự độ lớn của dữ liệu</a:t>
            </a:r>
            <a:endParaRPr lang="en-US" sz="1600">
              <a:solidFill>
                <a:srgbClr val="AB709E"/>
              </a:solidFill>
            </a:endParaRPr>
          </a:p>
        </p:txBody>
      </p:sp>
      <p:sp>
        <p:nvSpPr>
          <p:cNvPr id="48" name="TextBox 47"/>
          <p:cNvSpPr txBox="1"/>
          <p:nvPr/>
        </p:nvSpPr>
        <p:spPr>
          <a:xfrm>
            <a:off x="3874601" y="4596825"/>
            <a:ext cx="5105400" cy="584775"/>
          </a:xfrm>
          <a:prstGeom prst="rect">
            <a:avLst/>
          </a:prstGeom>
          <a:noFill/>
        </p:spPr>
        <p:txBody>
          <a:bodyPr wrap="square" rtlCol="0">
            <a:spAutoFit/>
          </a:bodyPr>
          <a:lstStyle/>
          <a:p>
            <a:r>
              <a:rPr lang="vi-VN" sz="1600" b="1" smtClean="0"/>
              <a:t>Bước </a:t>
            </a:r>
            <a:r>
              <a:rPr lang="vi-VN" sz="1600" b="1"/>
              <a:t>6: </a:t>
            </a:r>
            <a:r>
              <a:rPr lang="vi-VN" sz="1600"/>
              <a:t>Chấm điểm các giá trị lũy tích, nối các điểm thành đường</a:t>
            </a:r>
            <a:endParaRPr lang="en-US" sz="1600">
              <a:solidFill>
                <a:srgbClr val="AB709E"/>
              </a:solidFill>
            </a:endParaRPr>
          </a:p>
        </p:txBody>
      </p:sp>
      <p:sp>
        <p:nvSpPr>
          <p:cNvPr id="50" name="TextBox 49"/>
          <p:cNvSpPr txBox="1"/>
          <p:nvPr/>
        </p:nvSpPr>
        <p:spPr>
          <a:xfrm>
            <a:off x="3886200" y="5224046"/>
            <a:ext cx="5105400" cy="338554"/>
          </a:xfrm>
          <a:prstGeom prst="rect">
            <a:avLst/>
          </a:prstGeom>
          <a:noFill/>
        </p:spPr>
        <p:txBody>
          <a:bodyPr wrap="square" rtlCol="0">
            <a:spAutoFit/>
          </a:bodyPr>
          <a:lstStyle/>
          <a:p>
            <a:r>
              <a:rPr lang="vi-VN" sz="1600" b="1"/>
              <a:t>Bước 7: </a:t>
            </a:r>
            <a:r>
              <a:rPr lang="vi-VN" sz="1600"/>
              <a:t>Ghi nguồn gốc dữ liệu, tên biểu đồ</a:t>
            </a:r>
            <a:endParaRPr lang="en-US" sz="1600">
              <a:solidFill>
                <a:srgbClr val="AB709E"/>
              </a:solidFill>
            </a:endParaRPr>
          </a:p>
        </p:txBody>
      </p:sp>
      <p:sp>
        <p:nvSpPr>
          <p:cNvPr id="53" name="TextBox 52"/>
          <p:cNvSpPr txBox="1"/>
          <p:nvPr/>
        </p:nvSpPr>
        <p:spPr>
          <a:xfrm>
            <a:off x="3895777" y="5663625"/>
            <a:ext cx="5105400" cy="584775"/>
          </a:xfrm>
          <a:prstGeom prst="rect">
            <a:avLst/>
          </a:prstGeom>
          <a:noFill/>
        </p:spPr>
        <p:txBody>
          <a:bodyPr wrap="square" rtlCol="0">
            <a:spAutoFit/>
          </a:bodyPr>
          <a:lstStyle/>
          <a:p>
            <a:r>
              <a:rPr lang="en-US" sz="1600" b="1" smtClean="0"/>
              <a:t>Bước </a:t>
            </a:r>
            <a:r>
              <a:rPr lang="vi-VN" sz="1600" b="1" smtClean="0"/>
              <a:t>8: </a:t>
            </a:r>
            <a:r>
              <a:rPr lang="vi-VN" sz="1600"/>
              <a:t>Ghi những vấn đề đọc được từ biểu đồ Pareto</a:t>
            </a:r>
            <a:endParaRPr lang="en-US" sz="1600">
              <a:solidFill>
                <a:srgbClr val="AB709E"/>
              </a:solidFill>
            </a:endParaRPr>
          </a:p>
        </p:txBody>
      </p:sp>
    </p:spTree>
    <p:extLst>
      <p:ext uri="{BB962C8B-B14F-4D97-AF65-F5344CB8AC3E}">
        <p14:creationId xmlns:p14="http://schemas.microsoft.com/office/powerpoint/2010/main" val="341105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ppt_x"/>
                                          </p:val>
                                        </p:tav>
                                        <p:tav tm="100000">
                                          <p:val>
                                            <p:strVal val="#ppt_x"/>
                                          </p:val>
                                        </p:tav>
                                      </p:tavLst>
                                    </p:anim>
                                    <p:anim calcmode="lin" valueType="num">
                                      <p:cBhvr additive="base">
                                        <p:cTn id="2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ppt_x"/>
                                          </p:val>
                                        </p:tav>
                                        <p:tav tm="100000">
                                          <p:val>
                                            <p:strVal val="#ppt_x"/>
                                          </p:val>
                                        </p:tav>
                                      </p:tavLst>
                                    </p:anim>
                                    <p:anim calcmode="lin" valueType="num">
                                      <p:cBhvr additive="base">
                                        <p:cTn id="3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500" fill="hold"/>
                                        <p:tgtEl>
                                          <p:spTgt spid="46"/>
                                        </p:tgtEl>
                                        <p:attrNameLst>
                                          <p:attrName>ppt_x</p:attrName>
                                        </p:attrNameLst>
                                      </p:cBhvr>
                                      <p:tavLst>
                                        <p:tav tm="0">
                                          <p:val>
                                            <p:strVal val="#ppt_x"/>
                                          </p:val>
                                        </p:tav>
                                        <p:tav tm="100000">
                                          <p:val>
                                            <p:strVal val="#ppt_x"/>
                                          </p:val>
                                        </p:tav>
                                      </p:tavLst>
                                    </p:anim>
                                    <p:anim calcmode="lin" valueType="num">
                                      <p:cBhvr additive="base">
                                        <p:cTn id="4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ppt_x"/>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500" fill="hold"/>
                                        <p:tgtEl>
                                          <p:spTgt spid="50"/>
                                        </p:tgtEl>
                                        <p:attrNameLst>
                                          <p:attrName>ppt_x</p:attrName>
                                        </p:attrNameLst>
                                      </p:cBhvr>
                                      <p:tavLst>
                                        <p:tav tm="0">
                                          <p:val>
                                            <p:strVal val="#ppt_x"/>
                                          </p:val>
                                        </p:tav>
                                        <p:tav tm="100000">
                                          <p:val>
                                            <p:strVal val="#ppt_x"/>
                                          </p:val>
                                        </p:tav>
                                      </p:tavLst>
                                    </p:anim>
                                    <p:anim calcmode="lin" valueType="num">
                                      <p:cBhvr additive="base">
                                        <p:cTn id="5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additive="base">
                                        <p:cTn id="59" dur="500" fill="hold"/>
                                        <p:tgtEl>
                                          <p:spTgt spid="53"/>
                                        </p:tgtEl>
                                        <p:attrNameLst>
                                          <p:attrName>ppt_x</p:attrName>
                                        </p:attrNameLst>
                                      </p:cBhvr>
                                      <p:tavLst>
                                        <p:tav tm="0">
                                          <p:val>
                                            <p:strVal val="#ppt_x"/>
                                          </p:val>
                                        </p:tav>
                                        <p:tav tm="100000">
                                          <p:val>
                                            <p:strVal val="#ppt_x"/>
                                          </p:val>
                                        </p:tav>
                                      </p:tavLst>
                                    </p:anim>
                                    <p:anim calcmode="lin" valueType="num">
                                      <p:cBhvr additive="base">
                                        <p:cTn id="6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P spid="41" grpId="0"/>
      <p:bldP spid="43" grpId="0"/>
      <p:bldP spid="44" grpId="0"/>
      <p:bldP spid="46" grpId="0"/>
      <p:bldP spid="48" grpId="0"/>
      <p:bldP spid="50"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a:xfrm>
            <a:off x="403602" y="1026461"/>
            <a:ext cx="6149598" cy="487363"/>
          </a:xfrm>
        </p:spPr>
        <p:txBody>
          <a:bodyPr/>
          <a:lstStyle/>
          <a:p>
            <a:r>
              <a:rPr lang="en-US" sz="2500" smtClean="0"/>
              <a:t>5W+2H</a:t>
            </a:r>
            <a:endParaRPr lang="en-US" sz="2500"/>
          </a:p>
        </p:txBody>
      </p:sp>
      <p:sp>
        <p:nvSpPr>
          <p:cNvPr id="16" name="Rectangle 2"/>
          <p:cNvSpPr txBox="1">
            <a:spLocks noChangeArrowheads="1"/>
          </p:cNvSpPr>
          <p:nvPr/>
        </p:nvSpPr>
        <p:spPr bwMode="gray">
          <a:xfrm>
            <a:off x="374649" y="281781"/>
            <a:ext cx="58674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en-US" sz="3600" kern="0" smtClean="0"/>
              <a:t>Hành Động Khắc Phục 8D</a:t>
            </a:r>
            <a:endParaRPr lang="en-US" sz="2000" kern="0"/>
          </a:p>
        </p:txBody>
      </p:sp>
      <p:sp>
        <p:nvSpPr>
          <p:cNvPr id="17" name="Text Box 34"/>
          <p:cNvSpPr txBox="1">
            <a:spLocks noChangeArrowheads="1"/>
          </p:cNvSpPr>
          <p:nvPr/>
        </p:nvSpPr>
        <p:spPr bwMode="auto">
          <a:xfrm>
            <a:off x="4191000" y="706636"/>
            <a:ext cx="48006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a:solidFill>
                  <a:srgbClr val="92D050"/>
                </a:solidFill>
                <a:latin typeface="+mj-lt"/>
              </a:rPr>
              <a:t>“ Không tiết kiệm ánh sáng, chỉ tiết kiệm năng lượng </a:t>
            </a:r>
            <a:r>
              <a:rPr lang="en-US" sz="1400" b="1" smtClean="0">
                <a:solidFill>
                  <a:srgbClr val="92D050"/>
                </a:solidFill>
                <a:latin typeface="+mj-lt"/>
              </a:rPr>
              <a:t>”</a:t>
            </a:r>
            <a:endParaRPr lang="en-US" sz="1400" b="1">
              <a:solidFill>
                <a:srgbClr val="92D050"/>
              </a:solidFill>
              <a:latin typeface="+mj-lt"/>
            </a:endParaRPr>
          </a:p>
        </p:txBody>
      </p:sp>
      <p:sp>
        <p:nvSpPr>
          <p:cNvPr id="18" name="Footer Placeholder 3"/>
          <p:cNvSpPr txBox="1">
            <a:spLocks/>
          </p:cNvSpPr>
          <p:nvPr/>
        </p:nvSpPr>
        <p:spPr bwMode="gray">
          <a:xfrm>
            <a:off x="7239000" y="6384925"/>
            <a:ext cx="1752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smtClean="0">
                <a:latin typeface="+mj-lt"/>
              </a:rPr>
              <a:t>Nhóm KSCL ĐTTĐ</a:t>
            </a:r>
            <a:endParaRPr lang="en-US" sz="1200">
              <a:latin typeface="+mj-lt"/>
            </a:endParaRPr>
          </a:p>
        </p:txBody>
      </p:sp>
      <p:sp>
        <p:nvSpPr>
          <p:cNvPr id="19" name="Rectangle 18"/>
          <p:cNvSpPr/>
          <p:nvPr/>
        </p:nvSpPr>
        <p:spPr>
          <a:xfrm>
            <a:off x="374648" y="1524000"/>
            <a:ext cx="8312151" cy="4304255"/>
          </a:xfrm>
          <a:prstGeom prst="rect">
            <a:avLst/>
          </a:prstGeom>
        </p:spPr>
        <p:txBody>
          <a:bodyPr wrap="square">
            <a:spAutoFit/>
          </a:bodyPr>
          <a:lstStyle/>
          <a:p>
            <a:pPr marL="228600" algn="ctr">
              <a:lnSpc>
                <a:spcPct val="115000"/>
              </a:lnSpc>
              <a:spcAft>
                <a:spcPts val="0"/>
              </a:spcAft>
            </a:pPr>
            <a:r>
              <a:rPr lang="en-US" sz="1400" b="1" dirty="0">
                <a:latin typeface="Times New Roman" panose="02020603050405020304" pitchFamily="18" charset="0"/>
                <a:ea typeface="MS Mincho"/>
                <a:cs typeface="Calibri Light" panose="020F0302020204030204" pitchFamily="34" charset="0"/>
              </a:rPr>
              <a:t>5W2H - </a:t>
            </a:r>
            <a:r>
              <a:rPr lang="en-US" sz="1400" b="1" dirty="0" err="1">
                <a:latin typeface="Times New Roman" panose="02020603050405020304" pitchFamily="18" charset="0"/>
                <a:ea typeface="MS Mincho"/>
                <a:cs typeface="Calibri Light" panose="020F0302020204030204" pitchFamily="34" charset="0"/>
              </a:rPr>
              <a:t>Tìm</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hiểu</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thực</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tế</a:t>
            </a:r>
            <a:endParaRPr lang="en-US" sz="1400" dirty="0">
              <a:latin typeface="Calibri Light" panose="020F0302020204030204" pitchFamily="34" charset="0"/>
              <a:ea typeface="MS Mincho"/>
              <a:cs typeface="Calibri Light" panose="020F0302020204030204" pitchFamily="34" charset="0"/>
            </a:endParaRPr>
          </a:p>
          <a:p>
            <a:pPr marL="228600" algn="just">
              <a:lnSpc>
                <a:spcPct val="115000"/>
              </a:lnSpc>
              <a:spcAft>
                <a:spcPts val="0"/>
              </a:spcAft>
            </a:pPr>
            <a:endParaRPr lang="en-US" sz="1400" dirty="0">
              <a:latin typeface="Calibri Light" panose="020F0302020204030204" pitchFamily="34" charset="0"/>
              <a:ea typeface="MS Mincho"/>
              <a:cs typeface="Calibri Light" panose="020F0302020204030204" pitchFamily="34" charset="0"/>
            </a:endParaRPr>
          </a:p>
          <a:p>
            <a:pPr marL="228600" algn="just">
              <a:lnSpc>
                <a:spcPct val="115000"/>
              </a:lnSpc>
              <a:spcAft>
                <a:spcPts val="0"/>
              </a:spcAft>
            </a:pPr>
            <a:r>
              <a:rPr lang="en-US" sz="1400" b="1" dirty="0" err="1" smtClean="0">
                <a:latin typeface="Times New Roman" panose="02020603050405020304" pitchFamily="18" charset="0"/>
                <a:ea typeface="MS Mincho"/>
                <a:cs typeface="Calibri Light" panose="020F0302020204030204" pitchFamily="34" charset="0"/>
              </a:rPr>
              <a:t>Vấn</a:t>
            </a:r>
            <a:r>
              <a:rPr lang="en-US" sz="1400" b="1" dirty="0" smtClean="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đề</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được</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phát</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hiện</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là</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gì</a:t>
            </a:r>
            <a:r>
              <a:rPr lang="en-US" sz="1400" b="1" dirty="0">
                <a:latin typeface="Times New Roman" panose="02020603050405020304" pitchFamily="18" charset="0"/>
                <a:ea typeface="MS Mincho"/>
                <a:cs typeface="Calibri Light" panose="020F0302020204030204" pitchFamily="34" charset="0"/>
              </a:rPr>
              <a:t>?</a:t>
            </a:r>
            <a:r>
              <a:rPr lang="en-US" sz="1400" dirty="0">
                <a:latin typeface="Times New Roman" panose="02020603050405020304" pitchFamily="18" charset="0"/>
                <a:ea typeface="MS Mincho"/>
                <a:cs typeface="Calibri Light" panose="020F0302020204030204" pitchFamily="34" charset="0"/>
              </a:rPr>
              <a:t> </a:t>
            </a:r>
            <a:r>
              <a:rPr lang="en-US" sz="1400" b="1" dirty="0">
                <a:latin typeface="Times New Roman" panose="02020603050405020304" pitchFamily="18" charset="0"/>
                <a:ea typeface="MS Mincho"/>
                <a:cs typeface="Calibri Light" panose="020F0302020204030204" pitchFamily="34" charset="0"/>
              </a:rPr>
              <a:t>(</a:t>
            </a:r>
            <a:r>
              <a:rPr lang="en-US" sz="1400" b="1" u="sng" dirty="0">
                <a:latin typeface="Times New Roman" panose="02020603050405020304" pitchFamily="18" charset="0"/>
                <a:ea typeface="MS Mincho"/>
                <a:cs typeface="Calibri Light" panose="020F0302020204030204" pitchFamily="34" charset="0"/>
              </a:rPr>
              <a:t>What</a:t>
            </a:r>
            <a:r>
              <a:rPr lang="en-US" sz="1400" b="1" dirty="0">
                <a:latin typeface="Times New Roman" panose="02020603050405020304" pitchFamily="18" charset="0"/>
                <a:ea typeface="MS Mincho"/>
                <a:cs typeface="Calibri Light" panose="020F0302020204030204" pitchFamily="34" charset="0"/>
              </a:rPr>
              <a:t> is the detected problem?) </a:t>
            </a:r>
            <a:r>
              <a:rPr lang="en-US" sz="1400" dirty="0" err="1">
                <a:latin typeface="Times New Roman" panose="02020603050405020304" pitchFamily="18" charset="0"/>
                <a:ea typeface="MS Mincho"/>
                <a:cs typeface="Calibri Light" panose="020F0302020204030204" pitchFamily="34" charset="0"/>
              </a:rPr>
              <a:t>Tạo</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một</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định</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nghĩa</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rõ</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ràng</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ngắn</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gọn</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của</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vấn</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đề</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Đừng</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cố</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gắng</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xác</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định</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giải</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pháp</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hoặc</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nguyên</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nhân</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gốc</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rễ</a:t>
            </a:r>
            <a:r>
              <a:rPr lang="en-US" sz="1400" dirty="0">
                <a:latin typeface="Times New Roman" panose="02020603050405020304" pitchFamily="18" charset="0"/>
                <a:ea typeface="MS Mincho"/>
                <a:cs typeface="Calibri Light" panose="020F0302020204030204" pitchFamily="34" charset="0"/>
              </a:rPr>
              <a:t> ở </a:t>
            </a:r>
            <a:r>
              <a:rPr lang="en-US" sz="1400" dirty="0" err="1">
                <a:latin typeface="Times New Roman" panose="02020603050405020304" pitchFamily="18" charset="0"/>
                <a:ea typeface="MS Mincho"/>
                <a:cs typeface="Calibri Light" panose="020F0302020204030204" pitchFamily="34" charset="0"/>
              </a:rPr>
              <a:t>giai</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đoạn</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này</a:t>
            </a:r>
            <a:r>
              <a:rPr lang="en-US" sz="1400" dirty="0">
                <a:latin typeface="Times New Roman" panose="02020603050405020304" pitchFamily="18" charset="0"/>
                <a:ea typeface="MS Mincho"/>
                <a:cs typeface="Calibri Light" panose="020F0302020204030204" pitchFamily="34" charset="0"/>
              </a:rPr>
              <a:t>.</a:t>
            </a:r>
            <a:endParaRPr lang="en-US" sz="1400" dirty="0">
              <a:latin typeface="Calibri Light" panose="020F0302020204030204" pitchFamily="34" charset="0"/>
              <a:ea typeface="MS Mincho"/>
              <a:cs typeface="Calibri Light" panose="020F0302020204030204" pitchFamily="34" charset="0"/>
            </a:endParaRPr>
          </a:p>
          <a:p>
            <a:pPr marL="228600" algn="just">
              <a:lnSpc>
                <a:spcPct val="115000"/>
              </a:lnSpc>
              <a:spcAft>
                <a:spcPts val="0"/>
              </a:spcAft>
            </a:pPr>
            <a:r>
              <a:rPr lang="en-US" sz="1400" b="1" dirty="0">
                <a:latin typeface="Times New Roman" panose="02020603050405020304" pitchFamily="18" charset="0"/>
                <a:ea typeface="MS Mincho"/>
                <a:cs typeface="Calibri Light" panose="020F0302020204030204" pitchFamily="34" charset="0"/>
              </a:rPr>
              <a:t>Ai </a:t>
            </a:r>
            <a:r>
              <a:rPr lang="en-US" sz="1400" b="1" dirty="0" err="1">
                <a:latin typeface="Times New Roman" panose="02020603050405020304" pitchFamily="18" charset="0"/>
                <a:ea typeface="MS Mincho"/>
                <a:cs typeface="Calibri Light" panose="020F0302020204030204" pitchFamily="34" charset="0"/>
              </a:rPr>
              <a:t>phát</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hiện</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ra</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vấn</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đề</a:t>
            </a:r>
            <a:r>
              <a:rPr lang="en-US" sz="1400" b="1" dirty="0">
                <a:latin typeface="Times New Roman" panose="02020603050405020304" pitchFamily="18" charset="0"/>
                <a:ea typeface="MS Mincho"/>
                <a:cs typeface="Calibri Light" panose="020F0302020204030204" pitchFamily="34" charset="0"/>
              </a:rPr>
              <a:t>?</a:t>
            </a:r>
            <a:r>
              <a:rPr lang="en-US" sz="1400" dirty="0">
                <a:latin typeface="Times New Roman" panose="02020603050405020304" pitchFamily="18" charset="0"/>
                <a:ea typeface="MS Mincho"/>
                <a:cs typeface="Calibri Light" panose="020F0302020204030204" pitchFamily="34" charset="0"/>
              </a:rPr>
              <a:t>  </a:t>
            </a:r>
            <a:r>
              <a:rPr lang="en-US" sz="1400" b="1" dirty="0">
                <a:latin typeface="Times New Roman" panose="02020603050405020304" pitchFamily="18" charset="0"/>
                <a:ea typeface="MS Mincho"/>
                <a:cs typeface="Calibri Light" panose="020F0302020204030204" pitchFamily="34" charset="0"/>
              </a:rPr>
              <a:t>(</a:t>
            </a:r>
            <a:r>
              <a:rPr lang="en-US" sz="1400" b="1" u="sng" dirty="0">
                <a:latin typeface="Times New Roman" panose="02020603050405020304" pitchFamily="18" charset="0"/>
                <a:ea typeface="MS Mincho"/>
                <a:cs typeface="Calibri Light" panose="020F0302020204030204" pitchFamily="34" charset="0"/>
              </a:rPr>
              <a:t>Who</a:t>
            </a:r>
            <a:r>
              <a:rPr lang="en-US" sz="1400" b="1" dirty="0">
                <a:latin typeface="Times New Roman" panose="02020603050405020304" pitchFamily="18" charset="0"/>
                <a:ea typeface="MS Mincho"/>
                <a:cs typeface="Calibri Light" panose="020F0302020204030204" pitchFamily="34" charset="0"/>
              </a:rPr>
              <a:t> detected it?) </a:t>
            </a:r>
            <a:r>
              <a:rPr lang="en-US" sz="1400" dirty="0" err="1">
                <a:latin typeface="Times New Roman" panose="02020603050405020304" pitchFamily="18" charset="0"/>
                <a:ea typeface="MS Mincho"/>
                <a:cs typeface="Calibri Light" panose="020F0302020204030204" pitchFamily="34" charset="0"/>
              </a:rPr>
              <a:t>Người</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đầu</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tiên</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phát</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hiện</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ra</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nó</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thường</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là</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nguồn</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thông</a:t>
            </a:r>
            <a:r>
              <a:rPr lang="en-US" sz="1400" dirty="0">
                <a:latin typeface="Times New Roman" panose="02020603050405020304" pitchFamily="18" charset="0"/>
                <a:ea typeface="MS Mincho"/>
                <a:cs typeface="Calibri Light" panose="020F0302020204030204" pitchFamily="34" charset="0"/>
              </a:rPr>
              <a:t> tin </a:t>
            </a:r>
            <a:r>
              <a:rPr lang="en-US" sz="1400" dirty="0" err="1">
                <a:latin typeface="Times New Roman" panose="02020603050405020304" pitchFamily="18" charset="0"/>
                <a:ea typeface="MS Mincho"/>
                <a:cs typeface="Calibri Light" panose="020F0302020204030204" pitchFamily="34" charset="0"/>
              </a:rPr>
              <a:t>tốt</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nhất</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để</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bắt</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đầu</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Hãy</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chắc</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chắn</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rằng</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bạn</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có</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sự</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thật</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không</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phải</a:t>
            </a:r>
            <a:r>
              <a:rPr lang="en-US" sz="1400" dirty="0">
                <a:latin typeface="Times New Roman" panose="02020603050405020304" pitchFamily="18" charset="0"/>
                <a:ea typeface="MS Mincho"/>
                <a:cs typeface="Calibri Light" panose="020F0302020204030204" pitchFamily="34" charset="0"/>
              </a:rPr>
              <a:t> ý </a:t>
            </a:r>
            <a:r>
              <a:rPr lang="en-US" sz="1400" dirty="0" err="1">
                <a:latin typeface="Times New Roman" panose="02020603050405020304" pitchFamily="18" charset="0"/>
                <a:ea typeface="MS Mincho"/>
                <a:cs typeface="Calibri Light" panose="020F0302020204030204" pitchFamily="34" charset="0"/>
              </a:rPr>
              <a:t>kiến</a:t>
            </a:r>
            <a:r>
              <a:rPr lang="en-US" sz="1400" dirty="0">
                <a:latin typeface="Times New Roman" panose="02020603050405020304" pitchFamily="18" charset="0"/>
                <a:ea typeface="MS Mincho"/>
                <a:cs typeface="Calibri Light" panose="020F0302020204030204" pitchFamily="34" charset="0"/>
              </a:rPr>
              <a:t>.</a:t>
            </a:r>
            <a:endParaRPr lang="en-US" sz="1400" dirty="0">
              <a:latin typeface="Calibri Light" panose="020F0302020204030204" pitchFamily="34" charset="0"/>
              <a:ea typeface="MS Mincho"/>
              <a:cs typeface="Calibri Light" panose="020F0302020204030204" pitchFamily="34" charset="0"/>
            </a:endParaRPr>
          </a:p>
          <a:p>
            <a:pPr marL="228600" algn="just">
              <a:lnSpc>
                <a:spcPct val="115000"/>
              </a:lnSpc>
              <a:spcAft>
                <a:spcPts val="0"/>
              </a:spcAft>
            </a:pPr>
            <a:r>
              <a:rPr lang="en-US" sz="1400" b="1" dirty="0" err="1">
                <a:latin typeface="Times New Roman" panose="02020603050405020304" pitchFamily="18" charset="0"/>
                <a:ea typeface="MS Mincho"/>
                <a:cs typeface="Calibri Light" panose="020F0302020204030204" pitchFamily="34" charset="0"/>
              </a:rPr>
              <a:t>Vấn</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đề</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được</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phát</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hiện</a:t>
            </a:r>
            <a:r>
              <a:rPr lang="en-US" sz="1400" b="1" dirty="0">
                <a:latin typeface="Times New Roman" panose="02020603050405020304" pitchFamily="18" charset="0"/>
                <a:ea typeface="MS Mincho"/>
                <a:cs typeface="Calibri Light" panose="020F0302020204030204" pitchFamily="34" charset="0"/>
              </a:rPr>
              <a:t> ở </a:t>
            </a:r>
            <a:r>
              <a:rPr lang="en-US" sz="1400" b="1" dirty="0" err="1">
                <a:latin typeface="Times New Roman" panose="02020603050405020304" pitchFamily="18" charset="0"/>
                <a:ea typeface="MS Mincho"/>
                <a:cs typeface="Calibri Light" panose="020F0302020204030204" pitchFamily="34" charset="0"/>
              </a:rPr>
              <a:t>đâu</a:t>
            </a:r>
            <a:r>
              <a:rPr lang="en-US" sz="1400" b="1" dirty="0">
                <a:latin typeface="Times New Roman" panose="02020603050405020304" pitchFamily="18" charset="0"/>
                <a:ea typeface="MS Mincho"/>
                <a:cs typeface="Calibri Light" panose="020F0302020204030204" pitchFamily="34" charset="0"/>
              </a:rPr>
              <a:t>? (</a:t>
            </a:r>
            <a:r>
              <a:rPr lang="en-US" sz="1400" b="1" u="sng" dirty="0">
                <a:latin typeface="Times New Roman" panose="02020603050405020304" pitchFamily="18" charset="0"/>
                <a:ea typeface="MS Mincho"/>
                <a:cs typeface="Calibri Light" panose="020F0302020204030204" pitchFamily="34" charset="0"/>
              </a:rPr>
              <a:t>Where</a:t>
            </a:r>
            <a:r>
              <a:rPr lang="en-US" sz="1400" b="1" dirty="0">
                <a:latin typeface="Times New Roman" panose="02020603050405020304" pitchFamily="18" charset="0"/>
                <a:ea typeface="MS Mincho"/>
                <a:cs typeface="Calibri Light" panose="020F0302020204030204" pitchFamily="34" charset="0"/>
              </a:rPr>
              <a:t> was it detected?) </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Nó</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được</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tìm</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thấy</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trong</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quá</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trình</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kiểm</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tra</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hoặc</a:t>
            </a:r>
            <a:r>
              <a:rPr lang="en-US" sz="1400" dirty="0">
                <a:latin typeface="Times New Roman" panose="02020603050405020304" pitchFamily="18" charset="0"/>
                <a:ea typeface="MS Mincho"/>
                <a:cs typeface="Calibri Light" panose="020F0302020204030204" pitchFamily="34" charset="0"/>
              </a:rPr>
              <a:t> ở </a:t>
            </a:r>
            <a:r>
              <a:rPr lang="en-US" sz="1400" dirty="0" err="1">
                <a:latin typeface="Times New Roman" panose="02020603050405020304" pitchFamily="18" charset="0"/>
                <a:ea typeface="MS Mincho"/>
                <a:cs typeface="Calibri Light" panose="020F0302020204030204" pitchFamily="34" charset="0"/>
              </a:rPr>
              <a:t>đâu</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trên</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dây</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chuyền</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sản</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xuất</a:t>
            </a:r>
            <a:r>
              <a:rPr lang="en-US" sz="1400" dirty="0">
                <a:latin typeface="Times New Roman" panose="02020603050405020304" pitchFamily="18" charset="0"/>
                <a:ea typeface="MS Mincho"/>
                <a:cs typeface="Calibri Light" panose="020F0302020204030204" pitchFamily="34" charset="0"/>
              </a:rPr>
              <a:t>?</a:t>
            </a:r>
            <a:endParaRPr lang="en-US" sz="1400" dirty="0">
              <a:latin typeface="Calibri Light" panose="020F0302020204030204" pitchFamily="34" charset="0"/>
              <a:ea typeface="MS Mincho"/>
              <a:cs typeface="Calibri Light" panose="020F0302020204030204" pitchFamily="34" charset="0"/>
            </a:endParaRPr>
          </a:p>
          <a:p>
            <a:pPr marL="228600" algn="just">
              <a:lnSpc>
                <a:spcPct val="115000"/>
              </a:lnSpc>
              <a:spcAft>
                <a:spcPts val="0"/>
              </a:spcAft>
            </a:pPr>
            <a:r>
              <a:rPr lang="en-US" sz="1400" b="1" dirty="0" err="1">
                <a:latin typeface="Times New Roman" panose="02020603050405020304" pitchFamily="18" charset="0"/>
                <a:ea typeface="MS Mincho"/>
                <a:cs typeface="Calibri Light" panose="020F0302020204030204" pitchFamily="34" charset="0"/>
              </a:rPr>
              <a:t>Vấn</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đề</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được</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phát</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hiện</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khi</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nào</a:t>
            </a:r>
            <a:r>
              <a:rPr lang="en-US" sz="1400" b="1" dirty="0">
                <a:latin typeface="Times New Roman" panose="02020603050405020304" pitchFamily="18" charset="0"/>
                <a:ea typeface="MS Mincho"/>
                <a:cs typeface="Calibri Light" panose="020F0302020204030204" pitchFamily="34" charset="0"/>
              </a:rPr>
              <a:t>? (</a:t>
            </a:r>
            <a:r>
              <a:rPr lang="en-US" sz="1400" b="1" u="sng" dirty="0">
                <a:latin typeface="Times New Roman" panose="02020603050405020304" pitchFamily="18" charset="0"/>
                <a:ea typeface="MS Mincho"/>
                <a:cs typeface="Calibri Light" panose="020F0302020204030204" pitchFamily="34" charset="0"/>
              </a:rPr>
              <a:t>When</a:t>
            </a:r>
            <a:r>
              <a:rPr lang="en-US" sz="1400" b="1" dirty="0">
                <a:latin typeface="Times New Roman" panose="02020603050405020304" pitchFamily="18" charset="0"/>
                <a:ea typeface="MS Mincho"/>
                <a:cs typeface="Calibri Light" panose="020F0302020204030204" pitchFamily="34" charset="0"/>
              </a:rPr>
              <a:t> was it detected?)  </a:t>
            </a:r>
            <a:r>
              <a:rPr lang="en-US" sz="1400" dirty="0" err="1">
                <a:latin typeface="Times New Roman" panose="02020603050405020304" pitchFamily="18" charset="0"/>
                <a:ea typeface="MS Mincho"/>
                <a:cs typeface="Calibri Light" panose="020F0302020204030204" pitchFamily="34" charset="0"/>
              </a:rPr>
              <a:t>Điều</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này</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có</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thể</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giúp</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bạn</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xác</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định</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khi</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vấn</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đề</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bắt</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đầu</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Điều</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này</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rất</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hữu</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ích</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khi</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bạn</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bắt</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đầu</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bất</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kỳ</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hành</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động</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ngăn</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chặn</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hoặc</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sàng</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lọc</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vấn</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đề</a:t>
            </a:r>
            <a:r>
              <a:rPr lang="en-US" sz="1400" dirty="0">
                <a:latin typeface="Times New Roman" panose="02020603050405020304" pitchFamily="18" charset="0"/>
                <a:ea typeface="MS Mincho"/>
                <a:cs typeface="Calibri Light" panose="020F0302020204030204" pitchFamily="34" charset="0"/>
              </a:rPr>
              <a:t>.</a:t>
            </a:r>
            <a:endParaRPr lang="en-US" sz="1400" dirty="0">
              <a:latin typeface="Calibri Light" panose="020F0302020204030204" pitchFamily="34" charset="0"/>
              <a:ea typeface="MS Mincho"/>
              <a:cs typeface="Calibri Light" panose="020F0302020204030204" pitchFamily="34" charset="0"/>
            </a:endParaRPr>
          </a:p>
          <a:p>
            <a:pPr marL="228600" algn="just">
              <a:lnSpc>
                <a:spcPct val="115000"/>
              </a:lnSpc>
              <a:spcAft>
                <a:spcPts val="0"/>
              </a:spcAft>
            </a:pPr>
            <a:r>
              <a:rPr lang="en-US" sz="1400" b="1" dirty="0" err="1">
                <a:latin typeface="Times New Roman" panose="02020603050405020304" pitchFamily="18" charset="0"/>
                <a:ea typeface="MS Mincho"/>
                <a:cs typeface="Calibri Light" panose="020F0302020204030204" pitchFamily="34" charset="0"/>
              </a:rPr>
              <a:t>Làm</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thế</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nào</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mà</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vấn</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đề</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được</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phát</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hiện</a:t>
            </a:r>
            <a:r>
              <a:rPr lang="en-US" sz="1400" b="1" dirty="0">
                <a:latin typeface="Times New Roman" panose="02020603050405020304" pitchFamily="18" charset="0"/>
                <a:ea typeface="MS Mincho"/>
                <a:cs typeface="Calibri Light" panose="020F0302020204030204" pitchFamily="34" charset="0"/>
              </a:rPr>
              <a:t>? (</a:t>
            </a:r>
            <a:r>
              <a:rPr lang="en-US" sz="1400" b="1" u="sng" dirty="0">
                <a:latin typeface="Times New Roman" panose="02020603050405020304" pitchFamily="18" charset="0"/>
                <a:ea typeface="MS Mincho"/>
                <a:cs typeface="Calibri Light" panose="020F0302020204030204" pitchFamily="34" charset="0"/>
              </a:rPr>
              <a:t>How</a:t>
            </a:r>
            <a:r>
              <a:rPr lang="en-US" sz="1400" b="1" dirty="0">
                <a:latin typeface="Times New Roman" panose="02020603050405020304" pitchFamily="18" charset="0"/>
                <a:ea typeface="MS Mincho"/>
                <a:cs typeface="Calibri Light" panose="020F0302020204030204" pitchFamily="34" charset="0"/>
              </a:rPr>
              <a:t> was it detected?)</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Bạn</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có</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một</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cách</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xác</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định</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để</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phát</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hiện</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vấn</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đề</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Nếu</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đó</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là</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một</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hoạt</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động</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lắp</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ráp</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thủ</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công</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hãy</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tìm</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hiểu</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quan</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điểm</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của</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công</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nhân</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về</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lý</a:t>
            </a:r>
            <a:r>
              <a:rPr lang="en-US" sz="1400" dirty="0">
                <a:latin typeface="Times New Roman" panose="02020603050405020304" pitchFamily="18" charset="0"/>
                <a:ea typeface="MS Mincho"/>
                <a:cs typeface="Calibri Light" panose="020F0302020204030204" pitchFamily="34" charset="0"/>
              </a:rPr>
              <a:t> do </a:t>
            </a:r>
            <a:r>
              <a:rPr lang="en-US" sz="1400" dirty="0" err="1">
                <a:latin typeface="Times New Roman" panose="02020603050405020304" pitchFamily="18" charset="0"/>
                <a:ea typeface="MS Mincho"/>
                <a:cs typeface="Calibri Light" panose="020F0302020204030204" pitchFamily="34" charset="0"/>
              </a:rPr>
              <a:t>tại</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sao</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đây</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là</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một</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vấn</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đề</a:t>
            </a:r>
            <a:r>
              <a:rPr lang="en-US" sz="1400" dirty="0">
                <a:latin typeface="Times New Roman" panose="02020603050405020304" pitchFamily="18" charset="0"/>
                <a:ea typeface="MS Mincho"/>
                <a:cs typeface="Calibri Light" panose="020F0302020204030204" pitchFamily="34" charset="0"/>
              </a:rPr>
              <a:t>.</a:t>
            </a:r>
            <a:endParaRPr lang="en-US" sz="1400" dirty="0">
              <a:latin typeface="Calibri Light" panose="020F0302020204030204" pitchFamily="34" charset="0"/>
              <a:ea typeface="MS Mincho"/>
              <a:cs typeface="Calibri Light" panose="020F0302020204030204" pitchFamily="34" charset="0"/>
            </a:endParaRPr>
          </a:p>
          <a:p>
            <a:pPr marL="228600" algn="just">
              <a:lnSpc>
                <a:spcPct val="115000"/>
              </a:lnSpc>
              <a:spcAft>
                <a:spcPts val="0"/>
              </a:spcAft>
            </a:pPr>
            <a:r>
              <a:rPr lang="en-US" sz="1400" b="1" dirty="0" err="1">
                <a:latin typeface="Times New Roman" panose="02020603050405020304" pitchFamily="18" charset="0"/>
                <a:ea typeface="MS Mincho"/>
                <a:cs typeface="Calibri Light" panose="020F0302020204030204" pitchFamily="34" charset="0"/>
              </a:rPr>
              <a:t>Bao</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nhiêu</a:t>
            </a:r>
            <a:r>
              <a:rPr lang="en-US" sz="1400" b="1" dirty="0">
                <a:latin typeface="Times New Roman" panose="02020603050405020304" pitchFamily="18" charset="0"/>
                <a:ea typeface="MS Mincho"/>
                <a:cs typeface="Calibri Light" panose="020F0302020204030204" pitchFamily="34" charset="0"/>
              </a:rPr>
              <a:t>?</a:t>
            </a:r>
            <a:r>
              <a:rPr lang="en-US" sz="1400" dirty="0">
                <a:latin typeface="Times New Roman" panose="02020603050405020304" pitchFamily="18" charset="0"/>
                <a:ea typeface="MS Mincho"/>
                <a:cs typeface="Calibri Light" panose="020F0302020204030204" pitchFamily="34" charset="0"/>
              </a:rPr>
              <a:t> </a:t>
            </a:r>
            <a:r>
              <a:rPr lang="en-US" sz="1400" b="1" dirty="0">
                <a:latin typeface="Times New Roman" panose="02020603050405020304" pitchFamily="18" charset="0"/>
                <a:ea typeface="MS Mincho"/>
                <a:cs typeface="Calibri Light" panose="020F0302020204030204" pitchFamily="34" charset="0"/>
              </a:rPr>
              <a:t>(</a:t>
            </a:r>
            <a:r>
              <a:rPr lang="en-US" sz="1400" b="1" u="sng" dirty="0">
                <a:latin typeface="Times New Roman" panose="02020603050405020304" pitchFamily="18" charset="0"/>
                <a:ea typeface="MS Mincho"/>
                <a:cs typeface="Calibri Light" panose="020F0302020204030204" pitchFamily="34" charset="0"/>
              </a:rPr>
              <a:t>How</a:t>
            </a:r>
            <a:r>
              <a:rPr lang="en-US" sz="1400" b="1" dirty="0">
                <a:latin typeface="Times New Roman" panose="02020603050405020304" pitchFamily="18" charset="0"/>
                <a:ea typeface="MS Mincho"/>
                <a:cs typeface="Calibri Light" panose="020F0302020204030204" pitchFamily="34" charset="0"/>
              </a:rPr>
              <a:t> many?) </a:t>
            </a:r>
            <a:r>
              <a:rPr lang="en-US" sz="1400" dirty="0" err="1">
                <a:latin typeface="Times New Roman" panose="02020603050405020304" pitchFamily="18" charset="0"/>
                <a:ea typeface="MS Mincho"/>
                <a:cs typeface="Calibri Light" panose="020F0302020204030204" pitchFamily="34" charset="0"/>
              </a:rPr>
              <a:t>Điều</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này</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là</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để</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xác</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định</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mức</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độ</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nghiêm</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trọng</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của</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vấn</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đề</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Chẳng</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hạn</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như</a:t>
            </a:r>
            <a:r>
              <a:rPr lang="en-US" sz="1400" dirty="0">
                <a:latin typeface="Times New Roman" panose="02020603050405020304" pitchFamily="18" charset="0"/>
                <a:ea typeface="MS Mincho"/>
                <a:cs typeface="Calibri Light" panose="020F0302020204030204" pitchFamily="34" charset="0"/>
              </a:rPr>
              <a:t> 10 </a:t>
            </a:r>
            <a:r>
              <a:rPr lang="en-US" sz="1400" dirty="0" err="1">
                <a:latin typeface="Times New Roman" panose="02020603050405020304" pitchFamily="18" charset="0"/>
                <a:ea typeface="MS Mincho"/>
                <a:cs typeface="Calibri Light" panose="020F0302020204030204" pitchFamily="34" charset="0"/>
              </a:rPr>
              <a:t>trong</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số</a:t>
            </a:r>
            <a:r>
              <a:rPr lang="en-US" sz="1400" dirty="0">
                <a:latin typeface="Times New Roman" panose="02020603050405020304" pitchFamily="18" charset="0"/>
                <a:ea typeface="MS Mincho"/>
                <a:cs typeface="Calibri Light" panose="020F0302020204030204" pitchFamily="34" charset="0"/>
              </a:rPr>
              <a:t> 500.</a:t>
            </a:r>
            <a:endParaRPr lang="en-US" sz="1400" dirty="0">
              <a:latin typeface="Calibri Light" panose="020F0302020204030204" pitchFamily="34" charset="0"/>
              <a:ea typeface="MS Mincho"/>
              <a:cs typeface="Calibri Light" panose="020F0302020204030204" pitchFamily="34" charset="0"/>
            </a:endParaRPr>
          </a:p>
          <a:p>
            <a:pPr marL="228600" algn="just">
              <a:lnSpc>
                <a:spcPct val="115000"/>
              </a:lnSpc>
              <a:spcAft>
                <a:spcPts val="600"/>
              </a:spcAft>
            </a:pPr>
            <a:r>
              <a:rPr lang="en-US" sz="1400" b="1" dirty="0" err="1">
                <a:latin typeface="Times New Roman" panose="02020603050405020304" pitchFamily="18" charset="0"/>
                <a:ea typeface="MS Mincho"/>
                <a:cs typeface="Calibri Light" panose="020F0302020204030204" pitchFamily="34" charset="0"/>
              </a:rPr>
              <a:t>Tại</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sao</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nó</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là</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một</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vấn</a:t>
            </a:r>
            <a:r>
              <a:rPr lang="en-US" sz="1400" b="1" dirty="0">
                <a:latin typeface="Times New Roman" panose="02020603050405020304" pitchFamily="18" charset="0"/>
                <a:ea typeface="MS Mincho"/>
                <a:cs typeface="Calibri Light" panose="020F0302020204030204" pitchFamily="34" charset="0"/>
              </a:rPr>
              <a:t> </a:t>
            </a:r>
            <a:r>
              <a:rPr lang="en-US" sz="1400" b="1" dirty="0" err="1">
                <a:latin typeface="Times New Roman" panose="02020603050405020304" pitchFamily="18" charset="0"/>
                <a:ea typeface="MS Mincho"/>
                <a:cs typeface="Calibri Light" panose="020F0302020204030204" pitchFamily="34" charset="0"/>
              </a:rPr>
              <a:t>đề</a:t>
            </a:r>
            <a:r>
              <a:rPr lang="en-US" sz="1400" b="1" dirty="0">
                <a:latin typeface="Times New Roman" panose="02020603050405020304" pitchFamily="18" charset="0"/>
                <a:ea typeface="MS Mincho"/>
                <a:cs typeface="Calibri Light" panose="020F0302020204030204" pitchFamily="34" charset="0"/>
              </a:rPr>
              <a:t>? (</a:t>
            </a:r>
            <a:r>
              <a:rPr lang="en-US" sz="1400" b="1" u="sng" dirty="0">
                <a:latin typeface="Times New Roman" panose="02020603050405020304" pitchFamily="18" charset="0"/>
                <a:ea typeface="MS Mincho"/>
                <a:cs typeface="Calibri Light" panose="020F0302020204030204" pitchFamily="34" charset="0"/>
              </a:rPr>
              <a:t>Why</a:t>
            </a:r>
            <a:r>
              <a:rPr lang="en-US" sz="1400" b="1" dirty="0">
                <a:latin typeface="Times New Roman" panose="02020603050405020304" pitchFamily="18" charset="0"/>
                <a:ea typeface="MS Mincho"/>
                <a:cs typeface="Calibri Light" panose="020F0302020204030204" pitchFamily="34" charset="0"/>
              </a:rPr>
              <a:t> is it a problem?)</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Mô</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tả</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ảnh</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hưởng</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của</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vấn</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đề</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Nó</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sẽ</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gây</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ảnh</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hưởng</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trong</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sản</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xuất</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lắp</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ráp</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hoặc</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cho</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khách</a:t>
            </a:r>
            <a:r>
              <a:rPr lang="en-US" sz="1400" dirty="0">
                <a:latin typeface="Times New Roman" panose="02020603050405020304" pitchFamily="18" charset="0"/>
                <a:ea typeface="MS Mincho"/>
                <a:cs typeface="Calibri Light" panose="020F0302020204030204" pitchFamily="34" charset="0"/>
              </a:rPr>
              <a:t> </a:t>
            </a:r>
            <a:r>
              <a:rPr lang="en-US" sz="1400" dirty="0" err="1">
                <a:latin typeface="Times New Roman" panose="02020603050405020304" pitchFamily="18" charset="0"/>
                <a:ea typeface="MS Mincho"/>
                <a:cs typeface="Calibri Light" panose="020F0302020204030204" pitchFamily="34" charset="0"/>
              </a:rPr>
              <a:t>hàng</a:t>
            </a:r>
            <a:r>
              <a:rPr lang="en-US" sz="1400" dirty="0">
                <a:latin typeface="Times New Roman" panose="02020603050405020304" pitchFamily="18" charset="0"/>
                <a:ea typeface="MS Mincho"/>
                <a:cs typeface="Calibri Light" panose="020F0302020204030204" pitchFamily="34" charset="0"/>
              </a:rPr>
              <a:t>?</a:t>
            </a:r>
            <a:endParaRPr lang="en-US" sz="1400" dirty="0">
              <a:effectLst/>
              <a:latin typeface="Calibri Light" panose="020F0302020204030204" pitchFamily="34" charset="0"/>
              <a:ea typeface="MS Mincho"/>
              <a:cs typeface="Calibri Light" panose="020F0302020204030204" pitchFamily="34" charset="0"/>
            </a:endParaRPr>
          </a:p>
        </p:txBody>
      </p:sp>
    </p:spTree>
    <p:extLst>
      <p:ext uri="{BB962C8B-B14F-4D97-AF65-F5344CB8AC3E}">
        <p14:creationId xmlns:p14="http://schemas.microsoft.com/office/powerpoint/2010/main" val="938051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AutoShape 3"/>
          <p:cNvSpPr>
            <a:spLocks noChangeArrowheads="1"/>
          </p:cNvSpPr>
          <p:nvPr/>
        </p:nvSpPr>
        <p:spPr bwMode="ltGray">
          <a:xfrm>
            <a:off x="381000" y="1828800"/>
            <a:ext cx="5499100" cy="4495800"/>
          </a:xfrm>
          <a:prstGeom prst="rightArrow">
            <a:avLst>
              <a:gd name="adj1" fmla="val 79306"/>
              <a:gd name="adj2" fmla="val 30296"/>
            </a:avLst>
          </a:prstGeom>
          <a:gradFill rotWithShape="1">
            <a:gsLst>
              <a:gs pos="0">
                <a:schemeClr val="accent1">
                  <a:gamma/>
                  <a:tint val="0"/>
                  <a:invGamma/>
                  <a:alpha val="24001"/>
                </a:schemeClr>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 name="AutoShape 4"/>
          <p:cNvSpPr>
            <a:spLocks noChangeArrowheads="1"/>
          </p:cNvSpPr>
          <p:nvPr/>
        </p:nvSpPr>
        <p:spPr bwMode="blackWhite">
          <a:xfrm>
            <a:off x="533400" y="2438400"/>
            <a:ext cx="4038600" cy="990600"/>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solidFill>
                <a:schemeClr val="bg1"/>
              </a:solidFill>
            </a:endParaRPr>
          </a:p>
        </p:txBody>
      </p:sp>
      <p:sp>
        <p:nvSpPr>
          <p:cNvPr id="74757" name="AutoShape 5"/>
          <p:cNvSpPr>
            <a:spLocks noChangeArrowheads="1"/>
          </p:cNvSpPr>
          <p:nvPr/>
        </p:nvSpPr>
        <p:spPr bwMode="blackWhite">
          <a:xfrm>
            <a:off x="533400" y="3581400"/>
            <a:ext cx="4038600" cy="990600"/>
          </a:xfrm>
          <a:prstGeom prst="roundRect">
            <a:avLst>
              <a:gd name="adj" fmla="val 9106"/>
            </a:avLst>
          </a:prstGeom>
          <a:gradFill rotWithShape="1">
            <a:gsLst>
              <a:gs pos="0">
                <a:srgbClr val="699D5F"/>
              </a:gs>
              <a:gs pos="100000">
                <a:srgbClr val="699D5F">
                  <a:gamma/>
                  <a:tint val="69804"/>
                  <a:invGamma/>
                </a:srgbClr>
              </a:gs>
            </a:gsLst>
            <a:lin ang="54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b="1" smtClean="0">
                <a:solidFill>
                  <a:schemeClr val="bg1"/>
                </a:solidFill>
              </a:rPr>
              <a:t>Xây dựng và thực hiện kế hoạch</a:t>
            </a:r>
            <a:endParaRPr lang="en-US" b="1">
              <a:solidFill>
                <a:schemeClr val="bg1"/>
              </a:solidFill>
            </a:endParaRPr>
          </a:p>
        </p:txBody>
      </p:sp>
      <p:sp>
        <p:nvSpPr>
          <p:cNvPr id="74758" name="AutoShape 6"/>
          <p:cNvSpPr>
            <a:spLocks noChangeArrowheads="1"/>
          </p:cNvSpPr>
          <p:nvPr/>
        </p:nvSpPr>
        <p:spPr bwMode="blackWhite">
          <a:xfrm>
            <a:off x="533400" y="4724400"/>
            <a:ext cx="4038600" cy="990600"/>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b="1" smtClean="0">
                <a:solidFill>
                  <a:schemeClr val="bg1"/>
                </a:solidFill>
              </a:rPr>
              <a:t>Phân tích lại hiệu quả của kế hoạch</a:t>
            </a:r>
            <a:endParaRPr lang="en-US" b="1">
              <a:solidFill>
                <a:schemeClr val="bg1"/>
              </a:solidFill>
            </a:endParaRPr>
          </a:p>
        </p:txBody>
      </p:sp>
      <p:sp>
        <p:nvSpPr>
          <p:cNvPr id="74759" name="AutoShape 7"/>
          <p:cNvSpPr>
            <a:spLocks noChangeArrowheads="1"/>
          </p:cNvSpPr>
          <p:nvPr/>
        </p:nvSpPr>
        <p:spPr bwMode="gray">
          <a:xfrm>
            <a:off x="6019800" y="2514600"/>
            <a:ext cx="2362200" cy="3200400"/>
          </a:xfrm>
          <a:prstGeom prst="roundRect">
            <a:avLst>
              <a:gd name="adj" fmla="val 9106"/>
            </a:avLst>
          </a:prstGeom>
          <a:gradFill rotWithShape="1">
            <a:gsLst>
              <a:gs pos="0">
                <a:srgbClr val="CCFFFF"/>
              </a:gs>
              <a:gs pos="100000">
                <a:srgbClr val="CCFFFF">
                  <a:gamma/>
                  <a:tint val="0"/>
                  <a:invGamma/>
                </a:srgbClr>
              </a:gs>
            </a:gsLst>
            <a:lin ang="5400000" scaled="1"/>
          </a:gradFill>
          <a:ln>
            <a:noFill/>
          </a:ln>
          <a:effectLst>
            <a:outerShdw dist="107763" dir="2700000" algn="ctr" rotWithShape="0">
              <a:srgbClr val="000000">
                <a:alpha val="50000"/>
              </a:srgbClr>
            </a:outerShdw>
          </a:effectLst>
          <a:extLst>
            <a:ext uri="{91240B29-F687-4F45-9708-019B960494DF}">
              <a14:hiddenLine xmlns:a14="http://schemas.microsoft.com/office/drawing/2010/main" w="25400">
                <a:solidFill>
                  <a:schemeClr val="tx1"/>
                </a:solidFill>
                <a:round/>
                <a:headEnd/>
                <a:tailEnd/>
              </a14:hiddenLine>
            </a:ext>
          </a:extLst>
        </p:spPr>
        <p:txBody>
          <a:bodyPr anchor="ctr"/>
          <a:lstStyle/>
          <a:p>
            <a:pPr eaLnBrk="0" hangingPunct="0"/>
            <a:r>
              <a:rPr lang="en-US" sz="2000" b="1" smtClean="0">
                <a:solidFill>
                  <a:srgbClr val="000000"/>
                </a:solidFill>
              </a:rPr>
              <a:t>D3. Các hành động ngăn chặn tạm thời </a:t>
            </a:r>
            <a:r>
              <a:rPr lang="en-US" smtClean="0">
                <a:solidFill>
                  <a:srgbClr val="000000"/>
                </a:solidFill>
              </a:rPr>
              <a:t>các hành động tạm thời để ổn định, ngăn chặn sự ảnh hưởng lan rộng và “chữa” vấn đề cho đến khi có hành động lâu dài được thực hiện.</a:t>
            </a:r>
            <a:endParaRPr lang="en-US" b="1" smtClean="0">
              <a:solidFill>
                <a:srgbClr val="000000"/>
              </a:solidFill>
            </a:endParaRPr>
          </a:p>
          <a:p>
            <a:pPr eaLnBrk="0" hangingPunct="0"/>
            <a:endParaRPr lang="en-US">
              <a:solidFill>
                <a:srgbClr val="000000"/>
              </a:solidFill>
            </a:endParaRPr>
          </a:p>
        </p:txBody>
      </p:sp>
      <p:sp>
        <p:nvSpPr>
          <p:cNvPr id="11" name="Rectangle 2"/>
          <p:cNvSpPr>
            <a:spLocks noGrp="1" noChangeArrowheads="1"/>
          </p:cNvSpPr>
          <p:nvPr>
            <p:ph type="title"/>
          </p:nvPr>
        </p:nvSpPr>
        <p:spPr>
          <a:xfrm>
            <a:off x="403602" y="1026461"/>
            <a:ext cx="6149598" cy="487363"/>
          </a:xfrm>
        </p:spPr>
        <p:txBody>
          <a:bodyPr/>
          <a:lstStyle/>
          <a:p>
            <a:r>
              <a:rPr lang="en-US" sz="2700" smtClean="0"/>
              <a:t>Các bước hành động khắc phục 8D</a:t>
            </a:r>
            <a:endParaRPr lang="en-US" sz="2700"/>
          </a:p>
        </p:txBody>
      </p:sp>
      <p:sp>
        <p:nvSpPr>
          <p:cNvPr id="12" name="Rectangle 2"/>
          <p:cNvSpPr txBox="1">
            <a:spLocks noChangeArrowheads="1"/>
          </p:cNvSpPr>
          <p:nvPr/>
        </p:nvSpPr>
        <p:spPr bwMode="gray">
          <a:xfrm>
            <a:off x="374649" y="281781"/>
            <a:ext cx="58674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en-US" sz="3600" kern="0" smtClean="0"/>
              <a:t>Hành Động Khắc Phục 8D</a:t>
            </a:r>
            <a:endParaRPr lang="en-US" sz="2000" kern="0"/>
          </a:p>
        </p:txBody>
      </p:sp>
      <p:sp>
        <p:nvSpPr>
          <p:cNvPr id="13" name="Text Box 34"/>
          <p:cNvSpPr txBox="1">
            <a:spLocks noChangeArrowheads="1"/>
          </p:cNvSpPr>
          <p:nvPr/>
        </p:nvSpPr>
        <p:spPr bwMode="auto">
          <a:xfrm>
            <a:off x="4191000" y="706636"/>
            <a:ext cx="48006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a:solidFill>
                  <a:srgbClr val="92D050"/>
                </a:solidFill>
                <a:latin typeface="+mj-lt"/>
              </a:rPr>
              <a:t>“ Không tiết kiệm ánh sáng, chỉ tiết kiệm năng lượng </a:t>
            </a:r>
            <a:r>
              <a:rPr lang="en-US" sz="1400" b="1" smtClean="0">
                <a:solidFill>
                  <a:srgbClr val="92D050"/>
                </a:solidFill>
                <a:latin typeface="+mj-lt"/>
              </a:rPr>
              <a:t>”</a:t>
            </a:r>
            <a:endParaRPr lang="en-US" sz="1400" b="1">
              <a:solidFill>
                <a:srgbClr val="92D050"/>
              </a:solidFill>
              <a:latin typeface="+mj-lt"/>
            </a:endParaRPr>
          </a:p>
        </p:txBody>
      </p:sp>
      <p:sp>
        <p:nvSpPr>
          <p:cNvPr id="14" name="Footer Placeholder 3"/>
          <p:cNvSpPr txBox="1">
            <a:spLocks/>
          </p:cNvSpPr>
          <p:nvPr/>
        </p:nvSpPr>
        <p:spPr bwMode="gray">
          <a:xfrm>
            <a:off x="7239000" y="6384925"/>
            <a:ext cx="1752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smtClean="0">
                <a:latin typeface="+mj-lt"/>
              </a:rPr>
              <a:t>Nhóm KSCL ĐTTĐ</a:t>
            </a:r>
            <a:endParaRPr lang="en-US" sz="1200">
              <a:latin typeface="+mj-lt"/>
            </a:endParaRPr>
          </a:p>
        </p:txBody>
      </p:sp>
      <p:sp>
        <p:nvSpPr>
          <p:cNvPr id="3" name="TextBox 2"/>
          <p:cNvSpPr txBox="1"/>
          <p:nvPr/>
        </p:nvSpPr>
        <p:spPr>
          <a:xfrm>
            <a:off x="520700" y="2630269"/>
            <a:ext cx="4051300" cy="646331"/>
          </a:xfrm>
          <a:prstGeom prst="rect">
            <a:avLst/>
          </a:prstGeom>
          <a:noFill/>
        </p:spPr>
        <p:txBody>
          <a:bodyPr wrap="square" rtlCol="0">
            <a:spAutoFit/>
          </a:bodyPr>
          <a:lstStyle/>
          <a:p>
            <a:r>
              <a:rPr lang="en-US" b="1">
                <a:solidFill>
                  <a:schemeClr val="bg1"/>
                </a:solidFill>
              </a:rPr>
              <a:t>Nhận diện và chọn lựa hành động ngăn ngừa tức </a:t>
            </a:r>
            <a:r>
              <a:rPr lang="en-US" b="1" smtClean="0">
                <a:solidFill>
                  <a:schemeClr val="bg1"/>
                </a:solidFill>
              </a:rPr>
              <a:t>thì.</a:t>
            </a:r>
            <a:endParaRPr lang="en-US"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4755"/>
                                        </p:tgtEl>
                                        <p:attrNameLst>
                                          <p:attrName>style.visibility</p:attrName>
                                        </p:attrNameLst>
                                      </p:cBhvr>
                                      <p:to>
                                        <p:strVal val="visible"/>
                                      </p:to>
                                    </p:set>
                                    <p:animEffect transition="in" filter="wipe(down)">
                                      <p:cBhvr>
                                        <p:cTn id="7" dur="500"/>
                                        <p:tgtEl>
                                          <p:spTgt spid="7475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4756"/>
                                        </p:tgtEl>
                                        <p:attrNameLst>
                                          <p:attrName>style.visibility</p:attrName>
                                        </p:attrNameLst>
                                      </p:cBhvr>
                                      <p:to>
                                        <p:strVal val="visible"/>
                                      </p:to>
                                    </p:set>
                                    <p:anim calcmode="lin" valueType="num">
                                      <p:cBhvr additive="base">
                                        <p:cTn id="12" dur="500" fill="hold"/>
                                        <p:tgtEl>
                                          <p:spTgt spid="74756"/>
                                        </p:tgtEl>
                                        <p:attrNameLst>
                                          <p:attrName>ppt_x</p:attrName>
                                        </p:attrNameLst>
                                      </p:cBhvr>
                                      <p:tavLst>
                                        <p:tav tm="0">
                                          <p:val>
                                            <p:strVal val="#ppt_x"/>
                                          </p:val>
                                        </p:tav>
                                        <p:tav tm="100000">
                                          <p:val>
                                            <p:strVal val="#ppt_x"/>
                                          </p:val>
                                        </p:tav>
                                      </p:tavLst>
                                    </p:anim>
                                    <p:anim calcmode="lin" valueType="num">
                                      <p:cBhvr additive="base">
                                        <p:cTn id="13" dur="500" fill="hold"/>
                                        <p:tgtEl>
                                          <p:spTgt spid="7475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4757"/>
                                        </p:tgtEl>
                                        <p:attrNameLst>
                                          <p:attrName>style.visibility</p:attrName>
                                        </p:attrNameLst>
                                      </p:cBhvr>
                                      <p:to>
                                        <p:strVal val="visible"/>
                                      </p:to>
                                    </p:set>
                                    <p:anim calcmode="lin" valueType="num">
                                      <p:cBhvr additive="base">
                                        <p:cTn id="22" dur="500" fill="hold"/>
                                        <p:tgtEl>
                                          <p:spTgt spid="74757"/>
                                        </p:tgtEl>
                                        <p:attrNameLst>
                                          <p:attrName>ppt_x</p:attrName>
                                        </p:attrNameLst>
                                      </p:cBhvr>
                                      <p:tavLst>
                                        <p:tav tm="0">
                                          <p:val>
                                            <p:strVal val="#ppt_x"/>
                                          </p:val>
                                        </p:tav>
                                        <p:tav tm="100000">
                                          <p:val>
                                            <p:strVal val="#ppt_x"/>
                                          </p:val>
                                        </p:tav>
                                      </p:tavLst>
                                    </p:anim>
                                    <p:anim calcmode="lin" valueType="num">
                                      <p:cBhvr additive="base">
                                        <p:cTn id="23" dur="500" fill="hold"/>
                                        <p:tgtEl>
                                          <p:spTgt spid="7475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4758"/>
                                        </p:tgtEl>
                                        <p:attrNameLst>
                                          <p:attrName>style.visibility</p:attrName>
                                        </p:attrNameLst>
                                      </p:cBhvr>
                                      <p:to>
                                        <p:strVal val="visible"/>
                                      </p:to>
                                    </p:set>
                                    <p:anim calcmode="lin" valueType="num">
                                      <p:cBhvr additive="base">
                                        <p:cTn id="28" dur="500" fill="hold"/>
                                        <p:tgtEl>
                                          <p:spTgt spid="74758"/>
                                        </p:tgtEl>
                                        <p:attrNameLst>
                                          <p:attrName>ppt_x</p:attrName>
                                        </p:attrNameLst>
                                      </p:cBhvr>
                                      <p:tavLst>
                                        <p:tav tm="0">
                                          <p:val>
                                            <p:strVal val="#ppt_x"/>
                                          </p:val>
                                        </p:tav>
                                        <p:tav tm="100000">
                                          <p:val>
                                            <p:strVal val="#ppt_x"/>
                                          </p:val>
                                        </p:tav>
                                      </p:tavLst>
                                    </p:anim>
                                    <p:anim calcmode="lin" valueType="num">
                                      <p:cBhvr additive="base">
                                        <p:cTn id="29" dur="500" fill="hold"/>
                                        <p:tgtEl>
                                          <p:spTgt spid="7475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74759"/>
                                        </p:tgtEl>
                                        <p:attrNameLst>
                                          <p:attrName>style.visibility</p:attrName>
                                        </p:attrNameLst>
                                      </p:cBhvr>
                                      <p:to>
                                        <p:strVal val="visible"/>
                                      </p:to>
                                    </p:set>
                                    <p:animEffect transition="in" filter="randombar(horizontal)">
                                      <p:cBhvr>
                                        <p:cTn id="34" dur="500"/>
                                        <p:tgtEl>
                                          <p:spTgt spid="74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animBg="1"/>
      <p:bldP spid="74756" grpId="0" animBg="1"/>
      <p:bldP spid="74757" grpId="0" animBg="1"/>
      <p:bldP spid="74758" grpId="0" animBg="1"/>
      <p:bldP spid="74759"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1" name="Group 3"/>
          <p:cNvGrpSpPr>
            <a:grpSpLocks/>
          </p:cNvGrpSpPr>
          <p:nvPr/>
        </p:nvGrpSpPr>
        <p:grpSpPr bwMode="auto">
          <a:xfrm>
            <a:off x="228600" y="1752600"/>
            <a:ext cx="6390907" cy="3362114"/>
            <a:chOff x="528" y="1392"/>
            <a:chExt cx="4346" cy="2166"/>
          </a:xfrm>
        </p:grpSpPr>
        <p:grpSp>
          <p:nvGrpSpPr>
            <p:cNvPr id="83972" name="Group 4"/>
            <p:cNvGrpSpPr>
              <a:grpSpLocks/>
            </p:cNvGrpSpPr>
            <p:nvPr/>
          </p:nvGrpSpPr>
          <p:grpSpPr bwMode="auto">
            <a:xfrm>
              <a:off x="528" y="1392"/>
              <a:ext cx="4346" cy="2166"/>
              <a:chOff x="528" y="1200"/>
              <a:chExt cx="4530" cy="2358"/>
            </a:xfrm>
          </p:grpSpPr>
          <p:sp>
            <p:nvSpPr>
              <p:cNvPr id="83973" name="AutoShape 5"/>
              <p:cNvSpPr>
                <a:spLocks noChangeArrowheads="1"/>
              </p:cNvSpPr>
              <p:nvPr/>
            </p:nvSpPr>
            <p:spPr bwMode="gray">
              <a:xfrm>
                <a:off x="3282" y="1734"/>
                <a:ext cx="1776" cy="1824"/>
              </a:xfrm>
              <a:prstGeom prst="chevron">
                <a:avLst>
                  <a:gd name="adj" fmla="val 16468"/>
                </a:avLst>
              </a:prstGeom>
              <a:gradFill rotWithShape="1">
                <a:gsLst>
                  <a:gs pos="0">
                    <a:schemeClr val="accent2"/>
                  </a:gs>
                  <a:gs pos="100000">
                    <a:schemeClr val="accent2">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anchor="ctr">
                <a:spAutoFit/>
              </a:bodyPr>
              <a:lstStyle/>
              <a:p>
                <a:endParaRPr lang="en-US"/>
              </a:p>
            </p:txBody>
          </p:sp>
          <p:sp>
            <p:nvSpPr>
              <p:cNvPr id="83974" name="AutoShape 6"/>
              <p:cNvSpPr>
                <a:spLocks noChangeArrowheads="1"/>
              </p:cNvSpPr>
              <p:nvPr/>
            </p:nvSpPr>
            <p:spPr bwMode="gray">
              <a:xfrm>
                <a:off x="1824" y="1728"/>
                <a:ext cx="1776" cy="1824"/>
              </a:xfrm>
              <a:prstGeom prst="chevron">
                <a:avLst>
                  <a:gd name="adj" fmla="val 17842"/>
                </a:avLst>
              </a:prstGeom>
              <a:gradFill rotWithShape="1">
                <a:gsLst>
                  <a:gs pos="0">
                    <a:schemeClr val="hlink"/>
                  </a:gs>
                  <a:gs pos="100000">
                    <a:schemeClr val="hlink">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p>
                <a:endParaRPr lang="en-US"/>
              </a:p>
            </p:txBody>
          </p:sp>
          <p:sp>
            <p:nvSpPr>
              <p:cNvPr id="83975" name="AutoShape 7"/>
              <p:cNvSpPr>
                <a:spLocks noChangeArrowheads="1"/>
              </p:cNvSpPr>
              <p:nvPr/>
            </p:nvSpPr>
            <p:spPr bwMode="gray">
              <a:xfrm>
                <a:off x="528" y="1728"/>
                <a:ext cx="1605" cy="1824"/>
              </a:xfrm>
              <a:prstGeom prst="chevron">
                <a:avLst>
                  <a:gd name="adj" fmla="val 17842"/>
                </a:avLst>
              </a:prstGeom>
              <a:gradFill rotWithShape="1">
                <a:gsLst>
                  <a:gs pos="0">
                    <a:schemeClr val="accent1"/>
                  </a:gs>
                  <a:gs pos="100000">
                    <a:schemeClr val="accent1">
                      <a:gamma/>
                      <a:tint val="69804"/>
                      <a:invGamma/>
                    </a:schemeClr>
                  </a:gs>
                </a:gsLst>
                <a:lin ang="0" scaled="1"/>
              </a:gra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p>
                <a:endParaRPr lang="en-US"/>
              </a:p>
            </p:txBody>
          </p:sp>
          <p:sp>
            <p:nvSpPr>
              <p:cNvPr id="83976" name="AutoShape 8"/>
              <p:cNvSpPr>
                <a:spLocks noChangeArrowheads="1"/>
              </p:cNvSpPr>
              <p:nvPr/>
            </p:nvSpPr>
            <p:spPr bwMode="gray">
              <a:xfrm>
                <a:off x="672" y="1200"/>
                <a:ext cx="1296" cy="362"/>
              </a:xfrm>
              <a:prstGeom prst="roundRect">
                <a:avLst>
                  <a:gd name="adj" fmla="val 50000"/>
                </a:avLst>
              </a:prstGeom>
              <a:gradFill rotWithShape="1">
                <a:gsLst>
                  <a:gs pos="0">
                    <a:schemeClr val="accent1"/>
                  </a:gs>
                  <a:gs pos="100000">
                    <a:schemeClr val="accent1">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eaLnBrk="0" hangingPunct="0"/>
                <a:r>
                  <a:rPr lang="en-US" sz="2000" b="1" smtClean="0">
                    <a:solidFill>
                      <a:schemeClr val="bg1"/>
                    </a:solidFill>
                  </a:rPr>
                  <a:t>Biểu Đồ</a:t>
                </a:r>
                <a:endParaRPr lang="en-US" sz="2000" b="1">
                  <a:solidFill>
                    <a:schemeClr val="bg1"/>
                  </a:solidFill>
                </a:endParaRPr>
              </a:p>
            </p:txBody>
          </p:sp>
          <p:sp>
            <p:nvSpPr>
              <p:cNvPr id="83977" name="AutoShape 9"/>
              <p:cNvSpPr>
                <a:spLocks noChangeArrowheads="1"/>
              </p:cNvSpPr>
              <p:nvPr/>
            </p:nvSpPr>
            <p:spPr bwMode="gray">
              <a:xfrm>
                <a:off x="2133" y="1200"/>
                <a:ext cx="1296" cy="362"/>
              </a:xfrm>
              <a:prstGeom prst="roundRect">
                <a:avLst>
                  <a:gd name="adj" fmla="val 50000"/>
                </a:avLst>
              </a:prstGeom>
              <a:gradFill rotWithShape="1">
                <a:gsLst>
                  <a:gs pos="0">
                    <a:schemeClr val="hlink"/>
                  </a:gs>
                  <a:gs pos="100000">
                    <a:schemeClr val="hlink">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r>
                  <a:rPr lang="en-US" sz="2000" b="1" smtClean="0">
                    <a:solidFill>
                      <a:schemeClr val="bg1"/>
                    </a:solidFill>
                  </a:rPr>
                  <a:t>5 Why</a:t>
                </a:r>
                <a:endParaRPr lang="en-US" sz="2000" b="1">
                  <a:solidFill>
                    <a:schemeClr val="bg1"/>
                  </a:solidFill>
                </a:endParaRPr>
              </a:p>
            </p:txBody>
          </p:sp>
          <p:sp>
            <p:nvSpPr>
              <p:cNvPr id="83978" name="AutoShape 10"/>
              <p:cNvSpPr>
                <a:spLocks noChangeArrowheads="1"/>
              </p:cNvSpPr>
              <p:nvPr/>
            </p:nvSpPr>
            <p:spPr bwMode="gray">
              <a:xfrm>
                <a:off x="3600" y="1200"/>
                <a:ext cx="1296" cy="362"/>
              </a:xfrm>
              <a:prstGeom prst="roundRect">
                <a:avLst>
                  <a:gd name="adj" fmla="val 50000"/>
                </a:avLst>
              </a:prstGeom>
              <a:gradFill rotWithShape="1">
                <a:gsLst>
                  <a:gs pos="0">
                    <a:schemeClr val="accent2"/>
                  </a:gs>
                  <a:gs pos="100000">
                    <a:schemeClr val="accent2">
                      <a:gamma/>
                      <a:tint val="69804"/>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a:r>
                  <a:rPr lang="en-US" sz="1600" b="1" smtClean="0">
                    <a:solidFill>
                      <a:schemeClr val="bg1"/>
                    </a:solidFill>
                  </a:rPr>
                  <a:t>Kế hoạch</a:t>
                </a:r>
              </a:p>
              <a:p>
                <a:pPr algn="ctr"/>
                <a:r>
                  <a:rPr lang="en-US" sz="1600" b="1">
                    <a:solidFill>
                      <a:schemeClr val="bg1"/>
                    </a:solidFill>
                  </a:rPr>
                  <a:t>h</a:t>
                </a:r>
                <a:r>
                  <a:rPr lang="en-US" sz="1600" b="1" smtClean="0">
                    <a:solidFill>
                      <a:schemeClr val="bg1"/>
                    </a:solidFill>
                  </a:rPr>
                  <a:t>ành dộng</a:t>
                </a:r>
                <a:endParaRPr lang="en-US" sz="1600" b="1">
                  <a:solidFill>
                    <a:schemeClr val="bg1"/>
                  </a:solidFill>
                </a:endParaRPr>
              </a:p>
            </p:txBody>
          </p:sp>
        </p:grpSp>
        <p:sp>
          <p:nvSpPr>
            <p:cNvPr id="83979" name="Text Box 11"/>
            <p:cNvSpPr txBox="1">
              <a:spLocks noChangeArrowheads="1"/>
            </p:cNvSpPr>
            <p:nvPr/>
          </p:nvSpPr>
          <p:spPr bwMode="gray">
            <a:xfrm>
              <a:off x="913" y="2295"/>
              <a:ext cx="1247" cy="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650" indent="-1206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Clr>
                  <a:srgbClr val="1C1C1C"/>
                </a:buClr>
              </a:pPr>
              <a:r>
                <a:rPr lang="en-US" sz="1400" b="1" smtClean="0">
                  <a:solidFill>
                    <a:schemeClr val="bg1"/>
                  </a:solidFill>
                </a:rPr>
                <a:t>Biểu đồ nguyên nhân và kết quả</a:t>
              </a:r>
              <a:endParaRPr lang="en-US" sz="1400" b="1">
                <a:solidFill>
                  <a:schemeClr val="bg1"/>
                </a:solidFill>
              </a:endParaRPr>
            </a:p>
            <a:p>
              <a:pPr>
                <a:lnSpc>
                  <a:spcPct val="60000"/>
                </a:lnSpc>
                <a:spcBef>
                  <a:spcPct val="50000"/>
                </a:spcBef>
                <a:buClr>
                  <a:srgbClr val="1C1C1C"/>
                </a:buClr>
              </a:pPr>
              <a:r>
                <a:rPr lang="en-US" sz="1400">
                  <a:solidFill>
                    <a:schemeClr val="bg1"/>
                  </a:solidFill>
                </a:rPr>
                <a:t>- </a:t>
              </a:r>
              <a:r>
                <a:rPr lang="en-US" sz="1400" smtClean="0">
                  <a:solidFill>
                    <a:schemeClr val="bg1"/>
                  </a:solidFill>
                </a:rPr>
                <a:t>Biểu đồ xương cá</a:t>
              </a:r>
              <a:endParaRPr lang="en-US" sz="1400">
                <a:solidFill>
                  <a:schemeClr val="bg1"/>
                </a:solidFill>
              </a:endParaRPr>
            </a:p>
            <a:p>
              <a:pPr>
                <a:lnSpc>
                  <a:spcPct val="60000"/>
                </a:lnSpc>
                <a:spcBef>
                  <a:spcPct val="50000"/>
                </a:spcBef>
                <a:buClr>
                  <a:srgbClr val="1C1C1C"/>
                </a:buClr>
              </a:pPr>
              <a:r>
                <a:rPr lang="en-US" sz="1400" smtClean="0">
                  <a:solidFill>
                    <a:schemeClr val="bg1"/>
                  </a:solidFill>
                </a:rPr>
                <a:t>- </a:t>
              </a:r>
              <a:r>
                <a:rPr lang="en-US" sz="1400">
                  <a:solidFill>
                    <a:schemeClr val="bg1"/>
                  </a:solidFill>
                </a:rPr>
                <a:t>P</a:t>
              </a:r>
              <a:r>
                <a:rPr lang="en-US" sz="1400" smtClean="0">
                  <a:solidFill>
                    <a:schemeClr val="bg1"/>
                  </a:solidFill>
                </a:rPr>
                <a:t>areto</a:t>
              </a:r>
            </a:p>
            <a:p>
              <a:pPr>
                <a:lnSpc>
                  <a:spcPct val="60000"/>
                </a:lnSpc>
                <a:spcBef>
                  <a:spcPct val="50000"/>
                </a:spcBef>
                <a:buClr>
                  <a:srgbClr val="1C1C1C"/>
                </a:buClr>
              </a:pPr>
              <a:r>
                <a:rPr lang="en-US" sz="1400">
                  <a:solidFill>
                    <a:schemeClr val="bg1"/>
                  </a:solidFill>
                </a:rPr>
                <a:t>- </a:t>
              </a:r>
              <a:r>
                <a:rPr lang="en-US" sz="1400" smtClean="0">
                  <a:solidFill>
                    <a:schemeClr val="bg1"/>
                  </a:solidFill>
                </a:rPr>
                <a:t>Histogram</a:t>
              </a:r>
              <a:endParaRPr lang="en-US" sz="1400">
                <a:solidFill>
                  <a:schemeClr val="bg1"/>
                </a:solidFill>
              </a:endParaRPr>
            </a:p>
          </p:txBody>
        </p:sp>
        <p:sp>
          <p:nvSpPr>
            <p:cNvPr id="83980" name="Text Box 12"/>
            <p:cNvSpPr txBox="1">
              <a:spLocks noChangeArrowheads="1"/>
            </p:cNvSpPr>
            <p:nvPr/>
          </p:nvSpPr>
          <p:spPr bwMode="gray">
            <a:xfrm>
              <a:off x="2134" y="2199"/>
              <a:ext cx="1445" cy="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Clr>
                  <a:srgbClr val="1C1C1C"/>
                </a:buClr>
              </a:pPr>
              <a:r>
                <a:rPr lang="en-US" sz="1400" b="1" smtClean="0">
                  <a:solidFill>
                    <a:schemeClr val="bg1"/>
                  </a:solidFill>
                </a:rPr>
                <a:t>Phân tích 5 Why</a:t>
              </a:r>
              <a:endParaRPr lang="en-US" sz="1400" b="1">
                <a:solidFill>
                  <a:schemeClr val="bg1"/>
                </a:solidFill>
              </a:endParaRPr>
            </a:p>
            <a:p>
              <a:pPr>
                <a:spcBef>
                  <a:spcPct val="50000"/>
                </a:spcBef>
                <a:buClr>
                  <a:srgbClr val="1C1C1C"/>
                </a:buClr>
              </a:pPr>
              <a:r>
                <a:rPr lang="en-US" sz="1400">
                  <a:solidFill>
                    <a:schemeClr val="bg1"/>
                  </a:solidFill>
                </a:rPr>
                <a:t>- </a:t>
              </a:r>
              <a:r>
                <a:rPr lang="en-US" sz="1400" smtClean="0">
                  <a:solidFill>
                    <a:schemeClr val="bg1"/>
                  </a:solidFill>
                </a:rPr>
                <a:t>Why1</a:t>
              </a:r>
              <a:endParaRPr lang="en-US" sz="1400">
                <a:solidFill>
                  <a:schemeClr val="bg1"/>
                </a:solidFill>
              </a:endParaRPr>
            </a:p>
            <a:p>
              <a:pPr>
                <a:spcBef>
                  <a:spcPct val="50000"/>
                </a:spcBef>
                <a:buClr>
                  <a:srgbClr val="1C1C1C"/>
                </a:buClr>
              </a:pPr>
              <a:r>
                <a:rPr lang="en-US" sz="1400" smtClean="0">
                  <a:solidFill>
                    <a:schemeClr val="bg1"/>
                  </a:solidFill>
                </a:rPr>
                <a:t>- Why2</a:t>
              </a:r>
              <a:endParaRPr lang="en-US" sz="1400">
                <a:solidFill>
                  <a:schemeClr val="bg1"/>
                </a:solidFill>
              </a:endParaRPr>
            </a:p>
            <a:p>
              <a:pPr>
                <a:spcBef>
                  <a:spcPct val="50000"/>
                </a:spcBef>
                <a:buClr>
                  <a:srgbClr val="1C1C1C"/>
                </a:buClr>
              </a:pPr>
              <a:r>
                <a:rPr lang="en-US" sz="1400" smtClean="0">
                  <a:solidFill>
                    <a:schemeClr val="bg1"/>
                  </a:solidFill>
                </a:rPr>
                <a:t>- …….</a:t>
              </a:r>
            </a:p>
            <a:p>
              <a:pPr>
                <a:spcBef>
                  <a:spcPct val="50000"/>
                </a:spcBef>
                <a:buClr>
                  <a:srgbClr val="1C1C1C"/>
                </a:buClr>
              </a:pPr>
              <a:r>
                <a:rPr lang="en-US" sz="1400" smtClean="0">
                  <a:solidFill>
                    <a:schemeClr val="bg1"/>
                  </a:solidFill>
                </a:rPr>
                <a:t>- Why5</a:t>
              </a:r>
              <a:endParaRPr lang="en-US" sz="1400">
                <a:solidFill>
                  <a:schemeClr val="bg1"/>
                </a:solidFill>
              </a:endParaRPr>
            </a:p>
          </p:txBody>
        </p:sp>
        <p:sp>
          <p:nvSpPr>
            <p:cNvPr id="83981" name="Text Box 13"/>
            <p:cNvSpPr txBox="1">
              <a:spLocks noChangeArrowheads="1"/>
            </p:cNvSpPr>
            <p:nvPr/>
          </p:nvSpPr>
          <p:spPr bwMode="gray">
            <a:xfrm>
              <a:off x="3430" y="2128"/>
              <a:ext cx="1280" cy="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Clr>
                  <a:srgbClr val="1C1C1C"/>
                </a:buClr>
              </a:pPr>
              <a:r>
                <a:rPr lang="en-US" sz="1400" b="1" smtClean="0">
                  <a:solidFill>
                    <a:schemeClr val="bg1"/>
                  </a:solidFill>
                </a:rPr>
                <a:t>Kế hoạch hành động</a:t>
              </a:r>
              <a:endParaRPr lang="en-US" sz="1400" b="1">
                <a:solidFill>
                  <a:schemeClr val="bg1"/>
                </a:solidFill>
              </a:endParaRPr>
            </a:p>
            <a:p>
              <a:pPr>
                <a:spcBef>
                  <a:spcPct val="50000"/>
                </a:spcBef>
                <a:buClr>
                  <a:srgbClr val="1C1C1C"/>
                </a:buClr>
              </a:pPr>
              <a:r>
                <a:rPr lang="en-US" sz="1400">
                  <a:solidFill>
                    <a:schemeClr val="bg1"/>
                  </a:solidFill>
                </a:rPr>
                <a:t>- </a:t>
              </a:r>
              <a:r>
                <a:rPr lang="en-US" sz="1400" smtClean="0">
                  <a:solidFill>
                    <a:schemeClr val="bg1"/>
                  </a:solidFill>
                </a:rPr>
                <a:t>Tìm ra các giải pháp và các hành động phù hợp cho nguyên nhân đó</a:t>
              </a:r>
              <a:endParaRPr lang="en-US" sz="1400">
                <a:solidFill>
                  <a:schemeClr val="bg1"/>
                </a:solidFill>
              </a:endParaRPr>
            </a:p>
            <a:p>
              <a:pPr>
                <a:spcBef>
                  <a:spcPct val="50000"/>
                </a:spcBef>
                <a:buClr>
                  <a:srgbClr val="1C1C1C"/>
                </a:buClr>
              </a:pPr>
              <a:r>
                <a:rPr lang="en-US" sz="1400">
                  <a:solidFill>
                    <a:schemeClr val="bg1"/>
                  </a:solidFill>
                </a:rPr>
                <a:t>- </a:t>
              </a:r>
              <a:r>
                <a:rPr lang="en-US" sz="1400" smtClean="0">
                  <a:solidFill>
                    <a:schemeClr val="bg1"/>
                  </a:solidFill>
                </a:rPr>
                <a:t>Báo cáo và theo dõi</a:t>
              </a:r>
              <a:endParaRPr lang="en-US" sz="1400">
                <a:solidFill>
                  <a:schemeClr val="bg1"/>
                </a:solidFill>
              </a:endParaRPr>
            </a:p>
          </p:txBody>
        </p:sp>
      </p:grpSp>
      <p:sp>
        <p:nvSpPr>
          <p:cNvPr id="83982" name="AutoShape 14"/>
          <p:cNvSpPr>
            <a:spLocks noChangeArrowheads="1"/>
          </p:cNvSpPr>
          <p:nvPr/>
        </p:nvSpPr>
        <p:spPr bwMode="gray">
          <a:xfrm>
            <a:off x="6781800" y="1752600"/>
            <a:ext cx="2209800" cy="4191000"/>
          </a:xfrm>
          <a:prstGeom prst="roundRect">
            <a:avLst>
              <a:gd name="adj" fmla="val 9106"/>
            </a:avLst>
          </a:prstGeom>
          <a:gradFill rotWithShape="1">
            <a:gsLst>
              <a:gs pos="0">
                <a:schemeClr val="bg2"/>
              </a:gs>
              <a:gs pos="50000">
                <a:schemeClr val="bg2">
                  <a:gamma/>
                  <a:tint val="0"/>
                  <a:invGamma/>
                </a:schemeClr>
              </a:gs>
              <a:gs pos="100000">
                <a:schemeClr val="bg2"/>
              </a:gs>
            </a:gsLst>
            <a:lin ang="0" scaled="1"/>
          </a:gradFill>
          <a:ln w="25400">
            <a:solidFill>
              <a:schemeClr val="bg1"/>
            </a:solidFill>
            <a:round/>
            <a:headEnd/>
            <a:tailEnd/>
          </a:ln>
          <a:effectLst>
            <a:outerShdw dist="107763" dir="2700000" algn="ctr" rotWithShape="0">
              <a:srgbClr val="000000">
                <a:alpha val="50000"/>
              </a:srgbClr>
            </a:outerShdw>
          </a:effectLst>
        </p:spPr>
        <p:txBody>
          <a:bodyPr anchor="ctr"/>
          <a:lstStyle/>
          <a:p>
            <a:pPr algn="ctr" eaLnBrk="0" hangingPunct="0"/>
            <a:r>
              <a:rPr lang="en-US" b="1" smtClean="0">
                <a:solidFill>
                  <a:srgbClr val="000000"/>
                </a:solidFill>
              </a:rPr>
              <a:t>D4. Xác định và kiểm chứng nguyên nhân gốc rễ</a:t>
            </a:r>
            <a:r>
              <a:rPr lang="en-US" smtClean="0">
                <a:solidFill>
                  <a:srgbClr val="000000"/>
                </a:solidFill>
              </a:rPr>
              <a:t> </a:t>
            </a:r>
            <a:r>
              <a:rPr lang="en-US" sz="1600" smtClean="0">
                <a:solidFill>
                  <a:srgbClr val="000000"/>
                </a:solidFill>
              </a:rPr>
              <a:t>Phân tích và đào sâu vấn đề, tìm các giải pháp để không xảy ra nữa.</a:t>
            </a:r>
            <a:endParaRPr lang="en-US" sz="1600">
              <a:solidFill>
                <a:srgbClr val="000000"/>
              </a:solidFill>
            </a:endParaRPr>
          </a:p>
        </p:txBody>
      </p:sp>
      <p:sp>
        <p:nvSpPr>
          <p:cNvPr id="18" name="Rectangle 2"/>
          <p:cNvSpPr>
            <a:spLocks noGrp="1" noChangeArrowheads="1"/>
          </p:cNvSpPr>
          <p:nvPr>
            <p:ph type="title"/>
          </p:nvPr>
        </p:nvSpPr>
        <p:spPr>
          <a:xfrm>
            <a:off x="403602" y="1026461"/>
            <a:ext cx="6149598" cy="487363"/>
          </a:xfrm>
        </p:spPr>
        <p:txBody>
          <a:bodyPr/>
          <a:lstStyle/>
          <a:p>
            <a:r>
              <a:rPr lang="en-US" sz="2700" smtClean="0"/>
              <a:t>Các bước hành động khắc phục 8D</a:t>
            </a:r>
            <a:endParaRPr lang="en-US" sz="2700"/>
          </a:p>
        </p:txBody>
      </p:sp>
      <p:sp>
        <p:nvSpPr>
          <p:cNvPr id="19" name="Rectangle 2"/>
          <p:cNvSpPr txBox="1">
            <a:spLocks noChangeArrowheads="1"/>
          </p:cNvSpPr>
          <p:nvPr/>
        </p:nvSpPr>
        <p:spPr bwMode="gray">
          <a:xfrm>
            <a:off x="374649" y="281781"/>
            <a:ext cx="58674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en-US" sz="3600" kern="0" smtClean="0"/>
              <a:t>Hành Động Khắc Phục 8D</a:t>
            </a:r>
            <a:endParaRPr lang="en-US" sz="2000" kern="0"/>
          </a:p>
        </p:txBody>
      </p:sp>
      <p:sp>
        <p:nvSpPr>
          <p:cNvPr id="20" name="Text Box 34"/>
          <p:cNvSpPr txBox="1">
            <a:spLocks noChangeArrowheads="1"/>
          </p:cNvSpPr>
          <p:nvPr/>
        </p:nvSpPr>
        <p:spPr bwMode="auto">
          <a:xfrm>
            <a:off x="4191000" y="706636"/>
            <a:ext cx="48006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a:solidFill>
                  <a:srgbClr val="92D050"/>
                </a:solidFill>
                <a:latin typeface="+mj-lt"/>
              </a:rPr>
              <a:t>“ Không tiết kiệm ánh sáng, chỉ tiết kiệm năng lượng </a:t>
            </a:r>
            <a:r>
              <a:rPr lang="en-US" sz="1400" b="1" smtClean="0">
                <a:solidFill>
                  <a:srgbClr val="92D050"/>
                </a:solidFill>
                <a:latin typeface="+mj-lt"/>
              </a:rPr>
              <a:t>”</a:t>
            </a:r>
            <a:endParaRPr lang="en-US" sz="1400" b="1">
              <a:solidFill>
                <a:srgbClr val="92D050"/>
              </a:solidFill>
              <a:latin typeface="+mj-lt"/>
            </a:endParaRPr>
          </a:p>
        </p:txBody>
      </p:sp>
      <p:sp>
        <p:nvSpPr>
          <p:cNvPr id="21" name="Footer Placeholder 3"/>
          <p:cNvSpPr txBox="1">
            <a:spLocks/>
          </p:cNvSpPr>
          <p:nvPr/>
        </p:nvSpPr>
        <p:spPr bwMode="gray">
          <a:xfrm>
            <a:off x="7239000" y="6384925"/>
            <a:ext cx="1752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smtClean="0">
                <a:latin typeface="+mj-lt"/>
              </a:rPr>
              <a:t>Nhóm KSCL ĐTTĐ</a:t>
            </a:r>
            <a:endParaRPr lang="en-US" sz="1200">
              <a:latin typeface="+mj-lt"/>
            </a:endParaRPr>
          </a:p>
        </p:txBody>
      </p:sp>
      <p:sp>
        <p:nvSpPr>
          <p:cNvPr id="23" name="Rectangle 2"/>
          <p:cNvSpPr txBox="1">
            <a:spLocks noChangeArrowheads="1"/>
          </p:cNvSpPr>
          <p:nvPr/>
        </p:nvSpPr>
        <p:spPr bwMode="gray">
          <a:xfrm>
            <a:off x="270234" y="5210940"/>
            <a:ext cx="6511565" cy="129826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en-US" sz="1800" b="0" kern="0" smtClean="0"/>
              <a:t>Phần này rất quan trọng, đòi hỏi team phải có rất nhiều kỹ năng và phương pháp thực hiện như: Kỹ năng làm việc nhóm branstorming, sử dụng công cụ biểu đồ và câu hỏi 5Why.</a:t>
            </a:r>
            <a:endParaRPr lang="en-US" sz="1800" b="0" ker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3971"/>
                                        </p:tgtEl>
                                        <p:attrNameLst>
                                          <p:attrName>style.visibility</p:attrName>
                                        </p:attrNameLst>
                                      </p:cBhvr>
                                      <p:to>
                                        <p:strVal val="visible"/>
                                      </p:to>
                                    </p:set>
                                    <p:animEffect transition="in" filter="wipe(down)">
                                      <p:cBhvr>
                                        <p:cTn id="7" dur="500"/>
                                        <p:tgtEl>
                                          <p:spTgt spid="8397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3982"/>
                                        </p:tgtEl>
                                        <p:attrNameLst>
                                          <p:attrName>style.visibility</p:attrName>
                                        </p:attrNameLst>
                                      </p:cBhvr>
                                      <p:to>
                                        <p:strVal val="visible"/>
                                      </p:to>
                                    </p:set>
                                    <p:animEffect transition="in" filter="randombar(horizontal)">
                                      <p:cBhvr>
                                        <p:cTn id="12" dur="500"/>
                                        <p:tgtEl>
                                          <p:spTgt spid="8398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2" grpId="0" animBg="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noChangeArrowheads="1"/>
          </p:cNvSpPr>
          <p:nvPr>
            <p:ph type="title"/>
          </p:nvPr>
        </p:nvSpPr>
        <p:spPr>
          <a:xfrm>
            <a:off x="403602" y="1026461"/>
            <a:ext cx="6149598" cy="487363"/>
          </a:xfrm>
        </p:spPr>
        <p:txBody>
          <a:bodyPr/>
          <a:lstStyle/>
          <a:p>
            <a:r>
              <a:rPr lang="en-US" sz="2700" smtClean="0"/>
              <a:t>Các bước hành động khắc phục 8D</a:t>
            </a:r>
            <a:endParaRPr lang="en-US" sz="2700"/>
          </a:p>
        </p:txBody>
      </p:sp>
      <p:sp>
        <p:nvSpPr>
          <p:cNvPr id="17" name="Rectangle 2"/>
          <p:cNvSpPr txBox="1">
            <a:spLocks noChangeArrowheads="1"/>
          </p:cNvSpPr>
          <p:nvPr/>
        </p:nvSpPr>
        <p:spPr bwMode="gray">
          <a:xfrm>
            <a:off x="374649" y="281781"/>
            <a:ext cx="58674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en-US" sz="3600" kern="0" smtClean="0"/>
              <a:t>Hành Động Khắc Phục 8D</a:t>
            </a:r>
            <a:endParaRPr lang="en-US" sz="2000" kern="0"/>
          </a:p>
        </p:txBody>
      </p:sp>
      <p:sp>
        <p:nvSpPr>
          <p:cNvPr id="18" name="Text Box 34"/>
          <p:cNvSpPr txBox="1">
            <a:spLocks noChangeArrowheads="1"/>
          </p:cNvSpPr>
          <p:nvPr/>
        </p:nvSpPr>
        <p:spPr bwMode="auto">
          <a:xfrm>
            <a:off x="4191000" y="706636"/>
            <a:ext cx="48006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a:solidFill>
                  <a:srgbClr val="92D050"/>
                </a:solidFill>
                <a:latin typeface="+mj-lt"/>
              </a:rPr>
              <a:t>“ Không tiết kiệm ánh sáng, chỉ tiết kiệm năng lượng </a:t>
            </a:r>
            <a:r>
              <a:rPr lang="en-US" sz="1400" b="1" smtClean="0">
                <a:solidFill>
                  <a:srgbClr val="92D050"/>
                </a:solidFill>
                <a:latin typeface="+mj-lt"/>
              </a:rPr>
              <a:t>”</a:t>
            </a:r>
            <a:endParaRPr lang="en-US" sz="1400" b="1">
              <a:solidFill>
                <a:srgbClr val="92D050"/>
              </a:solidFill>
              <a:latin typeface="+mj-lt"/>
            </a:endParaRPr>
          </a:p>
        </p:txBody>
      </p:sp>
      <p:sp>
        <p:nvSpPr>
          <p:cNvPr id="19" name="Footer Placeholder 3"/>
          <p:cNvSpPr txBox="1">
            <a:spLocks/>
          </p:cNvSpPr>
          <p:nvPr/>
        </p:nvSpPr>
        <p:spPr bwMode="gray">
          <a:xfrm>
            <a:off x="7239000" y="6384925"/>
            <a:ext cx="1752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smtClean="0">
                <a:latin typeface="+mj-lt"/>
              </a:rPr>
              <a:t>Nhóm KSCL ĐTTĐ</a:t>
            </a:r>
            <a:endParaRPr lang="en-US" sz="1200">
              <a:latin typeface="+mj-lt"/>
            </a:endParaRPr>
          </a:p>
        </p:txBody>
      </p:sp>
      <p:sp>
        <p:nvSpPr>
          <p:cNvPr id="23" name="Rectangle 53"/>
          <p:cNvSpPr>
            <a:spLocks noChangeArrowheads="1"/>
          </p:cNvSpPr>
          <p:nvPr/>
        </p:nvSpPr>
        <p:spPr bwMode="auto">
          <a:xfrm>
            <a:off x="527049" y="2209800"/>
            <a:ext cx="40386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000" b="1" smtClean="0"/>
              <a:t>D5. Xác định hành động khắc phục </a:t>
            </a:r>
            <a:r>
              <a:rPr lang="en-US" smtClean="0"/>
              <a:t>Giải pháp giải quyết và sửa chữa nguyên nhân gốc rễ. Giải pháp được xác định là tốt nhất trong các lựa chọn. Người chịu trách nhiệm thực hiện các hành động cam kết ngày hoàn thành và báo cáo thường xuyên.</a:t>
            </a:r>
            <a:endParaRPr lang="en-US"/>
          </a:p>
        </p:txBody>
      </p:sp>
      <p:pic>
        <p:nvPicPr>
          <p:cNvPr id="7172" name="Picture 4" descr="Kết quả hình ảnh cho xác đị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209800"/>
            <a:ext cx="4469076"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30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172"/>
                                        </p:tgtEl>
                                        <p:attrNameLst>
                                          <p:attrName>style.visibility</p:attrName>
                                        </p:attrNameLst>
                                      </p:cBhvr>
                                      <p:to>
                                        <p:strVal val="visible"/>
                                      </p:to>
                                    </p:set>
                                    <p:animEffect transition="in" filter="wipe(down)">
                                      <p:cBhvr>
                                        <p:cTn id="23" dur="580">
                                          <p:stCondLst>
                                            <p:cond delay="0"/>
                                          </p:stCondLst>
                                        </p:cTn>
                                        <p:tgtEl>
                                          <p:spTgt spid="7172"/>
                                        </p:tgtEl>
                                      </p:cBhvr>
                                    </p:animEffect>
                                    <p:anim calcmode="lin" valueType="num">
                                      <p:cBhvr>
                                        <p:cTn id="24" dur="1822" tmFilter="0,0; 0.14,0.36; 0.43,0.73; 0.71,0.91; 1.0,1.0">
                                          <p:stCondLst>
                                            <p:cond delay="0"/>
                                          </p:stCondLst>
                                        </p:cTn>
                                        <p:tgtEl>
                                          <p:spTgt spid="717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17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17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17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172"/>
                                        </p:tgtEl>
                                        <p:attrNameLst>
                                          <p:attrName>ppt_y</p:attrName>
                                        </p:attrNameLst>
                                      </p:cBhvr>
                                      <p:tavLst>
                                        <p:tav tm="0" fmla="#ppt_y-sin(pi*$)/81">
                                          <p:val>
                                            <p:fltVal val="0"/>
                                          </p:val>
                                        </p:tav>
                                        <p:tav tm="100000">
                                          <p:val>
                                            <p:fltVal val="1"/>
                                          </p:val>
                                        </p:tav>
                                      </p:tavLst>
                                    </p:anim>
                                    <p:animScale>
                                      <p:cBhvr>
                                        <p:cTn id="29" dur="26">
                                          <p:stCondLst>
                                            <p:cond delay="650"/>
                                          </p:stCondLst>
                                        </p:cTn>
                                        <p:tgtEl>
                                          <p:spTgt spid="7172"/>
                                        </p:tgtEl>
                                      </p:cBhvr>
                                      <p:to x="100000" y="60000"/>
                                    </p:animScale>
                                    <p:animScale>
                                      <p:cBhvr>
                                        <p:cTn id="30" dur="166" decel="50000">
                                          <p:stCondLst>
                                            <p:cond delay="676"/>
                                          </p:stCondLst>
                                        </p:cTn>
                                        <p:tgtEl>
                                          <p:spTgt spid="7172"/>
                                        </p:tgtEl>
                                      </p:cBhvr>
                                      <p:to x="100000" y="100000"/>
                                    </p:animScale>
                                    <p:animScale>
                                      <p:cBhvr>
                                        <p:cTn id="31" dur="26">
                                          <p:stCondLst>
                                            <p:cond delay="1312"/>
                                          </p:stCondLst>
                                        </p:cTn>
                                        <p:tgtEl>
                                          <p:spTgt spid="7172"/>
                                        </p:tgtEl>
                                      </p:cBhvr>
                                      <p:to x="100000" y="80000"/>
                                    </p:animScale>
                                    <p:animScale>
                                      <p:cBhvr>
                                        <p:cTn id="32" dur="166" decel="50000">
                                          <p:stCondLst>
                                            <p:cond delay="1338"/>
                                          </p:stCondLst>
                                        </p:cTn>
                                        <p:tgtEl>
                                          <p:spTgt spid="7172"/>
                                        </p:tgtEl>
                                      </p:cBhvr>
                                      <p:to x="100000" y="100000"/>
                                    </p:animScale>
                                    <p:animScale>
                                      <p:cBhvr>
                                        <p:cTn id="33" dur="26">
                                          <p:stCondLst>
                                            <p:cond delay="1642"/>
                                          </p:stCondLst>
                                        </p:cTn>
                                        <p:tgtEl>
                                          <p:spTgt spid="7172"/>
                                        </p:tgtEl>
                                      </p:cBhvr>
                                      <p:to x="100000" y="90000"/>
                                    </p:animScale>
                                    <p:animScale>
                                      <p:cBhvr>
                                        <p:cTn id="34" dur="166" decel="50000">
                                          <p:stCondLst>
                                            <p:cond delay="1668"/>
                                          </p:stCondLst>
                                        </p:cTn>
                                        <p:tgtEl>
                                          <p:spTgt spid="7172"/>
                                        </p:tgtEl>
                                      </p:cBhvr>
                                      <p:to x="100000" y="100000"/>
                                    </p:animScale>
                                    <p:animScale>
                                      <p:cBhvr>
                                        <p:cTn id="35" dur="26">
                                          <p:stCondLst>
                                            <p:cond delay="1808"/>
                                          </p:stCondLst>
                                        </p:cTn>
                                        <p:tgtEl>
                                          <p:spTgt spid="7172"/>
                                        </p:tgtEl>
                                      </p:cBhvr>
                                      <p:to x="100000" y="95000"/>
                                    </p:animScale>
                                    <p:animScale>
                                      <p:cBhvr>
                                        <p:cTn id="36" dur="166" decel="50000">
                                          <p:stCondLst>
                                            <p:cond delay="1834"/>
                                          </p:stCondLst>
                                        </p:cTn>
                                        <p:tgtEl>
                                          <p:spTgt spid="717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noChangeArrowheads="1"/>
          </p:cNvSpPr>
          <p:nvPr>
            <p:ph type="title"/>
          </p:nvPr>
        </p:nvSpPr>
        <p:spPr>
          <a:xfrm>
            <a:off x="403602" y="1026461"/>
            <a:ext cx="6149598" cy="487363"/>
          </a:xfrm>
        </p:spPr>
        <p:txBody>
          <a:bodyPr/>
          <a:lstStyle/>
          <a:p>
            <a:r>
              <a:rPr lang="en-US" sz="2700" smtClean="0"/>
              <a:t>Các bước hành động khắc phục 8D</a:t>
            </a:r>
            <a:endParaRPr lang="en-US" sz="2700"/>
          </a:p>
        </p:txBody>
      </p:sp>
      <p:sp>
        <p:nvSpPr>
          <p:cNvPr id="17" name="Rectangle 2"/>
          <p:cNvSpPr txBox="1">
            <a:spLocks noChangeArrowheads="1"/>
          </p:cNvSpPr>
          <p:nvPr/>
        </p:nvSpPr>
        <p:spPr bwMode="gray">
          <a:xfrm>
            <a:off x="374649" y="281781"/>
            <a:ext cx="58674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en-US" sz="3600" kern="0" smtClean="0"/>
              <a:t>Hành Động Khắc Phục 8D</a:t>
            </a:r>
            <a:endParaRPr lang="en-US" sz="2000" kern="0"/>
          </a:p>
        </p:txBody>
      </p:sp>
      <p:sp>
        <p:nvSpPr>
          <p:cNvPr id="18" name="Text Box 34"/>
          <p:cNvSpPr txBox="1">
            <a:spLocks noChangeArrowheads="1"/>
          </p:cNvSpPr>
          <p:nvPr/>
        </p:nvSpPr>
        <p:spPr bwMode="auto">
          <a:xfrm>
            <a:off x="4191000" y="706636"/>
            <a:ext cx="48006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a:solidFill>
                  <a:srgbClr val="92D050"/>
                </a:solidFill>
                <a:latin typeface="+mj-lt"/>
              </a:rPr>
              <a:t>“ Không tiết kiệm ánh sáng, chỉ tiết kiệm năng lượng </a:t>
            </a:r>
            <a:r>
              <a:rPr lang="en-US" sz="1400" b="1" smtClean="0">
                <a:solidFill>
                  <a:srgbClr val="92D050"/>
                </a:solidFill>
                <a:latin typeface="+mj-lt"/>
              </a:rPr>
              <a:t>”</a:t>
            </a:r>
            <a:endParaRPr lang="en-US" sz="1400" b="1">
              <a:solidFill>
                <a:srgbClr val="92D050"/>
              </a:solidFill>
              <a:latin typeface="+mj-lt"/>
            </a:endParaRPr>
          </a:p>
        </p:txBody>
      </p:sp>
      <p:sp>
        <p:nvSpPr>
          <p:cNvPr id="19" name="Footer Placeholder 3"/>
          <p:cNvSpPr txBox="1">
            <a:spLocks/>
          </p:cNvSpPr>
          <p:nvPr/>
        </p:nvSpPr>
        <p:spPr bwMode="gray">
          <a:xfrm>
            <a:off x="7239000" y="6384925"/>
            <a:ext cx="1752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smtClean="0">
                <a:latin typeface="+mj-lt"/>
              </a:rPr>
              <a:t>Nhóm KSCL ĐTTĐ</a:t>
            </a:r>
            <a:endParaRPr lang="en-US" sz="1200">
              <a:latin typeface="+mj-lt"/>
            </a:endParaRPr>
          </a:p>
        </p:txBody>
      </p:sp>
      <p:sp>
        <p:nvSpPr>
          <p:cNvPr id="23" name="Rectangle 53"/>
          <p:cNvSpPr>
            <a:spLocks noChangeArrowheads="1"/>
          </p:cNvSpPr>
          <p:nvPr/>
        </p:nvSpPr>
        <p:spPr bwMode="auto">
          <a:xfrm>
            <a:off x="527048" y="2209800"/>
            <a:ext cx="4349751" cy="264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000" b="1" smtClean="0"/>
              <a:t>D6. Thực hiện và kiểm tra hành động khắc phục </a:t>
            </a:r>
            <a:r>
              <a:rPr lang="en-US" smtClean="0"/>
              <a:t>Liên quan thực tế đến việc triển khai thực hiện của các hành động khắc phục. Dữ liệu cho thấy các hành động khắc phục có hiệu quả trong việc ngăn ngừa nguyên nhân. Nếu hành động khắc phục thiếu hiệu quả cần phải được quan tâm và cải tiến hoặc bổ xung các hành động khắc phục khác.</a:t>
            </a:r>
            <a:endParaRPr lang="en-US"/>
          </a:p>
        </p:txBody>
      </p:sp>
      <p:pic>
        <p:nvPicPr>
          <p:cNvPr id="9218" name="Picture 2" descr="Kết quả hình ảnh cho sửa chữ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133341"/>
            <a:ext cx="3733800" cy="28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01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par>
                                <p:cTn id="13" presetID="22" presetClass="entr" presetSubtype="4" fill="hold" nodeType="with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wipe(down)">
                                      <p:cBhvr>
                                        <p:cTn id="15"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noChangeArrowheads="1"/>
          </p:cNvSpPr>
          <p:nvPr>
            <p:ph type="title"/>
          </p:nvPr>
        </p:nvSpPr>
        <p:spPr>
          <a:xfrm>
            <a:off x="403602" y="1026461"/>
            <a:ext cx="6149598" cy="487363"/>
          </a:xfrm>
        </p:spPr>
        <p:txBody>
          <a:bodyPr/>
          <a:lstStyle/>
          <a:p>
            <a:r>
              <a:rPr lang="en-US" sz="2700" smtClean="0"/>
              <a:t>Các bước hành động khắc phục 8D</a:t>
            </a:r>
            <a:endParaRPr lang="en-US" sz="2700"/>
          </a:p>
        </p:txBody>
      </p:sp>
      <p:sp>
        <p:nvSpPr>
          <p:cNvPr id="17" name="Rectangle 2"/>
          <p:cNvSpPr txBox="1">
            <a:spLocks noChangeArrowheads="1"/>
          </p:cNvSpPr>
          <p:nvPr/>
        </p:nvSpPr>
        <p:spPr bwMode="gray">
          <a:xfrm>
            <a:off x="374649" y="281781"/>
            <a:ext cx="58674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en-US" sz="3600" kern="0" smtClean="0"/>
              <a:t>Hành Động Khắc Phục 8D</a:t>
            </a:r>
            <a:endParaRPr lang="en-US" sz="2000" kern="0"/>
          </a:p>
        </p:txBody>
      </p:sp>
      <p:sp>
        <p:nvSpPr>
          <p:cNvPr id="18" name="Text Box 34"/>
          <p:cNvSpPr txBox="1">
            <a:spLocks noChangeArrowheads="1"/>
          </p:cNvSpPr>
          <p:nvPr/>
        </p:nvSpPr>
        <p:spPr bwMode="auto">
          <a:xfrm>
            <a:off x="4191000" y="706636"/>
            <a:ext cx="48006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a:solidFill>
                  <a:srgbClr val="92D050"/>
                </a:solidFill>
                <a:latin typeface="+mj-lt"/>
              </a:rPr>
              <a:t>“ Không tiết kiệm ánh sáng, chỉ tiết kiệm năng lượng </a:t>
            </a:r>
            <a:r>
              <a:rPr lang="en-US" sz="1400" b="1" smtClean="0">
                <a:solidFill>
                  <a:srgbClr val="92D050"/>
                </a:solidFill>
                <a:latin typeface="+mj-lt"/>
              </a:rPr>
              <a:t>”</a:t>
            </a:r>
            <a:endParaRPr lang="en-US" sz="1400" b="1">
              <a:solidFill>
                <a:srgbClr val="92D050"/>
              </a:solidFill>
              <a:latin typeface="+mj-lt"/>
            </a:endParaRPr>
          </a:p>
        </p:txBody>
      </p:sp>
      <p:sp>
        <p:nvSpPr>
          <p:cNvPr id="19" name="Footer Placeholder 3"/>
          <p:cNvSpPr txBox="1">
            <a:spLocks/>
          </p:cNvSpPr>
          <p:nvPr/>
        </p:nvSpPr>
        <p:spPr bwMode="gray">
          <a:xfrm>
            <a:off x="7239000" y="6384925"/>
            <a:ext cx="1752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smtClean="0">
                <a:latin typeface="+mj-lt"/>
              </a:rPr>
              <a:t>Nhóm KSCL ĐTTĐ</a:t>
            </a:r>
            <a:endParaRPr lang="en-US" sz="1200">
              <a:latin typeface="+mj-lt"/>
            </a:endParaRPr>
          </a:p>
        </p:txBody>
      </p:sp>
      <p:sp>
        <p:nvSpPr>
          <p:cNvPr id="23" name="Rectangle 53"/>
          <p:cNvSpPr>
            <a:spLocks noChangeArrowheads="1"/>
          </p:cNvSpPr>
          <p:nvPr/>
        </p:nvSpPr>
        <p:spPr bwMode="auto">
          <a:xfrm>
            <a:off x="533400" y="1841427"/>
            <a:ext cx="4349751"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000" b="1" smtClean="0"/>
              <a:t>D7. Hành động phòng ngừa </a:t>
            </a:r>
            <a:r>
              <a:rPr lang="en-US" smtClean="0"/>
              <a:t>phải được xác định các thiết bị, phần mềm hay các công cụ nhằm triệt tiêu lỗi lặp lại. Xác định những cải tiến nào trong hệ thống và quá trình có thể ngăn chặn vấn đề xảy ra. Giải quyết các hệ thống tương tự - Lập danh sách các hệ thống tương tự có khả năng mắc lỗi tương tự.</a:t>
            </a: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1515" y="1771141"/>
            <a:ext cx="1564735" cy="2129266"/>
          </a:xfrm>
          <a:prstGeom prst="rect">
            <a:avLst/>
          </a:prstGeom>
        </p:spPr>
      </p:pic>
      <p:sp>
        <p:nvSpPr>
          <p:cNvPr id="9" name="Rectangle 53"/>
          <p:cNvSpPr>
            <a:spLocks noChangeArrowheads="1"/>
          </p:cNvSpPr>
          <p:nvPr/>
        </p:nvSpPr>
        <p:spPr bwMode="auto">
          <a:xfrm>
            <a:off x="533400" y="4456093"/>
            <a:ext cx="434975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000" b="1" smtClean="0"/>
              <a:t>D8. Xem xét và phê duyệt </a:t>
            </a:r>
            <a:r>
              <a:rPr lang="en-US" smtClean="0"/>
              <a:t>Báo cáo cuối cùng 8D bao gồm các xác nhận và công nhận của nhóm và người liên quan</a:t>
            </a:r>
            <a:endParaRPr lang="en-US"/>
          </a:p>
        </p:txBody>
      </p:sp>
    </p:spTree>
    <p:extLst>
      <p:ext uri="{BB962C8B-B14F-4D97-AF65-F5344CB8AC3E}">
        <p14:creationId xmlns:p14="http://schemas.microsoft.com/office/powerpoint/2010/main" val="319275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AutoShape 3"/>
          <p:cNvSpPr>
            <a:spLocks noChangeArrowheads="1"/>
          </p:cNvSpPr>
          <p:nvPr/>
        </p:nvSpPr>
        <p:spPr bwMode="gray">
          <a:xfrm rot="2712372" flipH="1">
            <a:off x="4521201" y="1884362"/>
            <a:ext cx="2189162" cy="1795463"/>
          </a:xfrm>
          <a:prstGeom prst="upArrow">
            <a:avLst>
              <a:gd name="adj1" fmla="val 65028"/>
              <a:gd name="adj2" fmla="val 58060"/>
            </a:avLst>
          </a:prstGeom>
          <a:gradFill rotWithShape="1">
            <a:gsLst>
              <a:gs pos="0">
                <a:schemeClr val="accent2"/>
              </a:gs>
              <a:gs pos="100000">
                <a:schemeClr val="accent2">
                  <a:gamma/>
                  <a:tint val="69804"/>
                  <a:invGamma/>
                </a:schemeClr>
              </a:gs>
            </a:gsLst>
            <a:lin ang="5400000" scaled="1"/>
          </a:gradFill>
          <a:ln w="9525" algn="ctr">
            <a:miter lim="800000"/>
            <a:headEnd/>
            <a:tailEnd/>
          </a:ln>
          <a:effectLst/>
          <a:scene3d>
            <a:camera prst="legacyPerspectiveBottomLeft"/>
            <a:lightRig rig="legacyFlat2" dir="t"/>
          </a:scene3d>
          <a:sp3d extrusionH="1000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75780" name="AutoShape 4"/>
          <p:cNvSpPr>
            <a:spLocks noChangeArrowheads="1"/>
          </p:cNvSpPr>
          <p:nvPr/>
        </p:nvSpPr>
        <p:spPr bwMode="gray">
          <a:xfrm>
            <a:off x="3459163" y="2894013"/>
            <a:ext cx="2030412" cy="2030412"/>
          </a:xfrm>
          <a:prstGeom prst="diamond">
            <a:avLst/>
          </a:prstGeom>
          <a:gradFill rotWithShape="1">
            <a:gsLst>
              <a:gs pos="0">
                <a:srgbClr val="FFFFFF">
                  <a:gamma/>
                  <a:shade val="6275"/>
                  <a:invGamma/>
                </a:srgbClr>
              </a:gs>
              <a:gs pos="50000">
                <a:srgbClr val="FFFFFF"/>
              </a:gs>
              <a:gs pos="100000">
                <a:srgbClr val="FFFFFF">
                  <a:gamma/>
                  <a:shade val="6275"/>
                  <a:invGamma/>
                </a:srgbClr>
              </a:gs>
            </a:gsLst>
            <a:lin ang="18900000" scaled="1"/>
          </a:gradFill>
          <a:ln w="9525" algn="ctr">
            <a:miter lim="800000"/>
            <a:headEnd/>
            <a:tailEnd/>
          </a:ln>
          <a:effectLst/>
          <a:scene3d>
            <a:camera prst="legacyPerspectiveBottom"/>
            <a:lightRig rig="legacyNormal4" dir="b"/>
          </a:scene3d>
          <a:sp3d extrusionH="4302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75781" name="AutoShape 5"/>
          <p:cNvSpPr>
            <a:spLocks noChangeArrowheads="1"/>
          </p:cNvSpPr>
          <p:nvPr/>
        </p:nvSpPr>
        <p:spPr bwMode="gray">
          <a:xfrm rot="-2712372">
            <a:off x="2252662" y="1873251"/>
            <a:ext cx="2189163" cy="1795462"/>
          </a:xfrm>
          <a:prstGeom prst="upArrow">
            <a:avLst>
              <a:gd name="adj1" fmla="val 65028"/>
              <a:gd name="adj2" fmla="val 58060"/>
            </a:avLst>
          </a:prstGeom>
          <a:gradFill rotWithShape="1">
            <a:gsLst>
              <a:gs pos="0">
                <a:schemeClr val="accent1"/>
              </a:gs>
              <a:gs pos="100000">
                <a:schemeClr val="accent1">
                  <a:gamma/>
                  <a:tint val="63922"/>
                  <a:invGamma/>
                </a:schemeClr>
              </a:gs>
            </a:gsLst>
            <a:lin ang="5400000" scaled="1"/>
          </a:gradFill>
          <a:ln w="9525" algn="ctr">
            <a:miter lim="800000"/>
            <a:headEnd/>
            <a:tailEnd/>
          </a:ln>
          <a:effectLst/>
          <a:scene3d>
            <a:camera prst="legacyPerspectiveBottomRight"/>
            <a:lightRig rig="legacyFlat2" dir="t"/>
          </a:scene3d>
          <a:sp3d extrusionH="100000" prstMaterial="legacyMatte">
            <a:bevelT w="13500" h="13500" prst="angle"/>
            <a:bevelB w="13500" h="13500" prst="angle"/>
            <a:extrusionClr>
              <a:srgbClr val="009CA4"/>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75782" name="AutoShape 6"/>
          <p:cNvSpPr>
            <a:spLocks noChangeArrowheads="1"/>
          </p:cNvSpPr>
          <p:nvPr/>
        </p:nvSpPr>
        <p:spPr bwMode="gray">
          <a:xfrm>
            <a:off x="3459163" y="2878657"/>
            <a:ext cx="2028825" cy="2028825"/>
          </a:xfrm>
          <a:prstGeom prst="diamond">
            <a:avLst/>
          </a:prstGeom>
          <a:solidFill>
            <a:srgbClr val="DEE31D">
              <a:alpha val="39000"/>
            </a:srgbClr>
          </a:solidFill>
          <a:ln w="9525" algn="ctr">
            <a:miter lim="800000"/>
            <a:headEnd/>
            <a:tailEnd/>
          </a:ln>
          <a:effectLst/>
          <a:scene3d>
            <a:camera prst="legacyObliqueBottom"/>
            <a:lightRig rig="legacyNormal4" dir="b"/>
          </a:scene3d>
          <a:sp3d extrusionH="100000" prstMaterial="legacyMatte">
            <a:bevelT w="13500" h="13500" prst="angle"/>
            <a:bevelB w="13500" h="13500" prst="angle"/>
            <a:extrusionClr>
              <a:srgbClr val="DEE31D"/>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75783" name="AutoShape 7"/>
          <p:cNvSpPr>
            <a:spLocks noChangeArrowheads="1"/>
          </p:cNvSpPr>
          <p:nvPr/>
        </p:nvSpPr>
        <p:spPr bwMode="gray">
          <a:xfrm rot="-2712372" flipH="1" flipV="1">
            <a:off x="4505325" y="4146551"/>
            <a:ext cx="2230437" cy="1795462"/>
          </a:xfrm>
          <a:prstGeom prst="upArrow">
            <a:avLst>
              <a:gd name="adj1" fmla="val 65028"/>
              <a:gd name="adj2" fmla="val 58060"/>
            </a:avLst>
          </a:prstGeom>
          <a:gradFill rotWithShape="1">
            <a:gsLst>
              <a:gs pos="0">
                <a:schemeClr val="accent1">
                  <a:gamma/>
                  <a:tint val="73725"/>
                  <a:invGamma/>
                </a:schemeClr>
              </a:gs>
              <a:gs pos="100000">
                <a:schemeClr val="accent1"/>
              </a:gs>
            </a:gsLst>
            <a:lin ang="5400000" scaled="1"/>
          </a:gradFill>
          <a:ln w="9525" algn="ctr">
            <a:miter lim="800000"/>
            <a:headEnd/>
            <a:tailEnd/>
          </a:ln>
          <a:effectLst/>
          <a:scene3d>
            <a:camera prst="legacyPerspectiveBottomLeft"/>
            <a:lightRig rig="legacyFlat2" dir="t"/>
          </a:scene3d>
          <a:sp3d extrusionH="163500" prstMaterial="legacyMatte">
            <a:bevelT w="13500" h="13500" prst="angle"/>
            <a:bevelB w="13500" h="13500" prst="angle"/>
            <a:extrusionClr>
              <a:srgbClr val="009CA4"/>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75784" name="Rectangle 8"/>
          <p:cNvSpPr>
            <a:spLocks noChangeArrowheads="1"/>
          </p:cNvSpPr>
          <p:nvPr/>
        </p:nvSpPr>
        <p:spPr bwMode="gray">
          <a:xfrm>
            <a:off x="4886271" y="4724400"/>
            <a:ext cx="12859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smtClean="0">
                <a:solidFill>
                  <a:srgbClr val="FFFFFF"/>
                </a:solidFill>
              </a:rPr>
              <a:t>Ứng dụng</a:t>
            </a:r>
            <a:endParaRPr lang="en-US" b="1">
              <a:solidFill>
                <a:srgbClr val="FFFFFF"/>
              </a:solidFill>
            </a:endParaRPr>
          </a:p>
        </p:txBody>
      </p:sp>
      <p:sp>
        <p:nvSpPr>
          <p:cNvPr id="75785" name="Rectangle 9"/>
          <p:cNvSpPr>
            <a:spLocks noChangeArrowheads="1"/>
          </p:cNvSpPr>
          <p:nvPr/>
        </p:nvSpPr>
        <p:spPr bwMode="gray">
          <a:xfrm>
            <a:off x="2706688" y="2641600"/>
            <a:ext cx="17235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smtClean="0">
                <a:solidFill>
                  <a:srgbClr val="FFFFFF"/>
                </a:solidFill>
              </a:rPr>
              <a:t>Là viết tắt của</a:t>
            </a:r>
            <a:endParaRPr lang="en-US" b="1">
              <a:solidFill>
                <a:srgbClr val="FFFFFF"/>
              </a:solidFill>
            </a:endParaRPr>
          </a:p>
        </p:txBody>
      </p:sp>
      <p:sp>
        <p:nvSpPr>
          <p:cNvPr id="75786" name="Rectangle 10"/>
          <p:cNvSpPr>
            <a:spLocks noChangeArrowheads="1"/>
          </p:cNvSpPr>
          <p:nvPr/>
        </p:nvSpPr>
        <p:spPr bwMode="gray">
          <a:xfrm>
            <a:off x="4782076" y="2678668"/>
            <a:ext cx="13901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smtClean="0">
                <a:solidFill>
                  <a:srgbClr val="FFFFFF"/>
                </a:solidFill>
              </a:rPr>
              <a:t>Nguồn gốc</a:t>
            </a:r>
            <a:endParaRPr lang="en-US" b="1">
              <a:solidFill>
                <a:srgbClr val="FFFFFF"/>
              </a:solidFill>
            </a:endParaRPr>
          </a:p>
        </p:txBody>
      </p:sp>
      <p:sp>
        <p:nvSpPr>
          <p:cNvPr id="75787" name="Rectangle 11"/>
          <p:cNvSpPr>
            <a:spLocks noChangeArrowheads="1"/>
          </p:cNvSpPr>
          <p:nvPr/>
        </p:nvSpPr>
        <p:spPr bwMode="auto">
          <a:xfrm>
            <a:off x="3886200" y="3581400"/>
            <a:ext cx="12287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smtClean="0">
                <a:solidFill>
                  <a:schemeClr val="tx2"/>
                </a:solidFill>
              </a:rPr>
              <a:t>Fracas </a:t>
            </a:r>
          </a:p>
          <a:p>
            <a:pPr algn="ctr"/>
            <a:r>
              <a:rPr lang="en-US" b="1" smtClean="0">
                <a:solidFill>
                  <a:schemeClr val="tx2"/>
                </a:solidFill>
              </a:rPr>
              <a:t>Là gì ?</a:t>
            </a:r>
            <a:endParaRPr lang="en-US" sz="1000" b="1">
              <a:solidFill>
                <a:schemeClr val="tx2"/>
              </a:solidFill>
            </a:endParaRPr>
          </a:p>
        </p:txBody>
      </p:sp>
      <p:sp>
        <p:nvSpPr>
          <p:cNvPr id="75788" name="AutoShape 12"/>
          <p:cNvSpPr>
            <a:spLocks noChangeArrowheads="1"/>
          </p:cNvSpPr>
          <p:nvPr/>
        </p:nvSpPr>
        <p:spPr bwMode="gray">
          <a:xfrm rot="2712372" flipV="1">
            <a:off x="2251869" y="4139406"/>
            <a:ext cx="2168525" cy="1795463"/>
          </a:xfrm>
          <a:prstGeom prst="upArrow">
            <a:avLst>
              <a:gd name="adj1" fmla="val 65028"/>
              <a:gd name="adj2" fmla="val 58060"/>
            </a:avLst>
          </a:prstGeom>
          <a:gradFill rotWithShape="1">
            <a:gsLst>
              <a:gs pos="0">
                <a:schemeClr val="accent2"/>
              </a:gs>
              <a:gs pos="100000">
                <a:schemeClr val="accent2">
                  <a:gamma/>
                  <a:tint val="73725"/>
                  <a:invGamma/>
                </a:schemeClr>
              </a:gs>
            </a:gsLst>
            <a:lin ang="5400000" scaled="1"/>
          </a:gradFill>
          <a:ln w="9525" algn="ctr">
            <a:miter lim="800000"/>
            <a:headEnd/>
            <a:tailEnd/>
          </a:ln>
          <a:effectLst/>
          <a:scene3d>
            <a:camera prst="legacyPerspectiveBottomRight"/>
            <a:lightRig rig="legacyFlat2" dir="t"/>
          </a:scene3d>
          <a:sp3d extrusionH="1635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75789" name="Rectangle 13"/>
          <p:cNvSpPr>
            <a:spLocks noChangeArrowheads="1"/>
          </p:cNvSpPr>
          <p:nvPr/>
        </p:nvSpPr>
        <p:spPr bwMode="gray">
          <a:xfrm>
            <a:off x="2667000" y="4572000"/>
            <a:ext cx="16722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smtClean="0">
                <a:solidFill>
                  <a:srgbClr val="FFFFFF"/>
                </a:solidFill>
              </a:rPr>
              <a:t>Fracas có thể</a:t>
            </a:r>
          </a:p>
          <a:p>
            <a:pPr eaLnBrk="0" hangingPunct="0"/>
            <a:r>
              <a:rPr lang="en-US" b="1" smtClean="0">
                <a:solidFill>
                  <a:srgbClr val="FFFFFF"/>
                </a:solidFill>
              </a:rPr>
              <a:t>làm gì ?</a:t>
            </a:r>
            <a:endParaRPr lang="en-US" b="1">
              <a:solidFill>
                <a:srgbClr val="FFFFFF"/>
              </a:solidFill>
            </a:endParaRPr>
          </a:p>
        </p:txBody>
      </p:sp>
      <p:sp>
        <p:nvSpPr>
          <p:cNvPr id="75790" name="Text Box 14"/>
          <p:cNvSpPr txBox="1">
            <a:spLocks noChangeArrowheads="1"/>
          </p:cNvSpPr>
          <p:nvPr/>
        </p:nvSpPr>
        <p:spPr bwMode="black">
          <a:xfrm>
            <a:off x="374650" y="2057400"/>
            <a:ext cx="2347914"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Clr>
                <a:srgbClr val="1F3F5F"/>
              </a:buClr>
            </a:pPr>
            <a:r>
              <a:rPr lang="en-US" sz="1400" b="1">
                <a:solidFill>
                  <a:schemeClr val="hlink"/>
                </a:solidFill>
              </a:rPr>
              <a:t>F</a:t>
            </a:r>
            <a:r>
              <a:rPr lang="en-US" sz="1400">
                <a:solidFill>
                  <a:schemeClr val="hlink"/>
                </a:solidFill>
              </a:rPr>
              <a:t>ailure </a:t>
            </a:r>
            <a:r>
              <a:rPr lang="en-US" sz="1400" b="1" smtClean="0">
                <a:solidFill>
                  <a:schemeClr val="hlink"/>
                </a:solidFill>
              </a:rPr>
              <a:t>R</a:t>
            </a:r>
            <a:r>
              <a:rPr lang="en-US" sz="1400" smtClean="0">
                <a:solidFill>
                  <a:schemeClr val="hlink"/>
                </a:solidFill>
              </a:rPr>
              <a:t>eporting, Analysis </a:t>
            </a:r>
            <a:r>
              <a:rPr lang="en-US" sz="1400">
                <a:solidFill>
                  <a:schemeClr val="hlink"/>
                </a:solidFill>
              </a:rPr>
              <a:t>and </a:t>
            </a:r>
            <a:r>
              <a:rPr lang="en-US" sz="1400" b="1">
                <a:solidFill>
                  <a:schemeClr val="hlink"/>
                </a:solidFill>
              </a:rPr>
              <a:t>C</a:t>
            </a:r>
            <a:r>
              <a:rPr lang="en-US" sz="1400">
                <a:solidFill>
                  <a:schemeClr val="hlink"/>
                </a:solidFill>
              </a:rPr>
              <a:t>orrective </a:t>
            </a:r>
            <a:r>
              <a:rPr lang="en-US" sz="1400" b="1">
                <a:solidFill>
                  <a:schemeClr val="hlink"/>
                </a:solidFill>
              </a:rPr>
              <a:t>A</a:t>
            </a:r>
            <a:r>
              <a:rPr lang="en-US" sz="1400">
                <a:solidFill>
                  <a:schemeClr val="hlink"/>
                </a:solidFill>
              </a:rPr>
              <a:t>ction </a:t>
            </a:r>
            <a:r>
              <a:rPr lang="en-US" sz="1400" b="1">
                <a:solidFill>
                  <a:schemeClr val="hlink"/>
                </a:solidFill>
              </a:rPr>
              <a:t>S</a:t>
            </a:r>
            <a:r>
              <a:rPr lang="en-US" sz="1400">
                <a:solidFill>
                  <a:schemeClr val="hlink"/>
                </a:solidFill>
              </a:rPr>
              <a:t>ystem </a:t>
            </a:r>
            <a:endParaRPr lang="en-US" sz="1400" smtClean="0">
              <a:solidFill>
                <a:schemeClr val="hlink"/>
              </a:solidFill>
            </a:endParaRPr>
          </a:p>
          <a:p>
            <a:pPr marL="171450" indent="-171450">
              <a:spcBef>
                <a:spcPct val="50000"/>
              </a:spcBef>
              <a:buClr>
                <a:srgbClr val="1F3F5F"/>
              </a:buClr>
              <a:buFontTx/>
              <a:buChar char="-"/>
            </a:pPr>
            <a:r>
              <a:rPr lang="en-US" sz="1200" b="1" smtClean="0">
                <a:solidFill>
                  <a:schemeClr val="hlink"/>
                </a:solidFill>
              </a:rPr>
              <a:t>F </a:t>
            </a:r>
            <a:r>
              <a:rPr lang="en-US" sz="1200" smtClean="0">
                <a:solidFill>
                  <a:schemeClr val="hlink"/>
                </a:solidFill>
              </a:rPr>
              <a:t>ailure </a:t>
            </a:r>
          </a:p>
          <a:p>
            <a:pPr marL="171450" indent="-171450">
              <a:spcBef>
                <a:spcPct val="50000"/>
              </a:spcBef>
              <a:buClr>
                <a:srgbClr val="1F3F5F"/>
              </a:buClr>
              <a:buFontTx/>
              <a:buChar char="-"/>
            </a:pPr>
            <a:r>
              <a:rPr lang="en-US" sz="1200" b="1" smtClean="0">
                <a:solidFill>
                  <a:schemeClr val="hlink"/>
                </a:solidFill>
              </a:rPr>
              <a:t>R </a:t>
            </a:r>
            <a:r>
              <a:rPr lang="en-US" sz="1200" smtClean="0">
                <a:solidFill>
                  <a:schemeClr val="hlink"/>
                </a:solidFill>
              </a:rPr>
              <a:t>eportings</a:t>
            </a:r>
          </a:p>
          <a:p>
            <a:pPr marL="171450" indent="-171450">
              <a:spcBef>
                <a:spcPct val="50000"/>
              </a:spcBef>
              <a:buClr>
                <a:srgbClr val="1F3F5F"/>
              </a:buClr>
              <a:buFontTx/>
              <a:buChar char="-"/>
            </a:pPr>
            <a:r>
              <a:rPr lang="en-US" sz="1200" smtClean="0">
                <a:solidFill>
                  <a:schemeClr val="hlink"/>
                </a:solidFill>
              </a:rPr>
              <a:t>A nalysis</a:t>
            </a:r>
          </a:p>
          <a:p>
            <a:pPr marL="171450" indent="-171450">
              <a:spcBef>
                <a:spcPct val="50000"/>
              </a:spcBef>
              <a:buClr>
                <a:srgbClr val="1F3F5F"/>
              </a:buClr>
              <a:buFontTx/>
              <a:buChar char="-"/>
            </a:pPr>
            <a:r>
              <a:rPr lang="en-US" sz="1200" b="1" smtClean="0">
                <a:solidFill>
                  <a:schemeClr val="hlink"/>
                </a:solidFill>
              </a:rPr>
              <a:t>C </a:t>
            </a:r>
            <a:r>
              <a:rPr lang="en-US" sz="1200" smtClean="0">
                <a:solidFill>
                  <a:schemeClr val="hlink"/>
                </a:solidFill>
              </a:rPr>
              <a:t>orrective</a:t>
            </a:r>
          </a:p>
          <a:p>
            <a:pPr marL="171450" indent="-171450">
              <a:spcBef>
                <a:spcPct val="50000"/>
              </a:spcBef>
              <a:buClr>
                <a:srgbClr val="1F3F5F"/>
              </a:buClr>
              <a:buFontTx/>
              <a:buChar char="-"/>
            </a:pPr>
            <a:r>
              <a:rPr lang="en-US" sz="1200" b="1" smtClean="0">
                <a:solidFill>
                  <a:schemeClr val="hlink"/>
                </a:solidFill>
              </a:rPr>
              <a:t>A </a:t>
            </a:r>
            <a:r>
              <a:rPr lang="en-US" sz="1200" smtClean="0">
                <a:solidFill>
                  <a:schemeClr val="hlink"/>
                </a:solidFill>
              </a:rPr>
              <a:t>ction</a:t>
            </a:r>
          </a:p>
          <a:p>
            <a:pPr marL="171450" indent="-171450">
              <a:spcBef>
                <a:spcPct val="50000"/>
              </a:spcBef>
              <a:buClr>
                <a:srgbClr val="1F3F5F"/>
              </a:buClr>
              <a:buFontTx/>
              <a:buChar char="-"/>
            </a:pPr>
            <a:r>
              <a:rPr lang="en-US" sz="1200" b="1" smtClean="0">
                <a:solidFill>
                  <a:schemeClr val="hlink"/>
                </a:solidFill>
              </a:rPr>
              <a:t>S </a:t>
            </a:r>
            <a:r>
              <a:rPr lang="en-US" sz="1200" smtClean="0">
                <a:solidFill>
                  <a:schemeClr val="hlink"/>
                </a:solidFill>
              </a:rPr>
              <a:t>ystem </a:t>
            </a:r>
          </a:p>
        </p:txBody>
      </p:sp>
      <p:sp>
        <p:nvSpPr>
          <p:cNvPr id="75791" name="Text Box 15"/>
          <p:cNvSpPr txBox="1">
            <a:spLocks noChangeArrowheads="1"/>
          </p:cNvSpPr>
          <p:nvPr/>
        </p:nvSpPr>
        <p:spPr bwMode="black">
          <a:xfrm>
            <a:off x="6319837" y="4243387"/>
            <a:ext cx="2824163"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Clr>
                <a:srgbClr val="1F3F5F"/>
              </a:buClr>
            </a:pPr>
            <a:r>
              <a:rPr lang="en-US" sz="1400" b="1" smtClean="0">
                <a:solidFill>
                  <a:schemeClr val="accent1"/>
                </a:solidFill>
              </a:rPr>
              <a:t>Phương pháp Fracas ứng dụng trong:</a:t>
            </a:r>
            <a:endParaRPr lang="en-US" sz="1400" b="1">
              <a:solidFill>
                <a:schemeClr val="accent1"/>
              </a:solidFill>
            </a:endParaRPr>
          </a:p>
          <a:p>
            <a:pPr>
              <a:spcBef>
                <a:spcPct val="50000"/>
              </a:spcBef>
              <a:buClr>
                <a:srgbClr val="1F3F5F"/>
              </a:buClr>
            </a:pPr>
            <a:r>
              <a:rPr lang="en-US" sz="1200" b="1">
                <a:solidFill>
                  <a:srgbClr val="1C1C1C"/>
                </a:solidFill>
              </a:rPr>
              <a:t>- </a:t>
            </a:r>
            <a:r>
              <a:rPr lang="en-US" sz="1200" b="1" smtClean="0">
                <a:solidFill>
                  <a:srgbClr val="1C1C1C"/>
                </a:solidFill>
              </a:rPr>
              <a:t>hệ thống giảm thiểu rủi ro/an toàn.</a:t>
            </a:r>
            <a:endParaRPr lang="en-US" sz="1200" b="1">
              <a:solidFill>
                <a:srgbClr val="1C1C1C"/>
              </a:solidFill>
            </a:endParaRPr>
          </a:p>
          <a:p>
            <a:pPr marL="114300" indent="-114300">
              <a:spcBef>
                <a:spcPct val="50000"/>
              </a:spcBef>
              <a:buClr>
                <a:srgbClr val="1F3F5F"/>
              </a:buClr>
              <a:buFontTx/>
              <a:buChar char="-"/>
            </a:pPr>
            <a:r>
              <a:rPr lang="en-US" sz="1200" b="1" smtClean="0">
                <a:solidFill>
                  <a:srgbClr val="1C1C1C"/>
                </a:solidFill>
              </a:rPr>
              <a:t>hệ thống báo cáo sự cố</a:t>
            </a:r>
          </a:p>
          <a:p>
            <a:pPr marL="114300" indent="-114300">
              <a:spcBef>
                <a:spcPct val="50000"/>
              </a:spcBef>
              <a:buClr>
                <a:srgbClr val="1F3F5F"/>
              </a:buClr>
              <a:buFontTx/>
              <a:buChar char="-"/>
            </a:pPr>
            <a:r>
              <a:rPr lang="en-US" sz="1200" b="1" smtClean="0">
                <a:solidFill>
                  <a:srgbClr val="1C1C1C"/>
                </a:solidFill>
              </a:rPr>
              <a:t>Hệ thống kiểm soát quy trình</a:t>
            </a:r>
          </a:p>
          <a:p>
            <a:pPr marL="114300" indent="-114300">
              <a:spcBef>
                <a:spcPct val="50000"/>
              </a:spcBef>
              <a:buClr>
                <a:srgbClr val="1F3F5F"/>
              </a:buClr>
              <a:buFontTx/>
              <a:buChar char="-"/>
            </a:pPr>
            <a:r>
              <a:rPr lang="en-US" sz="1200" b="1" smtClean="0">
                <a:solidFill>
                  <a:srgbClr val="1C1C1C"/>
                </a:solidFill>
              </a:rPr>
              <a:t>Cung cấp  một quy trình khép kín kỷ luật và tích cực để giải quyết vấn đề ở giai đoạn thiết kế, phát triển, sản xuất và triển khai</a:t>
            </a:r>
            <a:endParaRPr lang="en-US" sz="1200" b="1">
              <a:solidFill>
                <a:srgbClr val="1C1C1C"/>
              </a:solidFill>
            </a:endParaRPr>
          </a:p>
          <a:p>
            <a:pPr>
              <a:spcBef>
                <a:spcPct val="50000"/>
              </a:spcBef>
              <a:buClr>
                <a:srgbClr val="1F3F5F"/>
              </a:buClr>
            </a:pPr>
            <a:endParaRPr lang="en-US" sz="1200" b="1">
              <a:solidFill>
                <a:srgbClr val="1C1C1C"/>
              </a:solidFill>
            </a:endParaRPr>
          </a:p>
        </p:txBody>
      </p:sp>
      <p:sp>
        <p:nvSpPr>
          <p:cNvPr id="75792" name="Text Box 16"/>
          <p:cNvSpPr txBox="1">
            <a:spLocks noChangeArrowheads="1"/>
          </p:cNvSpPr>
          <p:nvPr/>
        </p:nvSpPr>
        <p:spPr bwMode="black">
          <a:xfrm>
            <a:off x="381000" y="4400996"/>
            <a:ext cx="2189162"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650" indent="-1206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Clr>
                <a:srgbClr val="1F3F5F"/>
              </a:buClr>
            </a:pPr>
            <a:r>
              <a:rPr lang="en-US" sz="1400" b="1" smtClean="0">
                <a:solidFill>
                  <a:schemeClr val="accent2"/>
                </a:solidFill>
              </a:rPr>
              <a:t>Fracas thúc đẩy độ tin cậy của sản phẩm hoặc quy trình chính thức</a:t>
            </a:r>
            <a:endParaRPr lang="en-US" sz="1400" b="1">
              <a:solidFill>
                <a:schemeClr val="accent2"/>
              </a:solidFill>
            </a:endParaRPr>
          </a:p>
          <a:p>
            <a:pPr>
              <a:spcBef>
                <a:spcPct val="50000"/>
              </a:spcBef>
              <a:buClr>
                <a:srgbClr val="1F3F5F"/>
              </a:buClr>
            </a:pPr>
            <a:r>
              <a:rPr lang="en-US" sz="1400" b="1" smtClean="0">
                <a:solidFill>
                  <a:schemeClr val="accent2"/>
                </a:solidFill>
              </a:rPr>
              <a:t>Fracas cũng thúc đẩy cải thiện độ tin cậy trong suốt vòng đời của sản phẩm.</a:t>
            </a:r>
            <a:endParaRPr lang="en-US" sz="1200" b="1">
              <a:solidFill>
                <a:srgbClr val="1C1C1C"/>
              </a:solidFill>
            </a:endParaRPr>
          </a:p>
        </p:txBody>
      </p:sp>
      <p:sp>
        <p:nvSpPr>
          <p:cNvPr id="75793" name="Text Box 17"/>
          <p:cNvSpPr txBox="1">
            <a:spLocks noChangeArrowheads="1"/>
          </p:cNvSpPr>
          <p:nvPr/>
        </p:nvSpPr>
        <p:spPr bwMode="black">
          <a:xfrm>
            <a:off x="6319837" y="2124075"/>
            <a:ext cx="2671763"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Clr>
                <a:srgbClr val="1F3F5F"/>
              </a:buClr>
            </a:pPr>
            <a:r>
              <a:rPr lang="en-US" sz="1400" b="1" smtClean="0">
                <a:solidFill>
                  <a:schemeClr val="accent2"/>
                </a:solidFill>
              </a:rPr>
              <a:t>Quá trình Fracas bắt nguồn từ ngành công nghiệp quốc phòng và hàng không vũ trụ NASA vào những năm 1970</a:t>
            </a:r>
            <a:endParaRPr lang="en-US" sz="1200" b="1" smtClean="0">
              <a:solidFill>
                <a:srgbClr val="1C1C1C"/>
              </a:solidFill>
            </a:endParaRPr>
          </a:p>
          <a:p>
            <a:pPr>
              <a:spcBef>
                <a:spcPct val="50000"/>
              </a:spcBef>
              <a:buClr>
                <a:srgbClr val="1F3F5F"/>
              </a:buClr>
            </a:pPr>
            <a:r>
              <a:rPr lang="en-US" sz="1200" b="1" smtClean="0">
                <a:solidFill>
                  <a:srgbClr val="1C1C1C"/>
                </a:solidFill>
              </a:rPr>
              <a:t>- </a:t>
            </a:r>
            <a:r>
              <a:rPr lang="en-US" sz="1200" b="1" smtClean="0">
                <a:solidFill>
                  <a:schemeClr val="accent2"/>
                </a:solidFill>
              </a:rPr>
              <a:t>1985, tiêu chuẩn MIL-STD-2155 được tạo ra với mục đích chuẩn hóa phạm vi, định nghĩa và thực hiện quy trình</a:t>
            </a:r>
            <a:endParaRPr lang="en-US" sz="1200" b="1">
              <a:solidFill>
                <a:schemeClr val="accent2"/>
              </a:solidFill>
            </a:endParaRPr>
          </a:p>
        </p:txBody>
      </p:sp>
      <p:sp>
        <p:nvSpPr>
          <p:cNvPr id="26" name="Rectangle 2"/>
          <p:cNvSpPr txBox="1">
            <a:spLocks noChangeArrowheads="1"/>
          </p:cNvSpPr>
          <p:nvPr/>
        </p:nvSpPr>
        <p:spPr bwMode="gray">
          <a:xfrm>
            <a:off x="600075" y="253278"/>
            <a:ext cx="58674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en-US" sz="3400" kern="0" smtClean="0"/>
              <a:t>FRACAS</a:t>
            </a:r>
            <a:endParaRPr lang="en-US" sz="3400" kern="0"/>
          </a:p>
        </p:txBody>
      </p:sp>
      <p:sp>
        <p:nvSpPr>
          <p:cNvPr id="27" name="Text Box 34"/>
          <p:cNvSpPr txBox="1">
            <a:spLocks noChangeArrowheads="1"/>
          </p:cNvSpPr>
          <p:nvPr/>
        </p:nvSpPr>
        <p:spPr bwMode="auto">
          <a:xfrm>
            <a:off x="4191000" y="706636"/>
            <a:ext cx="48006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a:solidFill>
                  <a:srgbClr val="92D050"/>
                </a:solidFill>
                <a:latin typeface="+mj-lt"/>
              </a:rPr>
              <a:t>“ Không tiết kiệm ánh sáng, chỉ tiết kiệm năng lượng </a:t>
            </a:r>
            <a:r>
              <a:rPr lang="en-US" sz="1400" b="1" smtClean="0">
                <a:solidFill>
                  <a:srgbClr val="92D050"/>
                </a:solidFill>
                <a:latin typeface="+mj-lt"/>
              </a:rPr>
              <a:t>”</a:t>
            </a:r>
            <a:endParaRPr lang="en-US" sz="1400" b="1">
              <a:solidFill>
                <a:srgbClr val="92D050"/>
              </a:solidFill>
              <a:latin typeface="+mj-lt"/>
            </a:endParaRPr>
          </a:p>
        </p:txBody>
      </p:sp>
      <p:sp>
        <p:nvSpPr>
          <p:cNvPr id="28" name="Footer Placeholder 3"/>
          <p:cNvSpPr txBox="1">
            <a:spLocks/>
          </p:cNvSpPr>
          <p:nvPr/>
        </p:nvSpPr>
        <p:spPr bwMode="gray">
          <a:xfrm>
            <a:off x="7239000" y="6384925"/>
            <a:ext cx="1752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smtClean="0">
                <a:latin typeface="+mj-lt"/>
              </a:rPr>
              <a:t>Nhóm KSCL ĐTTĐ</a:t>
            </a:r>
            <a:endParaRPr lang="en-US" sz="1200">
              <a:latin typeface="+mj-lt"/>
            </a:endParaRPr>
          </a:p>
        </p:txBody>
      </p:sp>
      <p:sp>
        <p:nvSpPr>
          <p:cNvPr id="30" name="Rectangle 2"/>
          <p:cNvSpPr>
            <a:spLocks noGrp="1" noChangeArrowheads="1"/>
          </p:cNvSpPr>
          <p:nvPr>
            <p:ph type="title"/>
          </p:nvPr>
        </p:nvSpPr>
        <p:spPr>
          <a:xfrm>
            <a:off x="1209674" y="1598427"/>
            <a:ext cx="7248526" cy="487363"/>
          </a:xfrm>
        </p:spPr>
        <p:txBody>
          <a:bodyPr/>
          <a:lstStyle/>
          <a:p>
            <a:r>
              <a:rPr lang="en-US" sz="1800" smtClean="0"/>
              <a:t>Hệ thống báo cáo, phân tích và hành động khắc phục lỗi Fracas</a:t>
            </a:r>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5782"/>
                                        </p:tgtEl>
                                        <p:attrNameLst>
                                          <p:attrName>style.visibility</p:attrName>
                                        </p:attrNameLst>
                                      </p:cBhvr>
                                      <p:to>
                                        <p:strVal val="visible"/>
                                      </p:to>
                                    </p:set>
                                    <p:animEffect transition="in" filter="barn(inVertical)">
                                      <p:cBhvr>
                                        <p:cTn id="12" dur="500"/>
                                        <p:tgtEl>
                                          <p:spTgt spid="7578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5780"/>
                                        </p:tgtEl>
                                        <p:attrNameLst>
                                          <p:attrName>style.visibility</p:attrName>
                                        </p:attrNameLst>
                                      </p:cBhvr>
                                      <p:to>
                                        <p:strVal val="visible"/>
                                      </p:to>
                                    </p:set>
                                    <p:animEffect transition="in" filter="barn(inVertical)">
                                      <p:cBhvr>
                                        <p:cTn id="15" dur="500"/>
                                        <p:tgtEl>
                                          <p:spTgt spid="7578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5787"/>
                                        </p:tgtEl>
                                        <p:attrNameLst>
                                          <p:attrName>style.visibility</p:attrName>
                                        </p:attrNameLst>
                                      </p:cBhvr>
                                      <p:to>
                                        <p:strVal val="visible"/>
                                      </p:to>
                                    </p:set>
                                    <p:animEffect transition="in" filter="barn(inVertical)">
                                      <p:cBhvr>
                                        <p:cTn id="18" dur="500"/>
                                        <p:tgtEl>
                                          <p:spTgt spid="7578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5781"/>
                                        </p:tgtEl>
                                        <p:attrNameLst>
                                          <p:attrName>style.visibility</p:attrName>
                                        </p:attrNameLst>
                                      </p:cBhvr>
                                      <p:to>
                                        <p:strVal val="visible"/>
                                      </p:to>
                                    </p:set>
                                    <p:animEffect transition="in" filter="barn(inVertical)">
                                      <p:cBhvr>
                                        <p:cTn id="23" dur="500"/>
                                        <p:tgtEl>
                                          <p:spTgt spid="7578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5785"/>
                                        </p:tgtEl>
                                        <p:attrNameLst>
                                          <p:attrName>style.visibility</p:attrName>
                                        </p:attrNameLst>
                                      </p:cBhvr>
                                      <p:to>
                                        <p:strVal val="visible"/>
                                      </p:to>
                                    </p:set>
                                    <p:animEffect transition="in" filter="barn(inVertical)">
                                      <p:cBhvr>
                                        <p:cTn id="26" dur="500"/>
                                        <p:tgtEl>
                                          <p:spTgt spid="7578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5790"/>
                                        </p:tgtEl>
                                        <p:attrNameLst>
                                          <p:attrName>style.visibility</p:attrName>
                                        </p:attrNameLst>
                                      </p:cBhvr>
                                      <p:to>
                                        <p:strVal val="visible"/>
                                      </p:to>
                                    </p:set>
                                    <p:animEffect transition="in" filter="fade">
                                      <p:cBhvr>
                                        <p:cTn id="31" dur="500"/>
                                        <p:tgtEl>
                                          <p:spTgt spid="7579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5779"/>
                                        </p:tgtEl>
                                        <p:attrNameLst>
                                          <p:attrName>style.visibility</p:attrName>
                                        </p:attrNameLst>
                                      </p:cBhvr>
                                      <p:to>
                                        <p:strVal val="visible"/>
                                      </p:to>
                                    </p:set>
                                    <p:animEffect transition="in" filter="barn(inVertical)">
                                      <p:cBhvr>
                                        <p:cTn id="36" dur="500"/>
                                        <p:tgtEl>
                                          <p:spTgt spid="7577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5793"/>
                                        </p:tgtEl>
                                        <p:attrNameLst>
                                          <p:attrName>style.visibility</p:attrName>
                                        </p:attrNameLst>
                                      </p:cBhvr>
                                      <p:to>
                                        <p:strVal val="visible"/>
                                      </p:to>
                                    </p:set>
                                    <p:animEffect transition="in" filter="fade">
                                      <p:cBhvr>
                                        <p:cTn id="41" dur="500"/>
                                        <p:tgtEl>
                                          <p:spTgt spid="7579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75783"/>
                                        </p:tgtEl>
                                        <p:attrNameLst>
                                          <p:attrName>style.visibility</p:attrName>
                                        </p:attrNameLst>
                                      </p:cBhvr>
                                      <p:to>
                                        <p:strVal val="visible"/>
                                      </p:to>
                                    </p:set>
                                    <p:animEffect transition="in" filter="barn(inVertical)">
                                      <p:cBhvr>
                                        <p:cTn id="46" dur="500"/>
                                        <p:tgtEl>
                                          <p:spTgt spid="7578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5791"/>
                                        </p:tgtEl>
                                        <p:attrNameLst>
                                          <p:attrName>style.visibility</p:attrName>
                                        </p:attrNameLst>
                                      </p:cBhvr>
                                      <p:to>
                                        <p:strVal val="visible"/>
                                      </p:to>
                                    </p:set>
                                    <p:animEffect transition="in" filter="fade">
                                      <p:cBhvr>
                                        <p:cTn id="51" dur="500"/>
                                        <p:tgtEl>
                                          <p:spTgt spid="75791"/>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75789"/>
                                        </p:tgtEl>
                                        <p:attrNameLst>
                                          <p:attrName>style.visibility</p:attrName>
                                        </p:attrNameLst>
                                      </p:cBhvr>
                                      <p:to>
                                        <p:strVal val="visible"/>
                                      </p:to>
                                    </p:set>
                                    <p:animEffect transition="in" filter="barn(inVertical)">
                                      <p:cBhvr>
                                        <p:cTn id="56" dur="500"/>
                                        <p:tgtEl>
                                          <p:spTgt spid="75789"/>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75788"/>
                                        </p:tgtEl>
                                        <p:attrNameLst>
                                          <p:attrName>style.visibility</p:attrName>
                                        </p:attrNameLst>
                                      </p:cBhvr>
                                      <p:to>
                                        <p:strVal val="visible"/>
                                      </p:to>
                                    </p:set>
                                    <p:animEffect transition="in" filter="barn(inVertical)">
                                      <p:cBhvr>
                                        <p:cTn id="59" dur="500"/>
                                        <p:tgtEl>
                                          <p:spTgt spid="7578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75792"/>
                                        </p:tgtEl>
                                        <p:attrNameLst>
                                          <p:attrName>style.visibility</p:attrName>
                                        </p:attrNameLst>
                                      </p:cBhvr>
                                      <p:to>
                                        <p:strVal val="visible"/>
                                      </p:to>
                                    </p:set>
                                    <p:animEffect transition="in" filter="fade">
                                      <p:cBhvr>
                                        <p:cTn id="64" dur="500"/>
                                        <p:tgtEl>
                                          <p:spTgt spid="75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p:bldP spid="75780" grpId="0" animBg="1"/>
      <p:bldP spid="75781" grpId="0" animBg="1"/>
      <p:bldP spid="75782" grpId="0" animBg="1"/>
      <p:bldP spid="75783" grpId="0" animBg="1"/>
      <p:bldP spid="75785" grpId="0"/>
      <p:bldP spid="75787" grpId="0"/>
      <p:bldP spid="75788" grpId="0" animBg="1"/>
      <p:bldP spid="75789" grpId="0"/>
      <p:bldP spid="75790" grpId="0"/>
      <p:bldP spid="75791" grpId="0"/>
      <p:bldP spid="75792" grpId="0"/>
      <p:bldP spid="75793"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Footer Placeholder 3"/>
          <p:cNvSpPr>
            <a:spLocks noGrp="1"/>
          </p:cNvSpPr>
          <p:nvPr>
            <p:ph type="ftr" sz="quarter" idx="10"/>
          </p:nvPr>
        </p:nvSpPr>
        <p:spPr/>
        <p:txBody>
          <a:bodyPr/>
          <a:lstStyle/>
          <a:p>
            <a:r>
              <a:rPr lang="en-US" sz="1200" smtClean="0"/>
              <a:t>Nhóm KSCL ĐTTĐ</a:t>
            </a:r>
            <a:endParaRPr lang="en-US" sz="1200"/>
          </a:p>
        </p:txBody>
      </p:sp>
      <p:sp>
        <p:nvSpPr>
          <p:cNvPr id="40962" name="Rectangle 2"/>
          <p:cNvSpPr>
            <a:spLocks noGrp="1" noChangeArrowheads="1"/>
          </p:cNvSpPr>
          <p:nvPr>
            <p:ph type="title"/>
          </p:nvPr>
        </p:nvSpPr>
        <p:spPr/>
        <p:txBody>
          <a:bodyPr/>
          <a:lstStyle/>
          <a:p>
            <a:r>
              <a:rPr lang="en-US" smtClean="0"/>
              <a:t>NỘI DUNG CHUYÊN ĐỀ</a:t>
            </a:r>
            <a:endParaRPr lang="en-US">
              <a:solidFill>
                <a:schemeClr val="accent1"/>
              </a:solidFill>
            </a:endParaRPr>
          </a:p>
        </p:txBody>
      </p:sp>
      <p:sp>
        <p:nvSpPr>
          <p:cNvPr id="40992" name="Text Box 32"/>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0993" name="Text Box 33"/>
          <p:cNvSpPr txBox="1">
            <a:spLocks noChangeArrowheads="1"/>
          </p:cNvSpPr>
          <p:nvPr/>
        </p:nvSpPr>
        <p:spPr bwMode="auto">
          <a:xfrm>
            <a:off x="609600" y="1066800"/>
            <a:ext cx="6019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tx1"/>
              </a:buClr>
              <a:buFont typeface="Wingdings" pitchFamily="2" charset="2"/>
              <a:buNone/>
            </a:pPr>
            <a:r>
              <a:rPr lang="en-US" sz="1600" b="1">
                <a:solidFill>
                  <a:srgbClr val="AB709E"/>
                </a:solidFill>
              </a:rPr>
              <a:t>GIẢI QUYẾT VẤN ĐỀ THEO PHƯƠNG PHÁP 8D &amp; FRACAS</a:t>
            </a:r>
            <a:endParaRPr lang="en-US" sz="1600">
              <a:solidFill>
                <a:srgbClr val="AB709E"/>
              </a:solidFill>
            </a:endParaRPr>
          </a:p>
        </p:txBody>
      </p:sp>
      <p:sp>
        <p:nvSpPr>
          <p:cNvPr id="40994" name="Text Box 34"/>
          <p:cNvSpPr txBox="1">
            <a:spLocks noChangeArrowheads="1"/>
          </p:cNvSpPr>
          <p:nvPr/>
        </p:nvSpPr>
        <p:spPr bwMode="auto">
          <a:xfrm>
            <a:off x="4876799" y="759023"/>
            <a:ext cx="41148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a:solidFill>
                  <a:srgbClr val="92D050"/>
                </a:solidFill>
                <a:latin typeface="Curlz MT" panose="04040404050702020202" pitchFamily="82" charset="0"/>
              </a:rPr>
              <a:t>“ Không tiết kiệm ánh sáng, chỉ tiết kiệm năng lượng </a:t>
            </a:r>
            <a:r>
              <a:rPr lang="en-US" sz="1400" b="1" smtClean="0">
                <a:solidFill>
                  <a:srgbClr val="92D050"/>
                </a:solidFill>
                <a:latin typeface="Curlz MT" panose="04040404050702020202" pitchFamily="82" charset="0"/>
              </a:rPr>
              <a:t>”</a:t>
            </a:r>
            <a:endParaRPr lang="en-US" sz="1400" b="1">
              <a:solidFill>
                <a:srgbClr val="92D050"/>
              </a:solidFill>
              <a:latin typeface="Curlz MT" panose="04040404050702020202" pitchFamily="82" charset="0"/>
            </a:endParaRPr>
          </a:p>
        </p:txBody>
      </p:sp>
      <p:grpSp>
        <p:nvGrpSpPr>
          <p:cNvPr id="40995" name="Group 35"/>
          <p:cNvGrpSpPr>
            <a:grpSpLocks/>
          </p:cNvGrpSpPr>
          <p:nvPr/>
        </p:nvGrpSpPr>
        <p:grpSpPr bwMode="auto">
          <a:xfrm>
            <a:off x="1981200" y="2667000"/>
            <a:ext cx="5334000" cy="528638"/>
            <a:chOff x="1209" y="2355"/>
            <a:chExt cx="3360" cy="333"/>
          </a:xfrm>
        </p:grpSpPr>
        <p:grpSp>
          <p:nvGrpSpPr>
            <p:cNvPr id="40996" name="Group 36"/>
            <p:cNvGrpSpPr>
              <a:grpSpLocks/>
            </p:cNvGrpSpPr>
            <p:nvPr/>
          </p:nvGrpSpPr>
          <p:grpSpPr bwMode="auto">
            <a:xfrm>
              <a:off x="1209" y="2355"/>
              <a:ext cx="3360" cy="323"/>
              <a:chOff x="1543" y="1728"/>
              <a:chExt cx="3493" cy="323"/>
            </a:xfrm>
          </p:grpSpPr>
          <p:sp>
            <p:nvSpPr>
              <p:cNvPr id="40997" name="AutoShape 37"/>
              <p:cNvSpPr>
                <a:spLocks noChangeArrowheads="1"/>
              </p:cNvSpPr>
              <p:nvPr/>
            </p:nvSpPr>
            <p:spPr bwMode="gray">
              <a:xfrm>
                <a:off x="1543" y="1728"/>
                <a:ext cx="3493" cy="323"/>
              </a:xfrm>
              <a:prstGeom prst="roundRect">
                <a:avLst>
                  <a:gd name="adj" fmla="val 16667"/>
                </a:avLst>
              </a:prstGeom>
              <a:gradFill rotWithShape="1">
                <a:gsLst>
                  <a:gs pos="0">
                    <a:srgbClr val="48BE67"/>
                  </a:gs>
                  <a:gs pos="100000">
                    <a:srgbClr val="48BE67">
                      <a:gamma/>
                      <a:tint val="36471"/>
                      <a:invGamma/>
                    </a:srgbClr>
                  </a:gs>
                </a:gsLst>
                <a:lin ang="5400000" scaled="1"/>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0998" name="AutoShape 38"/>
              <p:cNvSpPr>
                <a:spLocks noChangeArrowheads="1"/>
              </p:cNvSpPr>
              <p:nvPr/>
            </p:nvSpPr>
            <p:spPr bwMode="gray">
              <a:xfrm>
                <a:off x="1573" y="1965"/>
                <a:ext cx="3443" cy="83"/>
              </a:xfrm>
              <a:prstGeom prst="roundRect">
                <a:avLst>
                  <a:gd name="adj" fmla="val 50000"/>
                </a:avLst>
              </a:prstGeom>
              <a:gradFill rotWithShape="1">
                <a:gsLst>
                  <a:gs pos="0">
                    <a:srgbClr val="82F094">
                      <a:alpha val="0"/>
                    </a:srgbClr>
                  </a:gs>
                  <a:gs pos="100000">
                    <a:srgbClr val="82F094">
                      <a:gamma/>
                      <a:tint val="8784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9" name="AutoShape 39"/>
              <p:cNvSpPr>
                <a:spLocks noChangeArrowheads="1"/>
              </p:cNvSpPr>
              <p:nvPr/>
            </p:nvSpPr>
            <p:spPr bwMode="gray">
              <a:xfrm>
                <a:off x="1573" y="1735"/>
                <a:ext cx="3443" cy="83"/>
              </a:xfrm>
              <a:prstGeom prst="roundRect">
                <a:avLst>
                  <a:gd name="adj" fmla="val 50000"/>
                </a:avLst>
              </a:prstGeom>
              <a:gradFill rotWithShape="1">
                <a:gsLst>
                  <a:gs pos="0">
                    <a:srgbClr val="80D4F2">
                      <a:gamma/>
                      <a:tint val="33333"/>
                      <a:invGamma/>
                    </a:srgbClr>
                  </a:gs>
                  <a:gs pos="100000">
                    <a:srgbClr val="80D4F2">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000" name="Text Box 40"/>
            <p:cNvSpPr txBox="1">
              <a:spLocks noChangeArrowheads="1"/>
            </p:cNvSpPr>
            <p:nvPr/>
          </p:nvSpPr>
          <p:spPr bwMode="gray">
            <a:xfrm>
              <a:off x="1785" y="2393"/>
              <a:ext cx="276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000" b="1" smtClean="0">
                  <a:solidFill>
                    <a:srgbClr val="000000"/>
                  </a:solidFill>
                </a:rPr>
                <a:t>Hành Động Khắc Phục 8D</a:t>
              </a:r>
              <a:endParaRPr lang="en-US" sz="2000" b="1">
                <a:solidFill>
                  <a:srgbClr val="000000"/>
                </a:solidFill>
              </a:endParaRPr>
            </a:p>
          </p:txBody>
        </p:sp>
        <p:grpSp>
          <p:nvGrpSpPr>
            <p:cNvPr id="41001" name="Group 41"/>
            <p:cNvGrpSpPr>
              <a:grpSpLocks/>
            </p:cNvGrpSpPr>
            <p:nvPr/>
          </p:nvGrpSpPr>
          <p:grpSpPr bwMode="auto">
            <a:xfrm>
              <a:off x="1449" y="2355"/>
              <a:ext cx="336" cy="333"/>
              <a:chOff x="1289" y="582"/>
              <a:chExt cx="668" cy="668"/>
            </a:xfrm>
          </p:grpSpPr>
          <p:sp>
            <p:nvSpPr>
              <p:cNvPr id="41002" name="Oval 42"/>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41003" name="Oval 43"/>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1004" name="Oval 44"/>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1005" name="Oval 45"/>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1006" name="Oval 46"/>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endParaRPr lang="en-US"/>
              </a:p>
            </p:txBody>
          </p:sp>
        </p:grpSp>
        <p:sp>
          <p:nvSpPr>
            <p:cNvPr id="41007" name="Text Box 47"/>
            <p:cNvSpPr txBox="1">
              <a:spLocks noChangeArrowheads="1"/>
            </p:cNvSpPr>
            <p:nvPr/>
          </p:nvSpPr>
          <p:spPr bwMode="gray">
            <a:xfrm>
              <a:off x="1497" y="2363"/>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400">
                  <a:solidFill>
                    <a:srgbClr val="000000"/>
                  </a:solidFill>
                </a:rPr>
                <a:t>2</a:t>
              </a:r>
            </a:p>
          </p:txBody>
        </p:sp>
      </p:grpSp>
      <p:grpSp>
        <p:nvGrpSpPr>
          <p:cNvPr id="41008" name="Group 48"/>
          <p:cNvGrpSpPr>
            <a:grpSpLocks/>
          </p:cNvGrpSpPr>
          <p:nvPr/>
        </p:nvGrpSpPr>
        <p:grpSpPr bwMode="auto">
          <a:xfrm>
            <a:off x="1981200" y="3390900"/>
            <a:ext cx="5334000" cy="528638"/>
            <a:chOff x="1200" y="2805"/>
            <a:chExt cx="3360" cy="333"/>
          </a:xfrm>
        </p:grpSpPr>
        <p:grpSp>
          <p:nvGrpSpPr>
            <p:cNvPr id="41009" name="Group 49"/>
            <p:cNvGrpSpPr>
              <a:grpSpLocks/>
            </p:cNvGrpSpPr>
            <p:nvPr/>
          </p:nvGrpSpPr>
          <p:grpSpPr bwMode="auto">
            <a:xfrm>
              <a:off x="1200" y="2813"/>
              <a:ext cx="3360" cy="323"/>
              <a:chOff x="1543" y="1728"/>
              <a:chExt cx="3493" cy="323"/>
            </a:xfrm>
          </p:grpSpPr>
          <p:sp>
            <p:nvSpPr>
              <p:cNvPr id="41010" name="AutoShape 50"/>
              <p:cNvSpPr>
                <a:spLocks noChangeArrowheads="1"/>
              </p:cNvSpPr>
              <p:nvPr/>
            </p:nvSpPr>
            <p:spPr bwMode="gray">
              <a:xfrm>
                <a:off x="1543" y="1728"/>
                <a:ext cx="3493" cy="323"/>
              </a:xfrm>
              <a:prstGeom prst="roundRect">
                <a:avLst>
                  <a:gd name="adj" fmla="val 16667"/>
                </a:avLst>
              </a:prstGeom>
              <a:gradFill rotWithShape="1">
                <a:gsLst>
                  <a:gs pos="0">
                    <a:srgbClr val="80D4F2"/>
                  </a:gs>
                  <a:gs pos="100000">
                    <a:srgbClr val="3CA1E6"/>
                  </a:gs>
                </a:gsLst>
                <a:lin ang="5400000" scaled="1"/>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011" name="AutoShape 51"/>
              <p:cNvSpPr>
                <a:spLocks noChangeArrowheads="1"/>
              </p:cNvSpPr>
              <p:nvPr/>
            </p:nvSpPr>
            <p:spPr bwMode="gray">
              <a:xfrm>
                <a:off x="1573" y="1965"/>
                <a:ext cx="3443" cy="83"/>
              </a:xfrm>
              <a:prstGeom prst="roundRect">
                <a:avLst>
                  <a:gd name="adj" fmla="val 50000"/>
                </a:avLst>
              </a:prstGeom>
              <a:gradFill rotWithShape="1">
                <a:gsLst>
                  <a:gs pos="0">
                    <a:srgbClr val="80D4F2">
                      <a:alpha val="0"/>
                    </a:srgbClr>
                  </a:gs>
                  <a:gs pos="100000">
                    <a:srgbClr val="80D4F2">
                      <a:gamma/>
                      <a:tint val="8784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12" name="AutoShape 52"/>
              <p:cNvSpPr>
                <a:spLocks noChangeArrowheads="1"/>
              </p:cNvSpPr>
              <p:nvPr/>
            </p:nvSpPr>
            <p:spPr bwMode="gray">
              <a:xfrm>
                <a:off x="1573" y="1735"/>
                <a:ext cx="3443" cy="83"/>
              </a:xfrm>
              <a:prstGeom prst="roundRect">
                <a:avLst>
                  <a:gd name="adj" fmla="val 50000"/>
                </a:avLst>
              </a:prstGeom>
              <a:gradFill rotWithShape="1">
                <a:gsLst>
                  <a:gs pos="0">
                    <a:srgbClr val="80D4F2">
                      <a:gamma/>
                      <a:tint val="33333"/>
                      <a:invGamma/>
                    </a:srgbClr>
                  </a:gs>
                  <a:gs pos="100000">
                    <a:srgbClr val="80D4F2">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013" name="Text Box 53"/>
            <p:cNvSpPr txBox="1">
              <a:spLocks noChangeArrowheads="1"/>
            </p:cNvSpPr>
            <p:nvPr/>
          </p:nvSpPr>
          <p:spPr bwMode="gray">
            <a:xfrm>
              <a:off x="1777" y="2851"/>
              <a:ext cx="276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000" b="1" smtClean="0">
                  <a:solidFill>
                    <a:srgbClr val="000000"/>
                  </a:solidFill>
                </a:rPr>
                <a:t>Kiểm Soát Quy Trình Fracas</a:t>
              </a:r>
              <a:endParaRPr lang="en-US" sz="2000" b="1">
                <a:solidFill>
                  <a:srgbClr val="000000"/>
                </a:solidFill>
              </a:endParaRPr>
            </a:p>
          </p:txBody>
        </p:sp>
        <p:grpSp>
          <p:nvGrpSpPr>
            <p:cNvPr id="41014" name="Group 54"/>
            <p:cNvGrpSpPr>
              <a:grpSpLocks/>
            </p:cNvGrpSpPr>
            <p:nvPr/>
          </p:nvGrpSpPr>
          <p:grpSpPr bwMode="auto">
            <a:xfrm>
              <a:off x="1440" y="2805"/>
              <a:ext cx="336" cy="333"/>
              <a:chOff x="1289" y="582"/>
              <a:chExt cx="668" cy="668"/>
            </a:xfrm>
          </p:grpSpPr>
          <p:sp>
            <p:nvSpPr>
              <p:cNvPr id="41015" name="Oval 55"/>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41016" name="Oval 56"/>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1017" name="Oval 57"/>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1018" name="Oval 58"/>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1019" name="Oval 59"/>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endParaRPr lang="en-US"/>
              </a:p>
            </p:txBody>
          </p:sp>
        </p:grpSp>
        <p:sp>
          <p:nvSpPr>
            <p:cNvPr id="41020" name="Text Box 60"/>
            <p:cNvSpPr txBox="1">
              <a:spLocks noChangeArrowheads="1"/>
            </p:cNvSpPr>
            <p:nvPr/>
          </p:nvSpPr>
          <p:spPr bwMode="gray">
            <a:xfrm>
              <a:off x="1488" y="2813"/>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400">
                  <a:solidFill>
                    <a:srgbClr val="000000"/>
                  </a:solidFill>
                </a:rPr>
                <a:t>3</a:t>
              </a:r>
            </a:p>
          </p:txBody>
        </p:sp>
      </p:grpSp>
      <p:grpSp>
        <p:nvGrpSpPr>
          <p:cNvPr id="41021" name="Group 61"/>
          <p:cNvGrpSpPr>
            <a:grpSpLocks/>
          </p:cNvGrpSpPr>
          <p:nvPr/>
        </p:nvGrpSpPr>
        <p:grpSpPr bwMode="auto">
          <a:xfrm>
            <a:off x="1995488" y="4195763"/>
            <a:ext cx="5334000" cy="528637"/>
            <a:chOff x="1209" y="3255"/>
            <a:chExt cx="3360" cy="333"/>
          </a:xfrm>
        </p:grpSpPr>
        <p:grpSp>
          <p:nvGrpSpPr>
            <p:cNvPr id="41022" name="Group 62"/>
            <p:cNvGrpSpPr>
              <a:grpSpLocks/>
            </p:cNvGrpSpPr>
            <p:nvPr/>
          </p:nvGrpSpPr>
          <p:grpSpPr bwMode="auto">
            <a:xfrm>
              <a:off x="1209" y="3255"/>
              <a:ext cx="3360" cy="323"/>
              <a:chOff x="1543" y="1728"/>
              <a:chExt cx="3493" cy="323"/>
            </a:xfrm>
          </p:grpSpPr>
          <p:sp>
            <p:nvSpPr>
              <p:cNvPr id="41023" name="AutoShape 63"/>
              <p:cNvSpPr>
                <a:spLocks noChangeArrowheads="1"/>
              </p:cNvSpPr>
              <p:nvPr/>
            </p:nvSpPr>
            <p:spPr bwMode="gray">
              <a:xfrm>
                <a:off x="1543" y="1728"/>
                <a:ext cx="3493" cy="323"/>
              </a:xfrm>
              <a:prstGeom prst="roundRect">
                <a:avLst>
                  <a:gd name="adj" fmla="val 16667"/>
                </a:avLst>
              </a:prstGeom>
              <a:gradFill rotWithShape="1">
                <a:gsLst>
                  <a:gs pos="0">
                    <a:srgbClr val="9A82E8"/>
                  </a:gs>
                  <a:gs pos="100000">
                    <a:srgbClr val="9A82E8">
                      <a:gamma/>
                      <a:tint val="36471"/>
                      <a:invGamma/>
                    </a:srgbClr>
                  </a:gs>
                </a:gsLst>
                <a:lin ang="5400000" scaled="1"/>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024" name="AutoShape 64"/>
              <p:cNvSpPr>
                <a:spLocks noChangeArrowheads="1"/>
              </p:cNvSpPr>
              <p:nvPr/>
            </p:nvSpPr>
            <p:spPr bwMode="gray">
              <a:xfrm>
                <a:off x="1573" y="1965"/>
                <a:ext cx="3443" cy="83"/>
              </a:xfrm>
              <a:prstGeom prst="roundRect">
                <a:avLst>
                  <a:gd name="adj" fmla="val 50000"/>
                </a:avLst>
              </a:prstGeom>
              <a:gradFill rotWithShape="1">
                <a:gsLst>
                  <a:gs pos="0">
                    <a:srgbClr val="8D67E1">
                      <a:alpha val="0"/>
                    </a:srgbClr>
                  </a:gs>
                  <a:gs pos="100000">
                    <a:srgbClr val="8D67E1">
                      <a:gamma/>
                      <a:tint val="8784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25" name="AutoShape 65"/>
              <p:cNvSpPr>
                <a:spLocks noChangeArrowheads="1"/>
              </p:cNvSpPr>
              <p:nvPr/>
            </p:nvSpPr>
            <p:spPr bwMode="gray">
              <a:xfrm>
                <a:off x="1573" y="1735"/>
                <a:ext cx="3443" cy="83"/>
              </a:xfrm>
              <a:prstGeom prst="roundRect">
                <a:avLst>
                  <a:gd name="adj" fmla="val 50000"/>
                </a:avLst>
              </a:prstGeom>
              <a:gradFill rotWithShape="1">
                <a:gsLst>
                  <a:gs pos="0">
                    <a:srgbClr val="CBD0FD">
                      <a:gamma/>
                      <a:tint val="33333"/>
                      <a:invGamma/>
                    </a:srgbClr>
                  </a:gs>
                  <a:gs pos="100000">
                    <a:srgbClr val="CBD0FD">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026" name="Text Box 66"/>
            <p:cNvSpPr txBox="1">
              <a:spLocks noChangeArrowheads="1"/>
            </p:cNvSpPr>
            <p:nvPr/>
          </p:nvSpPr>
          <p:spPr bwMode="gray">
            <a:xfrm>
              <a:off x="1785" y="3293"/>
              <a:ext cx="275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000" b="1" smtClean="0">
                  <a:solidFill>
                    <a:srgbClr val="000000"/>
                  </a:solidFill>
                </a:rPr>
                <a:t>Câu Hỏi – Thảo Luận</a:t>
              </a:r>
              <a:endParaRPr lang="en-US" sz="2000" b="1">
                <a:solidFill>
                  <a:srgbClr val="000000"/>
                </a:solidFill>
              </a:endParaRPr>
            </a:p>
          </p:txBody>
        </p:sp>
        <p:grpSp>
          <p:nvGrpSpPr>
            <p:cNvPr id="41027" name="Group 67"/>
            <p:cNvGrpSpPr>
              <a:grpSpLocks/>
            </p:cNvGrpSpPr>
            <p:nvPr/>
          </p:nvGrpSpPr>
          <p:grpSpPr bwMode="auto">
            <a:xfrm>
              <a:off x="1449" y="3255"/>
              <a:ext cx="336" cy="333"/>
              <a:chOff x="1289" y="582"/>
              <a:chExt cx="668" cy="668"/>
            </a:xfrm>
          </p:grpSpPr>
          <p:sp>
            <p:nvSpPr>
              <p:cNvPr id="41028" name="Oval 68"/>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41029" name="Oval 69"/>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1030" name="Oval 70"/>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1031" name="Oval 71"/>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1032" name="Oval 72"/>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endParaRPr lang="en-US"/>
              </a:p>
            </p:txBody>
          </p:sp>
        </p:grpSp>
        <p:sp>
          <p:nvSpPr>
            <p:cNvPr id="41033" name="Text Box 73"/>
            <p:cNvSpPr txBox="1">
              <a:spLocks noChangeArrowheads="1"/>
            </p:cNvSpPr>
            <p:nvPr/>
          </p:nvSpPr>
          <p:spPr bwMode="gray">
            <a:xfrm>
              <a:off x="1497" y="3263"/>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400">
                  <a:solidFill>
                    <a:srgbClr val="000000"/>
                  </a:solidFill>
                </a:rPr>
                <a:t>4</a:t>
              </a:r>
            </a:p>
          </p:txBody>
        </p:sp>
      </p:grpSp>
      <p:grpSp>
        <p:nvGrpSpPr>
          <p:cNvPr id="41034" name="Group 74"/>
          <p:cNvGrpSpPr>
            <a:grpSpLocks/>
          </p:cNvGrpSpPr>
          <p:nvPr/>
        </p:nvGrpSpPr>
        <p:grpSpPr bwMode="auto">
          <a:xfrm>
            <a:off x="1981200" y="4953000"/>
            <a:ext cx="5334000" cy="528638"/>
            <a:chOff x="1209" y="3255"/>
            <a:chExt cx="3360" cy="333"/>
          </a:xfrm>
        </p:grpSpPr>
        <p:grpSp>
          <p:nvGrpSpPr>
            <p:cNvPr id="41035" name="Group 75"/>
            <p:cNvGrpSpPr>
              <a:grpSpLocks/>
            </p:cNvGrpSpPr>
            <p:nvPr/>
          </p:nvGrpSpPr>
          <p:grpSpPr bwMode="auto">
            <a:xfrm>
              <a:off x="1209" y="3255"/>
              <a:ext cx="3360" cy="323"/>
              <a:chOff x="1543" y="1728"/>
              <a:chExt cx="3493" cy="323"/>
            </a:xfrm>
          </p:grpSpPr>
          <p:sp>
            <p:nvSpPr>
              <p:cNvPr id="41036" name="AutoShape 76"/>
              <p:cNvSpPr>
                <a:spLocks noChangeArrowheads="1"/>
              </p:cNvSpPr>
              <p:nvPr/>
            </p:nvSpPr>
            <p:spPr bwMode="gray">
              <a:xfrm>
                <a:off x="1543" y="1728"/>
                <a:ext cx="3493" cy="323"/>
              </a:xfrm>
              <a:prstGeom prst="roundRect">
                <a:avLst>
                  <a:gd name="adj" fmla="val 16667"/>
                </a:avLst>
              </a:prstGeom>
              <a:gradFill rotWithShape="1">
                <a:gsLst>
                  <a:gs pos="0">
                    <a:srgbClr val="ED9E85"/>
                  </a:gs>
                  <a:gs pos="100000">
                    <a:srgbClr val="ED9E85">
                      <a:gamma/>
                      <a:tint val="36471"/>
                      <a:invGamma/>
                    </a:srgbClr>
                  </a:gs>
                </a:gsLst>
                <a:lin ang="5400000" scaled="1"/>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037" name="AutoShape 77"/>
              <p:cNvSpPr>
                <a:spLocks noChangeArrowheads="1"/>
              </p:cNvSpPr>
              <p:nvPr/>
            </p:nvSpPr>
            <p:spPr bwMode="gray">
              <a:xfrm>
                <a:off x="1573" y="1965"/>
                <a:ext cx="3443" cy="83"/>
              </a:xfrm>
              <a:prstGeom prst="roundRect">
                <a:avLst>
                  <a:gd name="adj" fmla="val 50000"/>
                </a:avLst>
              </a:prstGeom>
              <a:gradFill rotWithShape="1">
                <a:gsLst>
                  <a:gs pos="0">
                    <a:srgbClr val="ED9E85">
                      <a:alpha val="0"/>
                    </a:srgbClr>
                  </a:gs>
                  <a:gs pos="100000">
                    <a:srgbClr val="ED9E85">
                      <a:gamma/>
                      <a:tint val="8784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38" name="AutoShape 78"/>
              <p:cNvSpPr>
                <a:spLocks noChangeArrowheads="1"/>
              </p:cNvSpPr>
              <p:nvPr/>
            </p:nvSpPr>
            <p:spPr bwMode="gray">
              <a:xfrm>
                <a:off x="1573" y="1735"/>
                <a:ext cx="3443" cy="83"/>
              </a:xfrm>
              <a:prstGeom prst="roundRect">
                <a:avLst>
                  <a:gd name="adj" fmla="val 50000"/>
                </a:avLst>
              </a:prstGeom>
              <a:gradFill rotWithShape="1">
                <a:gsLst>
                  <a:gs pos="0">
                    <a:srgbClr val="ED9E85">
                      <a:gamma/>
                      <a:tint val="33333"/>
                      <a:invGamma/>
                    </a:srgbClr>
                  </a:gs>
                  <a:gs pos="100000">
                    <a:srgbClr val="ED9E85">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039" name="Text Box 79"/>
            <p:cNvSpPr txBox="1">
              <a:spLocks noChangeArrowheads="1"/>
            </p:cNvSpPr>
            <p:nvPr/>
          </p:nvSpPr>
          <p:spPr bwMode="gray">
            <a:xfrm>
              <a:off x="1785" y="3293"/>
              <a:ext cx="276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000" b="1" smtClean="0">
                  <a:solidFill>
                    <a:srgbClr val="000000"/>
                  </a:solidFill>
                </a:rPr>
                <a:t>Kiểm Tra – Đánh Giá</a:t>
              </a:r>
              <a:endParaRPr lang="en-US" sz="2000" b="1">
                <a:solidFill>
                  <a:srgbClr val="000000"/>
                </a:solidFill>
              </a:endParaRPr>
            </a:p>
          </p:txBody>
        </p:sp>
        <p:grpSp>
          <p:nvGrpSpPr>
            <p:cNvPr id="41040" name="Group 80"/>
            <p:cNvGrpSpPr>
              <a:grpSpLocks/>
            </p:cNvGrpSpPr>
            <p:nvPr/>
          </p:nvGrpSpPr>
          <p:grpSpPr bwMode="auto">
            <a:xfrm>
              <a:off x="1449" y="3255"/>
              <a:ext cx="336" cy="333"/>
              <a:chOff x="1289" y="582"/>
              <a:chExt cx="668" cy="668"/>
            </a:xfrm>
          </p:grpSpPr>
          <p:sp>
            <p:nvSpPr>
              <p:cNvPr id="41041" name="Oval 81"/>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41042" name="Oval 8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1043" name="Oval 8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1044" name="Oval 8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1045" name="Oval 8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endParaRPr lang="en-US"/>
              </a:p>
            </p:txBody>
          </p:sp>
        </p:grpSp>
        <p:sp>
          <p:nvSpPr>
            <p:cNvPr id="41046" name="Text Box 86"/>
            <p:cNvSpPr txBox="1">
              <a:spLocks noChangeArrowheads="1"/>
            </p:cNvSpPr>
            <p:nvPr/>
          </p:nvSpPr>
          <p:spPr bwMode="gray">
            <a:xfrm>
              <a:off x="1497" y="3263"/>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400">
                  <a:solidFill>
                    <a:srgbClr val="000000"/>
                  </a:solidFill>
                </a:rPr>
                <a:t>5</a:t>
              </a:r>
            </a:p>
          </p:txBody>
        </p:sp>
      </p:grpSp>
      <p:grpSp>
        <p:nvGrpSpPr>
          <p:cNvPr id="41047" name="Group 87"/>
          <p:cNvGrpSpPr>
            <a:grpSpLocks/>
          </p:cNvGrpSpPr>
          <p:nvPr/>
        </p:nvGrpSpPr>
        <p:grpSpPr bwMode="auto">
          <a:xfrm>
            <a:off x="1981200" y="1905000"/>
            <a:ext cx="5334000" cy="528638"/>
            <a:chOff x="1209" y="2355"/>
            <a:chExt cx="3360" cy="333"/>
          </a:xfrm>
        </p:grpSpPr>
        <p:grpSp>
          <p:nvGrpSpPr>
            <p:cNvPr id="41048" name="Group 88"/>
            <p:cNvGrpSpPr>
              <a:grpSpLocks/>
            </p:cNvGrpSpPr>
            <p:nvPr/>
          </p:nvGrpSpPr>
          <p:grpSpPr bwMode="auto">
            <a:xfrm>
              <a:off x="1209" y="2355"/>
              <a:ext cx="3360" cy="323"/>
              <a:chOff x="1543" y="1728"/>
              <a:chExt cx="3493" cy="323"/>
            </a:xfrm>
          </p:grpSpPr>
          <p:sp>
            <p:nvSpPr>
              <p:cNvPr id="41049" name="AutoShape 89"/>
              <p:cNvSpPr>
                <a:spLocks noChangeArrowheads="1"/>
              </p:cNvSpPr>
              <p:nvPr/>
            </p:nvSpPr>
            <p:spPr bwMode="gray">
              <a:xfrm>
                <a:off x="1543" y="1728"/>
                <a:ext cx="3493" cy="323"/>
              </a:xfrm>
              <a:prstGeom prst="roundRect">
                <a:avLst>
                  <a:gd name="adj" fmla="val 16667"/>
                </a:avLst>
              </a:prstGeom>
              <a:gradFill rotWithShape="1">
                <a:gsLst>
                  <a:gs pos="0">
                    <a:srgbClr val="EAC924"/>
                  </a:gs>
                  <a:gs pos="100000">
                    <a:srgbClr val="EAC924">
                      <a:gamma/>
                      <a:tint val="36471"/>
                      <a:invGamma/>
                    </a:srgbClr>
                  </a:gs>
                </a:gsLst>
                <a:lin ang="5400000" scaled="1"/>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1050" name="AutoShape 90"/>
              <p:cNvSpPr>
                <a:spLocks noChangeArrowheads="1"/>
              </p:cNvSpPr>
              <p:nvPr/>
            </p:nvSpPr>
            <p:spPr bwMode="gray">
              <a:xfrm>
                <a:off x="1573" y="1965"/>
                <a:ext cx="3443" cy="83"/>
              </a:xfrm>
              <a:prstGeom prst="roundRect">
                <a:avLst>
                  <a:gd name="adj" fmla="val 50000"/>
                </a:avLst>
              </a:prstGeom>
              <a:gradFill rotWithShape="1">
                <a:gsLst>
                  <a:gs pos="0">
                    <a:srgbClr val="EAC924">
                      <a:alpha val="0"/>
                    </a:srgbClr>
                  </a:gs>
                  <a:gs pos="100000">
                    <a:srgbClr val="EAC924">
                      <a:gamma/>
                      <a:tint val="8784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51" name="AutoShape 91"/>
              <p:cNvSpPr>
                <a:spLocks noChangeArrowheads="1"/>
              </p:cNvSpPr>
              <p:nvPr/>
            </p:nvSpPr>
            <p:spPr bwMode="gray">
              <a:xfrm>
                <a:off x="1573" y="1735"/>
                <a:ext cx="3443" cy="83"/>
              </a:xfrm>
              <a:prstGeom prst="roundRect">
                <a:avLst>
                  <a:gd name="adj" fmla="val 50000"/>
                </a:avLst>
              </a:prstGeom>
              <a:gradFill rotWithShape="1">
                <a:gsLst>
                  <a:gs pos="0">
                    <a:srgbClr val="EAC924">
                      <a:gamma/>
                      <a:tint val="33333"/>
                      <a:invGamma/>
                    </a:srgbClr>
                  </a:gs>
                  <a:gs pos="100000">
                    <a:srgbClr val="EAC924">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052" name="Text Box 92"/>
            <p:cNvSpPr txBox="1">
              <a:spLocks noChangeArrowheads="1"/>
            </p:cNvSpPr>
            <p:nvPr/>
          </p:nvSpPr>
          <p:spPr bwMode="gray">
            <a:xfrm>
              <a:off x="1785" y="2393"/>
              <a:ext cx="134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000" b="1" smtClean="0">
                  <a:solidFill>
                    <a:srgbClr val="000000"/>
                  </a:solidFill>
                </a:rPr>
                <a:t>Các Khái Niệm</a:t>
              </a:r>
              <a:endParaRPr lang="en-US" sz="2000" b="1">
                <a:solidFill>
                  <a:srgbClr val="000000"/>
                </a:solidFill>
              </a:endParaRPr>
            </a:p>
          </p:txBody>
        </p:sp>
        <p:grpSp>
          <p:nvGrpSpPr>
            <p:cNvPr id="41053" name="Group 93"/>
            <p:cNvGrpSpPr>
              <a:grpSpLocks/>
            </p:cNvGrpSpPr>
            <p:nvPr/>
          </p:nvGrpSpPr>
          <p:grpSpPr bwMode="auto">
            <a:xfrm>
              <a:off x="1449" y="2355"/>
              <a:ext cx="336" cy="333"/>
              <a:chOff x="1289" y="582"/>
              <a:chExt cx="668" cy="668"/>
            </a:xfrm>
          </p:grpSpPr>
          <p:sp>
            <p:nvSpPr>
              <p:cNvPr id="41054" name="Oval 94"/>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41055" name="Oval 95"/>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1056" name="Oval 96"/>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1057" name="Oval 97"/>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1058" name="Oval 98"/>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endParaRPr lang="en-US"/>
              </a:p>
            </p:txBody>
          </p:sp>
        </p:grpSp>
        <p:sp>
          <p:nvSpPr>
            <p:cNvPr id="41059" name="Text Box 99"/>
            <p:cNvSpPr txBox="1">
              <a:spLocks noChangeArrowheads="1"/>
            </p:cNvSpPr>
            <p:nvPr/>
          </p:nvSpPr>
          <p:spPr bwMode="gray">
            <a:xfrm>
              <a:off x="1497" y="2363"/>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400">
                  <a:solidFill>
                    <a:srgbClr val="000000"/>
                  </a:solidFill>
                </a:rPr>
                <a:t>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500"/>
                                        <p:tgtEl>
                                          <p:spTgt spid="409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93"/>
                                        </p:tgtEl>
                                        <p:attrNameLst>
                                          <p:attrName>style.visibility</p:attrName>
                                        </p:attrNameLst>
                                      </p:cBhvr>
                                      <p:to>
                                        <p:strVal val="visible"/>
                                      </p:to>
                                    </p:set>
                                    <p:animEffect transition="in" filter="fade">
                                      <p:cBhvr>
                                        <p:cTn id="10" dur="500"/>
                                        <p:tgtEl>
                                          <p:spTgt spid="4099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94"/>
                                        </p:tgtEl>
                                        <p:attrNameLst>
                                          <p:attrName>style.visibility</p:attrName>
                                        </p:attrNameLst>
                                      </p:cBhvr>
                                      <p:to>
                                        <p:strVal val="visible"/>
                                      </p:to>
                                    </p:set>
                                    <p:animEffect transition="in" filter="fade">
                                      <p:cBhvr>
                                        <p:cTn id="13" dur="500"/>
                                        <p:tgtEl>
                                          <p:spTgt spid="4099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1047"/>
                                        </p:tgtEl>
                                        <p:attrNameLst>
                                          <p:attrName>style.visibility</p:attrName>
                                        </p:attrNameLst>
                                      </p:cBhvr>
                                      <p:to>
                                        <p:strVal val="visible"/>
                                      </p:to>
                                    </p:set>
                                    <p:animEffect transition="in" filter="fade">
                                      <p:cBhvr>
                                        <p:cTn id="18" dur="500"/>
                                        <p:tgtEl>
                                          <p:spTgt spid="410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0995"/>
                                        </p:tgtEl>
                                        <p:attrNameLst>
                                          <p:attrName>style.visibility</p:attrName>
                                        </p:attrNameLst>
                                      </p:cBhvr>
                                      <p:to>
                                        <p:strVal val="visible"/>
                                      </p:to>
                                    </p:set>
                                    <p:animEffect transition="in" filter="fade">
                                      <p:cBhvr>
                                        <p:cTn id="23" dur="500"/>
                                        <p:tgtEl>
                                          <p:spTgt spid="4099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1008"/>
                                        </p:tgtEl>
                                        <p:attrNameLst>
                                          <p:attrName>style.visibility</p:attrName>
                                        </p:attrNameLst>
                                      </p:cBhvr>
                                      <p:to>
                                        <p:strVal val="visible"/>
                                      </p:to>
                                    </p:set>
                                    <p:animEffect transition="in" filter="fade">
                                      <p:cBhvr>
                                        <p:cTn id="28" dur="500"/>
                                        <p:tgtEl>
                                          <p:spTgt spid="4100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1021"/>
                                        </p:tgtEl>
                                        <p:attrNameLst>
                                          <p:attrName>style.visibility</p:attrName>
                                        </p:attrNameLst>
                                      </p:cBhvr>
                                      <p:to>
                                        <p:strVal val="visible"/>
                                      </p:to>
                                    </p:set>
                                    <p:animEffect transition="in" filter="fade">
                                      <p:cBhvr>
                                        <p:cTn id="33" dur="500"/>
                                        <p:tgtEl>
                                          <p:spTgt spid="410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1034"/>
                                        </p:tgtEl>
                                        <p:attrNameLst>
                                          <p:attrName>style.visibility</p:attrName>
                                        </p:attrNameLst>
                                      </p:cBhvr>
                                      <p:to>
                                        <p:strVal val="visible"/>
                                      </p:to>
                                    </p:set>
                                    <p:animEffect transition="in" filter="fade">
                                      <p:cBhvr>
                                        <p:cTn id="38" dur="500"/>
                                        <p:tgtEl>
                                          <p:spTgt spid="4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93" grpId="0"/>
      <p:bldP spid="4099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AutoShape 3"/>
          <p:cNvSpPr>
            <a:spLocks noChangeArrowheads="1"/>
          </p:cNvSpPr>
          <p:nvPr/>
        </p:nvSpPr>
        <p:spPr bwMode="gray">
          <a:xfrm>
            <a:off x="2962275" y="4437063"/>
            <a:ext cx="614363" cy="614362"/>
          </a:xfrm>
          <a:prstGeom prst="cube">
            <a:avLst>
              <a:gd name="adj" fmla="val 28912"/>
            </a:avLst>
          </a:prstGeom>
          <a:solidFill>
            <a:srgbClr val="00D000"/>
          </a:solidFill>
          <a:ln>
            <a:noFill/>
          </a:ln>
          <a:effectLst/>
          <a:extLst>
            <a:ext uri="{91240B29-F687-4F45-9708-019B960494DF}">
              <a14:hiddenLine xmlns:a14="http://schemas.microsoft.com/office/drawing/2010/main" w="9525">
                <a:solidFill>
                  <a:srgbClr val="008000">
                    <a:alpha val="8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36" name="AutoShape 4"/>
          <p:cNvSpPr>
            <a:spLocks noChangeArrowheads="1"/>
          </p:cNvSpPr>
          <p:nvPr/>
        </p:nvSpPr>
        <p:spPr bwMode="gray">
          <a:xfrm>
            <a:off x="3638550" y="4244975"/>
            <a:ext cx="614363" cy="614363"/>
          </a:xfrm>
          <a:prstGeom prst="cube">
            <a:avLst>
              <a:gd name="adj" fmla="val 28912"/>
            </a:avLst>
          </a:prstGeom>
          <a:solidFill>
            <a:srgbClr val="C0C0C0">
              <a:alpha val="60001"/>
            </a:srgbClr>
          </a:solidFill>
          <a:ln w="9525">
            <a:solidFill>
              <a:srgbClr val="FFFFFF">
                <a:alpha val="80000"/>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37" name="AutoShape 5"/>
          <p:cNvSpPr>
            <a:spLocks noChangeArrowheads="1"/>
          </p:cNvSpPr>
          <p:nvPr/>
        </p:nvSpPr>
        <p:spPr bwMode="gray">
          <a:xfrm>
            <a:off x="4067175" y="4244975"/>
            <a:ext cx="614363" cy="614363"/>
          </a:xfrm>
          <a:prstGeom prst="cube">
            <a:avLst>
              <a:gd name="adj" fmla="val 28912"/>
            </a:avLst>
          </a:prstGeom>
          <a:solidFill>
            <a:srgbClr val="C0C0C0">
              <a:alpha val="60001"/>
            </a:srgbClr>
          </a:solidFill>
          <a:ln w="9525">
            <a:solidFill>
              <a:srgbClr val="FFFFFF">
                <a:alpha val="80000"/>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38" name="AutoShape 6"/>
          <p:cNvSpPr>
            <a:spLocks noChangeArrowheads="1"/>
          </p:cNvSpPr>
          <p:nvPr/>
        </p:nvSpPr>
        <p:spPr bwMode="gray">
          <a:xfrm>
            <a:off x="4495800" y="4244975"/>
            <a:ext cx="614363" cy="614363"/>
          </a:xfrm>
          <a:prstGeom prst="cube">
            <a:avLst>
              <a:gd name="adj" fmla="val 28912"/>
            </a:avLst>
          </a:prstGeom>
          <a:solidFill>
            <a:srgbClr val="C0C0C0">
              <a:alpha val="60001"/>
            </a:srgbClr>
          </a:solidFill>
          <a:ln w="9525">
            <a:solidFill>
              <a:srgbClr val="FFFFFF">
                <a:alpha val="80000"/>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39" name="AutoShape 7"/>
          <p:cNvSpPr>
            <a:spLocks noChangeArrowheads="1"/>
          </p:cNvSpPr>
          <p:nvPr/>
        </p:nvSpPr>
        <p:spPr bwMode="gray">
          <a:xfrm>
            <a:off x="3154363" y="3738563"/>
            <a:ext cx="614362" cy="614362"/>
          </a:xfrm>
          <a:prstGeom prst="cube">
            <a:avLst>
              <a:gd name="adj" fmla="val 28912"/>
            </a:avLst>
          </a:prstGeom>
          <a:solidFill>
            <a:schemeClr val="tx2">
              <a:alpha val="84000"/>
            </a:schemeClr>
          </a:solidFill>
          <a:ln w="9525">
            <a:solidFill>
              <a:srgbClr val="FFFFFF">
                <a:alpha val="80000"/>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0" name="AutoShape 8"/>
          <p:cNvSpPr>
            <a:spLocks noChangeArrowheads="1"/>
          </p:cNvSpPr>
          <p:nvPr/>
        </p:nvSpPr>
        <p:spPr bwMode="gray">
          <a:xfrm>
            <a:off x="3154363" y="3300413"/>
            <a:ext cx="614362" cy="614362"/>
          </a:xfrm>
          <a:prstGeom prst="cube">
            <a:avLst>
              <a:gd name="adj" fmla="val 28912"/>
            </a:avLst>
          </a:prstGeom>
          <a:solidFill>
            <a:schemeClr val="tx2">
              <a:alpha val="72000"/>
            </a:schemeClr>
          </a:solidFill>
          <a:ln w="9525">
            <a:solidFill>
              <a:srgbClr val="FFFFFF">
                <a:alpha val="80000"/>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1" name="AutoShape 9"/>
          <p:cNvSpPr>
            <a:spLocks noChangeArrowheads="1"/>
          </p:cNvSpPr>
          <p:nvPr/>
        </p:nvSpPr>
        <p:spPr bwMode="gray">
          <a:xfrm>
            <a:off x="3154363" y="2862263"/>
            <a:ext cx="614362" cy="614362"/>
          </a:xfrm>
          <a:prstGeom prst="cube">
            <a:avLst>
              <a:gd name="adj" fmla="val 28912"/>
            </a:avLst>
          </a:prstGeom>
          <a:solidFill>
            <a:schemeClr val="tx2">
              <a:alpha val="39999"/>
            </a:schemeClr>
          </a:solidFill>
          <a:ln w="9525">
            <a:solidFill>
              <a:srgbClr val="FFFFFF">
                <a:alpha val="80000"/>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2" name="AutoShape 10"/>
          <p:cNvSpPr>
            <a:spLocks noChangeArrowheads="1"/>
          </p:cNvSpPr>
          <p:nvPr/>
        </p:nvSpPr>
        <p:spPr bwMode="gray">
          <a:xfrm>
            <a:off x="3717925" y="3730625"/>
            <a:ext cx="614363" cy="614363"/>
          </a:xfrm>
          <a:prstGeom prst="cube">
            <a:avLst>
              <a:gd name="adj" fmla="val 28912"/>
            </a:avLst>
          </a:prstGeom>
          <a:solidFill>
            <a:srgbClr val="C0C0C0">
              <a:alpha val="84000"/>
            </a:srgbClr>
          </a:solidFill>
          <a:ln w="9525">
            <a:solidFill>
              <a:srgbClr val="FFFFFF">
                <a:alpha val="80000"/>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3" name="AutoShape 11"/>
          <p:cNvSpPr>
            <a:spLocks noChangeArrowheads="1"/>
          </p:cNvSpPr>
          <p:nvPr/>
        </p:nvSpPr>
        <p:spPr bwMode="gray">
          <a:xfrm>
            <a:off x="4146550" y="3730625"/>
            <a:ext cx="614363" cy="614363"/>
          </a:xfrm>
          <a:prstGeom prst="cube">
            <a:avLst>
              <a:gd name="adj" fmla="val 28912"/>
            </a:avLst>
          </a:prstGeom>
          <a:solidFill>
            <a:srgbClr val="C0C0C0">
              <a:alpha val="84000"/>
            </a:srgbClr>
          </a:solidFill>
          <a:ln w="9525">
            <a:solidFill>
              <a:srgbClr val="FFFFFF">
                <a:alpha val="80000"/>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4" name="AutoShape 12"/>
          <p:cNvSpPr>
            <a:spLocks noChangeArrowheads="1"/>
          </p:cNvSpPr>
          <p:nvPr/>
        </p:nvSpPr>
        <p:spPr bwMode="gray">
          <a:xfrm>
            <a:off x="4575175" y="3730625"/>
            <a:ext cx="614363" cy="614363"/>
          </a:xfrm>
          <a:prstGeom prst="cube">
            <a:avLst>
              <a:gd name="adj" fmla="val 28912"/>
            </a:avLst>
          </a:prstGeom>
          <a:solidFill>
            <a:srgbClr val="C0C0C0">
              <a:alpha val="84000"/>
            </a:srgbClr>
          </a:solidFill>
          <a:ln w="9525">
            <a:solidFill>
              <a:srgbClr val="FFFFFF">
                <a:alpha val="80000"/>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5" name="AutoShape 13"/>
          <p:cNvSpPr>
            <a:spLocks noChangeArrowheads="1"/>
          </p:cNvSpPr>
          <p:nvPr/>
        </p:nvSpPr>
        <p:spPr bwMode="gray">
          <a:xfrm>
            <a:off x="3717925" y="3292475"/>
            <a:ext cx="1465263" cy="614363"/>
          </a:xfrm>
          <a:prstGeom prst="cube">
            <a:avLst>
              <a:gd name="adj" fmla="val 28912"/>
            </a:avLst>
          </a:prstGeom>
          <a:solidFill>
            <a:srgbClr val="F8F8F8"/>
          </a:solidFill>
          <a:ln w="9525">
            <a:solidFill>
              <a:srgbClr val="FFFFFF">
                <a:alpha val="80000"/>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6" name="AutoShape 14"/>
          <p:cNvSpPr>
            <a:spLocks noChangeArrowheads="1"/>
          </p:cNvSpPr>
          <p:nvPr/>
        </p:nvSpPr>
        <p:spPr bwMode="gray">
          <a:xfrm>
            <a:off x="3717925" y="2854325"/>
            <a:ext cx="614363" cy="614363"/>
          </a:xfrm>
          <a:prstGeom prst="cube">
            <a:avLst>
              <a:gd name="adj" fmla="val 28912"/>
            </a:avLst>
          </a:prstGeom>
          <a:solidFill>
            <a:srgbClr val="C0C0C0">
              <a:alpha val="39999"/>
            </a:srgbClr>
          </a:solidFill>
          <a:ln w="9525">
            <a:solidFill>
              <a:srgbClr val="FFFFFF">
                <a:alpha val="80000"/>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7" name="AutoShape 15"/>
          <p:cNvSpPr>
            <a:spLocks noChangeArrowheads="1"/>
          </p:cNvSpPr>
          <p:nvPr/>
        </p:nvSpPr>
        <p:spPr bwMode="gray">
          <a:xfrm>
            <a:off x="4575175" y="2854325"/>
            <a:ext cx="614363" cy="614363"/>
          </a:xfrm>
          <a:prstGeom prst="cube">
            <a:avLst>
              <a:gd name="adj" fmla="val 28912"/>
            </a:avLst>
          </a:prstGeom>
          <a:solidFill>
            <a:srgbClr val="C0C0C0">
              <a:alpha val="39999"/>
            </a:srgbClr>
          </a:solidFill>
          <a:ln w="9525">
            <a:solidFill>
              <a:srgbClr val="FFFFFF">
                <a:alpha val="80000"/>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8" name="AutoShape 16"/>
          <p:cNvSpPr>
            <a:spLocks noChangeArrowheads="1"/>
          </p:cNvSpPr>
          <p:nvPr/>
        </p:nvSpPr>
        <p:spPr bwMode="gray">
          <a:xfrm>
            <a:off x="5113338" y="4432300"/>
            <a:ext cx="614362" cy="619125"/>
          </a:xfrm>
          <a:prstGeom prst="cube">
            <a:avLst>
              <a:gd name="adj" fmla="val 28912"/>
            </a:avLst>
          </a:prstGeom>
          <a:solidFill>
            <a:srgbClr val="3377FF"/>
          </a:solidFill>
          <a:ln>
            <a:noFill/>
          </a:ln>
          <a:effectLst/>
          <a:extLst>
            <a:ext uri="{91240B29-F687-4F45-9708-019B960494DF}">
              <a14:hiddenLine xmlns:a14="http://schemas.microsoft.com/office/drawing/2010/main" w="9525">
                <a:solidFill>
                  <a:srgbClr val="1C1C1C">
                    <a:alpha val="8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9" name="Line 17"/>
          <p:cNvSpPr>
            <a:spLocks noChangeShapeType="1"/>
          </p:cNvSpPr>
          <p:nvPr/>
        </p:nvSpPr>
        <p:spPr bwMode="auto">
          <a:xfrm flipH="1">
            <a:off x="454025" y="4719638"/>
            <a:ext cx="2709863" cy="0"/>
          </a:xfrm>
          <a:prstGeom prst="line">
            <a:avLst/>
          </a:prstGeom>
          <a:noFill/>
          <a:ln w="9525">
            <a:solidFill>
              <a:srgbClr val="1C1C1C"/>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50" name="Line 18"/>
          <p:cNvSpPr>
            <a:spLocks noChangeShapeType="1"/>
          </p:cNvSpPr>
          <p:nvPr/>
        </p:nvSpPr>
        <p:spPr bwMode="auto">
          <a:xfrm>
            <a:off x="5351463" y="4876800"/>
            <a:ext cx="3376284" cy="0"/>
          </a:xfrm>
          <a:prstGeom prst="line">
            <a:avLst/>
          </a:prstGeom>
          <a:noFill/>
          <a:ln w="9525">
            <a:solidFill>
              <a:srgbClr val="1C1C1C"/>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51" name="AutoShape 19"/>
          <p:cNvSpPr>
            <a:spLocks noChangeArrowheads="1"/>
          </p:cNvSpPr>
          <p:nvPr/>
        </p:nvSpPr>
        <p:spPr bwMode="gray">
          <a:xfrm>
            <a:off x="4146550" y="2854325"/>
            <a:ext cx="614363" cy="614363"/>
          </a:xfrm>
          <a:prstGeom prst="cube">
            <a:avLst>
              <a:gd name="adj" fmla="val 28912"/>
            </a:avLst>
          </a:prstGeom>
          <a:solidFill>
            <a:srgbClr val="C0C0C0">
              <a:alpha val="39999"/>
            </a:srgbClr>
          </a:solidFill>
          <a:ln w="9525">
            <a:solidFill>
              <a:srgbClr val="FFFFFF">
                <a:alpha val="80000"/>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52" name="AutoShape 20"/>
          <p:cNvSpPr>
            <a:spLocks noChangeArrowheads="1"/>
          </p:cNvSpPr>
          <p:nvPr/>
        </p:nvSpPr>
        <p:spPr bwMode="gray">
          <a:xfrm>
            <a:off x="3078163" y="2209800"/>
            <a:ext cx="614362" cy="614363"/>
          </a:xfrm>
          <a:prstGeom prst="cube">
            <a:avLst>
              <a:gd name="adj" fmla="val 28912"/>
            </a:avLst>
          </a:prstGeom>
          <a:solidFill>
            <a:srgbClr val="FFC00D"/>
          </a:solidFill>
          <a:ln>
            <a:noFill/>
          </a:ln>
          <a:effectLst/>
          <a:extLst>
            <a:ext uri="{91240B29-F687-4F45-9708-019B960494DF}">
              <a14:hiddenLine xmlns:a14="http://schemas.microsoft.com/office/drawing/2010/main" w="9525">
                <a:solidFill>
                  <a:srgbClr val="FF9900">
                    <a:alpha val="8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53" name="Line 21"/>
          <p:cNvSpPr>
            <a:spLocks noChangeShapeType="1"/>
          </p:cNvSpPr>
          <p:nvPr/>
        </p:nvSpPr>
        <p:spPr bwMode="auto">
          <a:xfrm flipH="1">
            <a:off x="557213" y="2509838"/>
            <a:ext cx="2709862" cy="0"/>
          </a:xfrm>
          <a:prstGeom prst="line">
            <a:avLst/>
          </a:prstGeom>
          <a:noFill/>
          <a:ln w="9525">
            <a:solidFill>
              <a:srgbClr val="1C1C1C"/>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54" name="AutoShape 22"/>
          <p:cNvSpPr>
            <a:spLocks noChangeArrowheads="1"/>
          </p:cNvSpPr>
          <p:nvPr/>
        </p:nvSpPr>
        <p:spPr bwMode="gray">
          <a:xfrm>
            <a:off x="5113338" y="3738563"/>
            <a:ext cx="614362" cy="603250"/>
          </a:xfrm>
          <a:prstGeom prst="cube">
            <a:avLst>
              <a:gd name="adj" fmla="val 28912"/>
            </a:avLst>
          </a:prstGeom>
          <a:solidFill>
            <a:schemeClr val="tx2">
              <a:alpha val="84000"/>
            </a:schemeClr>
          </a:solidFill>
          <a:ln w="9525">
            <a:solidFill>
              <a:srgbClr val="FFFFFF">
                <a:alpha val="80000"/>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55" name="AutoShape 23"/>
          <p:cNvSpPr>
            <a:spLocks noChangeArrowheads="1"/>
          </p:cNvSpPr>
          <p:nvPr/>
        </p:nvSpPr>
        <p:spPr bwMode="gray">
          <a:xfrm>
            <a:off x="5113338" y="3300413"/>
            <a:ext cx="614362" cy="603250"/>
          </a:xfrm>
          <a:prstGeom prst="cube">
            <a:avLst>
              <a:gd name="adj" fmla="val 28912"/>
            </a:avLst>
          </a:prstGeom>
          <a:solidFill>
            <a:schemeClr val="tx2">
              <a:alpha val="72000"/>
            </a:schemeClr>
          </a:solidFill>
          <a:ln w="9525">
            <a:solidFill>
              <a:srgbClr val="FFFFFF">
                <a:alpha val="80000"/>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56" name="AutoShape 24"/>
          <p:cNvSpPr>
            <a:spLocks noChangeArrowheads="1"/>
          </p:cNvSpPr>
          <p:nvPr/>
        </p:nvSpPr>
        <p:spPr bwMode="gray">
          <a:xfrm>
            <a:off x="5113338" y="2862263"/>
            <a:ext cx="614362" cy="603250"/>
          </a:xfrm>
          <a:prstGeom prst="cube">
            <a:avLst>
              <a:gd name="adj" fmla="val 28912"/>
            </a:avLst>
          </a:prstGeom>
          <a:solidFill>
            <a:schemeClr val="tx2">
              <a:alpha val="39999"/>
            </a:schemeClr>
          </a:solidFill>
          <a:ln w="9525">
            <a:solidFill>
              <a:srgbClr val="FFFFFF">
                <a:alpha val="80000"/>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57" name="AutoShape 25"/>
          <p:cNvSpPr>
            <a:spLocks noChangeArrowheads="1"/>
          </p:cNvSpPr>
          <p:nvPr/>
        </p:nvSpPr>
        <p:spPr bwMode="gray">
          <a:xfrm>
            <a:off x="3719513" y="2328863"/>
            <a:ext cx="614362" cy="614362"/>
          </a:xfrm>
          <a:prstGeom prst="cube">
            <a:avLst>
              <a:gd name="adj" fmla="val 28912"/>
            </a:avLst>
          </a:prstGeom>
          <a:solidFill>
            <a:srgbClr val="C0C0C0">
              <a:alpha val="70000"/>
            </a:srgbClr>
          </a:solidFill>
          <a:ln w="9525">
            <a:solidFill>
              <a:srgbClr val="FFFFFF">
                <a:alpha val="80000"/>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58" name="AutoShape 26"/>
          <p:cNvSpPr>
            <a:spLocks noChangeArrowheads="1"/>
          </p:cNvSpPr>
          <p:nvPr/>
        </p:nvSpPr>
        <p:spPr bwMode="gray">
          <a:xfrm>
            <a:off x="4135438" y="2325688"/>
            <a:ext cx="614362" cy="614362"/>
          </a:xfrm>
          <a:prstGeom prst="cube">
            <a:avLst>
              <a:gd name="adj" fmla="val 28912"/>
            </a:avLst>
          </a:prstGeom>
          <a:solidFill>
            <a:srgbClr val="C0C0C0">
              <a:alpha val="70000"/>
            </a:srgbClr>
          </a:solidFill>
          <a:ln w="9525">
            <a:solidFill>
              <a:srgbClr val="FFFFFF">
                <a:alpha val="80000"/>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59" name="AutoShape 27"/>
          <p:cNvSpPr>
            <a:spLocks noChangeArrowheads="1"/>
          </p:cNvSpPr>
          <p:nvPr/>
        </p:nvSpPr>
        <p:spPr bwMode="gray">
          <a:xfrm>
            <a:off x="4576763" y="2328863"/>
            <a:ext cx="614362" cy="614362"/>
          </a:xfrm>
          <a:prstGeom prst="cube">
            <a:avLst>
              <a:gd name="adj" fmla="val 28912"/>
            </a:avLst>
          </a:prstGeom>
          <a:solidFill>
            <a:srgbClr val="C0C0C0">
              <a:alpha val="70000"/>
            </a:srgbClr>
          </a:solidFill>
          <a:ln w="9525">
            <a:solidFill>
              <a:srgbClr val="FFFFFF">
                <a:alpha val="80000"/>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60" name="AutoShape 28"/>
          <p:cNvSpPr>
            <a:spLocks noChangeArrowheads="1"/>
          </p:cNvSpPr>
          <p:nvPr/>
        </p:nvSpPr>
        <p:spPr bwMode="gray">
          <a:xfrm>
            <a:off x="5229225" y="2209800"/>
            <a:ext cx="614363" cy="614363"/>
          </a:xfrm>
          <a:prstGeom prst="cube">
            <a:avLst>
              <a:gd name="adj" fmla="val 28912"/>
            </a:avLst>
          </a:prstGeom>
          <a:solidFill>
            <a:srgbClr val="FF1111"/>
          </a:solidFill>
          <a:ln>
            <a:noFill/>
          </a:ln>
          <a:effectLst/>
          <a:extLst>
            <a:ext uri="{91240B29-F687-4F45-9708-019B960494DF}">
              <a14:hiddenLine xmlns:a14="http://schemas.microsoft.com/office/drawing/2010/main" w="9525">
                <a:solidFill>
                  <a:srgbClr val="800000">
                    <a:alpha val="8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61" name="Line 29"/>
          <p:cNvSpPr>
            <a:spLocks noChangeShapeType="1"/>
          </p:cNvSpPr>
          <p:nvPr/>
        </p:nvSpPr>
        <p:spPr bwMode="auto">
          <a:xfrm flipV="1">
            <a:off x="5451474" y="2499649"/>
            <a:ext cx="3159125" cy="10189"/>
          </a:xfrm>
          <a:prstGeom prst="line">
            <a:avLst/>
          </a:prstGeom>
          <a:noFill/>
          <a:ln w="9525">
            <a:solidFill>
              <a:srgbClr val="1C1C1C"/>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62" name="Rectangle 30"/>
          <p:cNvSpPr>
            <a:spLocks noChangeArrowheads="1"/>
          </p:cNvSpPr>
          <p:nvPr/>
        </p:nvSpPr>
        <p:spPr bwMode="gray">
          <a:xfrm>
            <a:off x="3605527" y="3516313"/>
            <a:ext cx="16450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600" b="1"/>
              <a:t>Brainstorming </a:t>
            </a:r>
            <a:endParaRPr lang="en-US" sz="1700" b="1">
              <a:solidFill>
                <a:srgbClr val="663300"/>
              </a:solidFill>
            </a:endParaRPr>
          </a:p>
        </p:txBody>
      </p:sp>
      <p:sp>
        <p:nvSpPr>
          <p:cNvPr id="95263" name="Rectangle 31"/>
          <p:cNvSpPr>
            <a:spLocks noChangeArrowheads="1"/>
          </p:cNvSpPr>
          <p:nvPr/>
        </p:nvSpPr>
        <p:spPr bwMode="auto">
          <a:xfrm>
            <a:off x="596572" y="2209800"/>
            <a:ext cx="16770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buFont typeface="Wingdings" pitchFamily="2" charset="2"/>
              <a:buChar char="§"/>
            </a:pPr>
            <a:r>
              <a:rPr lang="en-US" sz="1400" b="1">
                <a:solidFill>
                  <a:srgbClr val="C08E00"/>
                </a:solidFill>
              </a:rPr>
              <a:t> </a:t>
            </a:r>
            <a:r>
              <a:rPr lang="en-US" sz="1400" b="1" smtClean="0">
                <a:solidFill>
                  <a:srgbClr val="C08E00"/>
                </a:solidFill>
              </a:rPr>
              <a:t>Thành lập team</a:t>
            </a:r>
            <a:endParaRPr lang="en-US" sz="1400" b="1">
              <a:solidFill>
                <a:srgbClr val="C08E00"/>
              </a:solidFill>
            </a:endParaRPr>
          </a:p>
        </p:txBody>
      </p:sp>
      <p:sp>
        <p:nvSpPr>
          <p:cNvPr id="95264" name="Rectangle 32"/>
          <p:cNvSpPr>
            <a:spLocks noChangeArrowheads="1"/>
          </p:cNvSpPr>
          <p:nvPr/>
        </p:nvSpPr>
        <p:spPr bwMode="auto">
          <a:xfrm>
            <a:off x="5869271" y="2183934"/>
            <a:ext cx="28584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buFont typeface="Wingdings" pitchFamily="2" charset="2"/>
              <a:buChar char="§"/>
            </a:pPr>
            <a:r>
              <a:rPr lang="en-US" sz="1400" b="1">
                <a:solidFill>
                  <a:srgbClr val="FF1111"/>
                </a:solidFill>
              </a:rPr>
              <a:t> </a:t>
            </a:r>
            <a:r>
              <a:rPr lang="en-US" sz="1400" b="1">
                <a:solidFill>
                  <a:srgbClr val="3377FF"/>
                </a:solidFill>
              </a:rPr>
              <a:t> </a:t>
            </a:r>
            <a:r>
              <a:rPr lang="en-US" sz="1400" b="1">
                <a:solidFill>
                  <a:srgbClr val="FF0000"/>
                </a:solidFill>
              </a:rPr>
              <a:t>Xác định </a:t>
            </a:r>
            <a:r>
              <a:rPr lang="en-US" sz="1400" b="1" smtClean="0">
                <a:solidFill>
                  <a:srgbClr val="FF0000"/>
                </a:solidFill>
              </a:rPr>
              <a:t>nguyên nhân gốc rễ</a:t>
            </a:r>
            <a:endParaRPr lang="en-US" sz="1400" b="1">
              <a:solidFill>
                <a:srgbClr val="FF0000"/>
              </a:solidFill>
            </a:endParaRPr>
          </a:p>
        </p:txBody>
      </p:sp>
      <p:sp>
        <p:nvSpPr>
          <p:cNvPr id="95265" name="Rectangle 33"/>
          <p:cNvSpPr>
            <a:spLocks noChangeArrowheads="1"/>
          </p:cNvSpPr>
          <p:nvPr/>
        </p:nvSpPr>
        <p:spPr bwMode="auto">
          <a:xfrm>
            <a:off x="453657" y="4419600"/>
            <a:ext cx="20136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buFont typeface="Wingdings" pitchFamily="2" charset="2"/>
              <a:buChar char="§"/>
            </a:pPr>
            <a:r>
              <a:rPr lang="en-US" sz="1400" b="1">
                <a:solidFill>
                  <a:srgbClr val="218321"/>
                </a:solidFill>
              </a:rPr>
              <a:t> </a:t>
            </a:r>
            <a:r>
              <a:rPr lang="en-US" sz="1400" b="1" smtClean="0">
                <a:solidFill>
                  <a:srgbClr val="218321"/>
                </a:solidFill>
              </a:rPr>
              <a:t>Hành động tạm thời</a:t>
            </a:r>
            <a:endParaRPr lang="en-US" sz="1400" b="1">
              <a:solidFill>
                <a:srgbClr val="218321"/>
              </a:solidFill>
            </a:endParaRPr>
          </a:p>
        </p:txBody>
      </p:sp>
      <p:sp>
        <p:nvSpPr>
          <p:cNvPr id="95266" name="Rectangle 34"/>
          <p:cNvSpPr>
            <a:spLocks noChangeArrowheads="1"/>
          </p:cNvSpPr>
          <p:nvPr/>
        </p:nvSpPr>
        <p:spPr bwMode="auto">
          <a:xfrm>
            <a:off x="5867400" y="4569023"/>
            <a:ext cx="2895344" cy="307777"/>
          </a:xfrm>
          <a:prstGeom prst="rect">
            <a:avLst/>
          </a:prstGeom>
          <a:noFill/>
          <a:ln>
            <a:noFill/>
          </a:ln>
          <a:effectLst/>
          <a:extLst>
            <a:ext uri="{909E8E84-426E-40DD-AFC4-6F175D3DCCD1}">
              <a14:hiddenFill xmlns:a14="http://schemas.microsoft.com/office/drawing/2010/main">
                <a:solidFill>
                  <a:srgbClr val="3377FF"/>
                </a:solidFill>
              </a14:hiddenFill>
            </a:ext>
            <a:ext uri="{91240B29-F687-4F45-9708-019B960494DF}">
              <a14:hiddenLine xmlns:a14="http://schemas.microsoft.com/office/drawing/2010/main" w="9525" algn="ctr">
                <a:solidFill>
                  <a:srgbClr val="3377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buFont typeface="Wingdings" pitchFamily="2" charset="2"/>
              <a:buChar char="§"/>
            </a:pPr>
            <a:r>
              <a:rPr lang="en-US" sz="1400" b="1" smtClean="0">
                <a:solidFill>
                  <a:srgbClr val="3377FF"/>
                </a:solidFill>
              </a:rPr>
              <a:t> Kết hợp hành động khắc phục</a:t>
            </a:r>
            <a:endParaRPr lang="en-US" sz="1400" b="1">
              <a:solidFill>
                <a:srgbClr val="3377FF"/>
              </a:solidFill>
            </a:endParaRPr>
          </a:p>
        </p:txBody>
      </p:sp>
      <p:sp>
        <p:nvSpPr>
          <p:cNvPr id="95267" name="Text Box 35"/>
          <p:cNvSpPr txBox="1">
            <a:spLocks noChangeArrowheads="1"/>
          </p:cNvSpPr>
          <p:nvPr/>
        </p:nvSpPr>
        <p:spPr bwMode="black">
          <a:xfrm>
            <a:off x="444501" y="2605088"/>
            <a:ext cx="25705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Clr>
                <a:srgbClr val="1F3F5F"/>
              </a:buClr>
              <a:buFontTx/>
              <a:buChar char="•"/>
            </a:pPr>
            <a:r>
              <a:rPr lang="en-US" sz="1400" smtClean="0">
                <a:solidFill>
                  <a:srgbClr val="1C1C1C"/>
                </a:solidFill>
              </a:rPr>
              <a:t>Tương tự như phân tích 8D.</a:t>
            </a:r>
            <a:endParaRPr lang="en-US" sz="1400">
              <a:solidFill>
                <a:srgbClr val="1C1C1C"/>
              </a:solidFill>
            </a:endParaRPr>
          </a:p>
        </p:txBody>
      </p:sp>
      <p:sp>
        <p:nvSpPr>
          <p:cNvPr id="95268" name="Text Box 36"/>
          <p:cNvSpPr txBox="1">
            <a:spLocks noChangeArrowheads="1"/>
          </p:cNvSpPr>
          <p:nvPr/>
        </p:nvSpPr>
        <p:spPr bwMode="black">
          <a:xfrm>
            <a:off x="630237" y="3429000"/>
            <a:ext cx="1884363" cy="67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650" indent="-1206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nSpc>
                <a:spcPct val="60000"/>
              </a:lnSpc>
              <a:spcBef>
                <a:spcPct val="50000"/>
              </a:spcBef>
              <a:buClr>
                <a:srgbClr val="1F3F5F"/>
              </a:buClr>
              <a:buFontTx/>
              <a:buChar char="•"/>
            </a:pPr>
            <a:r>
              <a:rPr lang="en-US" sz="1400" smtClean="0">
                <a:solidFill>
                  <a:srgbClr val="1C1C1C"/>
                </a:solidFill>
              </a:rPr>
              <a:t>Quan sát lỗi</a:t>
            </a:r>
            <a:endParaRPr lang="en-US" sz="1400">
              <a:solidFill>
                <a:srgbClr val="1C1C1C"/>
              </a:solidFill>
            </a:endParaRPr>
          </a:p>
          <a:p>
            <a:pPr>
              <a:lnSpc>
                <a:spcPct val="60000"/>
              </a:lnSpc>
              <a:spcBef>
                <a:spcPct val="50000"/>
              </a:spcBef>
              <a:buClr>
                <a:srgbClr val="1F3F5F"/>
              </a:buClr>
              <a:buFontTx/>
              <a:buChar char="•"/>
            </a:pPr>
            <a:r>
              <a:rPr lang="en-US" sz="1400" smtClean="0">
                <a:solidFill>
                  <a:srgbClr val="1C1C1C"/>
                </a:solidFill>
              </a:rPr>
              <a:t>Tài liệu lỗi</a:t>
            </a:r>
            <a:endParaRPr lang="en-US" sz="1400">
              <a:solidFill>
                <a:srgbClr val="1C1C1C"/>
              </a:solidFill>
            </a:endParaRPr>
          </a:p>
          <a:p>
            <a:pPr>
              <a:buFontTx/>
              <a:buChar char="•"/>
            </a:pPr>
            <a:r>
              <a:rPr lang="en-US" sz="1400" smtClean="0">
                <a:solidFill>
                  <a:srgbClr val="1C1C1C"/>
                </a:solidFill>
              </a:rPr>
              <a:t>Xác minh lỗi</a:t>
            </a:r>
            <a:endParaRPr lang="en-US" sz="1400">
              <a:solidFill>
                <a:srgbClr val="1C1C1C"/>
              </a:solidFill>
            </a:endParaRPr>
          </a:p>
        </p:txBody>
      </p:sp>
      <p:sp>
        <p:nvSpPr>
          <p:cNvPr id="95269" name="Text Box 37"/>
          <p:cNvSpPr txBox="1">
            <a:spLocks noChangeArrowheads="1"/>
          </p:cNvSpPr>
          <p:nvPr/>
        </p:nvSpPr>
        <p:spPr bwMode="black">
          <a:xfrm>
            <a:off x="533400" y="4800600"/>
            <a:ext cx="220980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Clr>
                <a:srgbClr val="1F3F5F"/>
              </a:buClr>
              <a:buFontTx/>
              <a:buChar char="•"/>
            </a:pPr>
            <a:r>
              <a:rPr lang="en-US" sz="1400" smtClean="0">
                <a:solidFill>
                  <a:srgbClr val="1C1C1C"/>
                </a:solidFill>
              </a:rPr>
              <a:t>Cách ly lỗi</a:t>
            </a:r>
            <a:endParaRPr lang="en-US" sz="1400">
              <a:solidFill>
                <a:srgbClr val="1C1C1C"/>
              </a:solidFill>
            </a:endParaRPr>
          </a:p>
          <a:p>
            <a:pPr>
              <a:spcBef>
                <a:spcPct val="50000"/>
              </a:spcBef>
              <a:buClr>
                <a:srgbClr val="1F3F5F"/>
              </a:buClr>
              <a:buFontTx/>
              <a:buChar char="•"/>
            </a:pPr>
            <a:r>
              <a:rPr lang="en-US" sz="1400" smtClean="0">
                <a:solidFill>
                  <a:srgbClr val="1C1C1C"/>
                </a:solidFill>
              </a:rPr>
              <a:t>Xác minh mục nghi ngờ</a:t>
            </a:r>
            <a:endParaRPr lang="en-US" sz="1400">
              <a:solidFill>
                <a:srgbClr val="1C1C1C"/>
              </a:solidFill>
            </a:endParaRPr>
          </a:p>
          <a:p>
            <a:pPr>
              <a:buFontTx/>
              <a:buChar char="•"/>
            </a:pPr>
            <a:r>
              <a:rPr lang="en-US" sz="1400" smtClean="0">
                <a:solidFill>
                  <a:srgbClr val="1C1C1C"/>
                </a:solidFill>
              </a:rPr>
              <a:t>Nghi ngờ mục cách ly</a:t>
            </a:r>
            <a:endParaRPr lang="en-US" sz="1400">
              <a:solidFill>
                <a:srgbClr val="1C1C1C"/>
              </a:solidFill>
            </a:endParaRPr>
          </a:p>
        </p:txBody>
      </p:sp>
      <p:sp>
        <p:nvSpPr>
          <p:cNvPr id="95270" name="Text Box 38"/>
          <p:cNvSpPr txBox="1">
            <a:spLocks noChangeArrowheads="1"/>
          </p:cNvSpPr>
          <p:nvPr/>
        </p:nvSpPr>
        <p:spPr bwMode="black">
          <a:xfrm>
            <a:off x="5843588" y="2625264"/>
            <a:ext cx="3148012"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Clr>
                <a:srgbClr val="1F3F5F"/>
              </a:buClr>
              <a:buFontTx/>
              <a:buChar char="•"/>
            </a:pPr>
            <a:r>
              <a:rPr lang="en-US" sz="1400" smtClean="0">
                <a:solidFill>
                  <a:srgbClr val="1C1C1C"/>
                </a:solidFill>
              </a:rPr>
              <a:t>Phân tích lỗi từ các dữ liệu đã tìm kiếm</a:t>
            </a:r>
            <a:endParaRPr lang="en-US" sz="1400">
              <a:solidFill>
                <a:srgbClr val="1C1C1C"/>
              </a:solidFill>
            </a:endParaRPr>
          </a:p>
          <a:p>
            <a:pPr>
              <a:spcBef>
                <a:spcPct val="50000"/>
              </a:spcBef>
              <a:buClr>
                <a:srgbClr val="1F3F5F"/>
              </a:buClr>
              <a:buFontTx/>
              <a:buChar char="•"/>
            </a:pPr>
            <a:r>
              <a:rPr lang="en-US" sz="1400" smtClean="0">
                <a:solidFill>
                  <a:srgbClr val="1C1C1C"/>
                </a:solidFill>
              </a:rPr>
              <a:t>Sử dụng các công cụ như: biểu đồ, hình ảnh, mẫu…</a:t>
            </a:r>
            <a:endParaRPr lang="en-US" sz="1400">
              <a:solidFill>
                <a:srgbClr val="1C1C1C"/>
              </a:solidFill>
            </a:endParaRPr>
          </a:p>
        </p:txBody>
      </p:sp>
      <p:sp>
        <p:nvSpPr>
          <p:cNvPr id="42" name="Rectangle 2"/>
          <p:cNvSpPr txBox="1">
            <a:spLocks noChangeArrowheads="1"/>
          </p:cNvSpPr>
          <p:nvPr/>
        </p:nvSpPr>
        <p:spPr bwMode="gray">
          <a:xfrm>
            <a:off x="600075" y="253278"/>
            <a:ext cx="58674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en-US" sz="3400" kern="0" smtClean="0"/>
              <a:t>FRACAS</a:t>
            </a:r>
            <a:endParaRPr lang="en-US" sz="3400" kern="0"/>
          </a:p>
        </p:txBody>
      </p:sp>
      <p:sp>
        <p:nvSpPr>
          <p:cNvPr id="43" name="Text Box 34"/>
          <p:cNvSpPr txBox="1">
            <a:spLocks noChangeArrowheads="1"/>
          </p:cNvSpPr>
          <p:nvPr/>
        </p:nvSpPr>
        <p:spPr bwMode="auto">
          <a:xfrm>
            <a:off x="4191000" y="706636"/>
            <a:ext cx="48006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a:solidFill>
                  <a:srgbClr val="92D050"/>
                </a:solidFill>
                <a:latin typeface="+mj-lt"/>
              </a:rPr>
              <a:t>“ Không tiết kiệm ánh sáng, chỉ tiết kiệm năng lượng </a:t>
            </a:r>
            <a:r>
              <a:rPr lang="en-US" sz="1400" b="1" smtClean="0">
                <a:solidFill>
                  <a:srgbClr val="92D050"/>
                </a:solidFill>
                <a:latin typeface="+mj-lt"/>
              </a:rPr>
              <a:t>”</a:t>
            </a:r>
            <a:endParaRPr lang="en-US" sz="1400" b="1">
              <a:solidFill>
                <a:srgbClr val="92D050"/>
              </a:solidFill>
              <a:latin typeface="+mj-lt"/>
            </a:endParaRPr>
          </a:p>
        </p:txBody>
      </p:sp>
      <p:sp>
        <p:nvSpPr>
          <p:cNvPr id="44" name="Footer Placeholder 3"/>
          <p:cNvSpPr txBox="1">
            <a:spLocks/>
          </p:cNvSpPr>
          <p:nvPr/>
        </p:nvSpPr>
        <p:spPr bwMode="gray">
          <a:xfrm>
            <a:off x="7239000" y="6384925"/>
            <a:ext cx="1752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smtClean="0">
                <a:latin typeface="+mj-lt"/>
              </a:rPr>
              <a:t>Nhóm KSCL ĐTTĐ</a:t>
            </a:r>
            <a:endParaRPr lang="en-US" sz="1200">
              <a:latin typeface="+mj-lt"/>
            </a:endParaRPr>
          </a:p>
        </p:txBody>
      </p:sp>
      <p:sp>
        <p:nvSpPr>
          <p:cNvPr id="45" name="Rectangle 2"/>
          <p:cNvSpPr>
            <a:spLocks noGrp="1" noChangeArrowheads="1"/>
          </p:cNvSpPr>
          <p:nvPr>
            <p:ph type="title"/>
          </p:nvPr>
        </p:nvSpPr>
        <p:spPr>
          <a:xfrm>
            <a:off x="427037" y="1026741"/>
            <a:ext cx="7248526" cy="487363"/>
          </a:xfrm>
        </p:spPr>
        <p:txBody>
          <a:bodyPr/>
          <a:lstStyle/>
          <a:p>
            <a:r>
              <a:rPr lang="en-US" sz="2000" smtClean="0"/>
              <a:t>Các bước phân tích Fracas</a:t>
            </a:r>
            <a:endParaRPr lang="en-US" sz="2000"/>
          </a:p>
        </p:txBody>
      </p:sp>
      <p:sp>
        <p:nvSpPr>
          <p:cNvPr id="46" name="Line 29"/>
          <p:cNvSpPr>
            <a:spLocks noChangeShapeType="1"/>
          </p:cNvSpPr>
          <p:nvPr/>
        </p:nvSpPr>
        <p:spPr bwMode="auto">
          <a:xfrm flipV="1">
            <a:off x="5410847" y="4073792"/>
            <a:ext cx="3316900" cy="29239"/>
          </a:xfrm>
          <a:prstGeom prst="line">
            <a:avLst/>
          </a:prstGeom>
          <a:noFill/>
          <a:ln w="9525">
            <a:solidFill>
              <a:srgbClr val="1C1C1C"/>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2"/>
          <p:cNvSpPr/>
          <p:nvPr/>
        </p:nvSpPr>
        <p:spPr>
          <a:xfrm>
            <a:off x="5867400" y="3766015"/>
            <a:ext cx="2956259" cy="307777"/>
          </a:xfrm>
          <a:prstGeom prst="rect">
            <a:avLst/>
          </a:prstGeom>
        </p:spPr>
        <p:txBody>
          <a:bodyPr wrap="none">
            <a:spAutoFit/>
          </a:bodyPr>
          <a:lstStyle/>
          <a:p>
            <a:pPr algn="ctr" eaLnBrk="0" hangingPunct="0">
              <a:buFont typeface="Wingdings" pitchFamily="2" charset="2"/>
              <a:buChar char="§"/>
            </a:pPr>
            <a:r>
              <a:rPr lang="en-US" sz="1400" b="1">
                <a:solidFill>
                  <a:srgbClr val="AB709E"/>
                </a:solidFill>
              </a:rPr>
              <a:t> </a:t>
            </a:r>
            <a:r>
              <a:rPr lang="en-US" sz="1400" b="1" smtClean="0">
                <a:solidFill>
                  <a:srgbClr val="AB709E"/>
                </a:solidFill>
              </a:rPr>
              <a:t>Xác định hành động khắc phục</a:t>
            </a:r>
            <a:endParaRPr lang="en-US" sz="1400" b="1">
              <a:solidFill>
                <a:srgbClr val="AB709E"/>
              </a:solidFill>
            </a:endParaRPr>
          </a:p>
        </p:txBody>
      </p:sp>
      <p:sp>
        <p:nvSpPr>
          <p:cNvPr id="51" name="Rectangle 50"/>
          <p:cNvSpPr/>
          <p:nvPr/>
        </p:nvSpPr>
        <p:spPr>
          <a:xfrm>
            <a:off x="602162" y="3041551"/>
            <a:ext cx="1398140" cy="307777"/>
          </a:xfrm>
          <a:prstGeom prst="rect">
            <a:avLst/>
          </a:prstGeom>
        </p:spPr>
        <p:txBody>
          <a:bodyPr wrap="none">
            <a:spAutoFit/>
          </a:bodyPr>
          <a:lstStyle/>
          <a:p>
            <a:pPr algn="ctr" eaLnBrk="0" hangingPunct="0">
              <a:buFont typeface="Wingdings" pitchFamily="2" charset="2"/>
              <a:buChar char="§"/>
            </a:pPr>
            <a:r>
              <a:rPr lang="en-US" sz="1400" b="1">
                <a:solidFill>
                  <a:srgbClr val="AB709E"/>
                </a:solidFill>
              </a:rPr>
              <a:t> </a:t>
            </a:r>
            <a:r>
              <a:rPr lang="en-US" sz="1400" b="1" smtClean="0">
                <a:solidFill>
                  <a:srgbClr val="AB709E"/>
                </a:solidFill>
              </a:rPr>
              <a:t>Mô tả vấn đề</a:t>
            </a:r>
            <a:endParaRPr lang="en-US" sz="1400" b="1">
              <a:solidFill>
                <a:srgbClr val="AB709E"/>
              </a:solidFill>
            </a:endParaRPr>
          </a:p>
        </p:txBody>
      </p:sp>
      <p:sp>
        <p:nvSpPr>
          <p:cNvPr id="52" name="Line 21"/>
          <p:cNvSpPr>
            <a:spLocks noChangeShapeType="1"/>
          </p:cNvSpPr>
          <p:nvPr/>
        </p:nvSpPr>
        <p:spPr bwMode="auto">
          <a:xfrm flipH="1">
            <a:off x="645371" y="3333651"/>
            <a:ext cx="2709862" cy="0"/>
          </a:xfrm>
          <a:prstGeom prst="line">
            <a:avLst/>
          </a:prstGeom>
          <a:noFill/>
          <a:ln w="9525">
            <a:solidFill>
              <a:srgbClr val="1C1C1C"/>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Text Box 35"/>
          <p:cNvSpPr txBox="1">
            <a:spLocks noChangeArrowheads="1"/>
          </p:cNvSpPr>
          <p:nvPr/>
        </p:nvSpPr>
        <p:spPr bwMode="black">
          <a:xfrm>
            <a:off x="5867399" y="5013523"/>
            <a:ext cx="2956259"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Clr>
                <a:srgbClr val="1F3F5F"/>
              </a:buClr>
              <a:buFontTx/>
              <a:buChar char="•"/>
            </a:pPr>
            <a:r>
              <a:rPr lang="en-US" sz="1400" smtClean="0">
                <a:solidFill>
                  <a:srgbClr val="1C1C1C"/>
                </a:solidFill>
              </a:rPr>
              <a:t>Trong fracas bước này kết hợp của D6&amp;D7 của phân tích 8D.</a:t>
            </a:r>
          </a:p>
          <a:p>
            <a:pPr>
              <a:spcBef>
                <a:spcPct val="50000"/>
              </a:spcBef>
              <a:buClr>
                <a:srgbClr val="1F3F5F"/>
              </a:buClr>
              <a:buFontTx/>
              <a:buChar char="•"/>
            </a:pPr>
            <a:r>
              <a:rPr lang="en-US" sz="1400" smtClean="0">
                <a:solidFill>
                  <a:srgbClr val="1C1C1C"/>
                </a:solidFill>
              </a:rPr>
              <a:t>Xác định hiệu quả khắc phục</a:t>
            </a:r>
            <a:endParaRPr lang="en-US" sz="1400">
              <a:solidFill>
                <a:srgbClr val="1C1C1C"/>
              </a:solidFill>
            </a:endParaRPr>
          </a:p>
        </p:txBody>
      </p:sp>
      <p:sp>
        <p:nvSpPr>
          <p:cNvPr id="54" name="Text Box 35"/>
          <p:cNvSpPr txBox="1">
            <a:spLocks noChangeArrowheads="1"/>
          </p:cNvSpPr>
          <p:nvPr/>
        </p:nvSpPr>
        <p:spPr bwMode="black">
          <a:xfrm>
            <a:off x="5867025" y="4114800"/>
            <a:ext cx="27435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Clr>
                <a:srgbClr val="1F3F5F"/>
              </a:buClr>
              <a:buFontTx/>
              <a:buChar char="•"/>
            </a:pPr>
            <a:r>
              <a:rPr lang="en-US" sz="1400" smtClean="0">
                <a:solidFill>
                  <a:srgbClr val="1C1C1C"/>
                </a:solidFill>
              </a:rPr>
              <a:t>Xác định tất cả các hành động khắc phục vấn đề.</a:t>
            </a:r>
            <a:endParaRPr lang="en-US" sz="1400">
              <a:solidFill>
                <a:srgbClr val="1C1C1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5262"/>
                                        </p:tgtEl>
                                        <p:attrNameLst>
                                          <p:attrName>style.visibility</p:attrName>
                                        </p:attrNameLst>
                                      </p:cBhvr>
                                      <p:to>
                                        <p:strVal val="visible"/>
                                      </p:to>
                                    </p:set>
                                    <p:animEffect transition="in" filter="barn(inVertical)">
                                      <p:cBhvr>
                                        <p:cTn id="7" dur="500"/>
                                        <p:tgtEl>
                                          <p:spTgt spid="952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5252"/>
                                        </p:tgtEl>
                                        <p:attrNameLst>
                                          <p:attrName>style.visibility</p:attrName>
                                        </p:attrNameLst>
                                      </p:cBhvr>
                                      <p:to>
                                        <p:strVal val="visible"/>
                                      </p:to>
                                    </p:set>
                                    <p:anim calcmode="lin" valueType="num">
                                      <p:cBhvr additive="base">
                                        <p:cTn id="12" dur="500" fill="hold"/>
                                        <p:tgtEl>
                                          <p:spTgt spid="95252"/>
                                        </p:tgtEl>
                                        <p:attrNameLst>
                                          <p:attrName>ppt_x</p:attrName>
                                        </p:attrNameLst>
                                      </p:cBhvr>
                                      <p:tavLst>
                                        <p:tav tm="0">
                                          <p:val>
                                            <p:strVal val="#ppt_x"/>
                                          </p:val>
                                        </p:tav>
                                        <p:tav tm="100000">
                                          <p:val>
                                            <p:strVal val="#ppt_x"/>
                                          </p:val>
                                        </p:tav>
                                      </p:tavLst>
                                    </p:anim>
                                    <p:anim calcmode="lin" valueType="num">
                                      <p:cBhvr additive="base">
                                        <p:cTn id="13" dur="500" fill="hold"/>
                                        <p:tgtEl>
                                          <p:spTgt spid="9525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5253"/>
                                        </p:tgtEl>
                                        <p:attrNameLst>
                                          <p:attrName>style.visibility</p:attrName>
                                        </p:attrNameLst>
                                      </p:cBhvr>
                                      <p:to>
                                        <p:strVal val="visible"/>
                                      </p:to>
                                    </p:set>
                                    <p:anim calcmode="lin" valueType="num">
                                      <p:cBhvr additive="base">
                                        <p:cTn id="16" dur="500" fill="hold"/>
                                        <p:tgtEl>
                                          <p:spTgt spid="95253"/>
                                        </p:tgtEl>
                                        <p:attrNameLst>
                                          <p:attrName>ppt_x</p:attrName>
                                        </p:attrNameLst>
                                      </p:cBhvr>
                                      <p:tavLst>
                                        <p:tav tm="0">
                                          <p:val>
                                            <p:strVal val="#ppt_x"/>
                                          </p:val>
                                        </p:tav>
                                        <p:tav tm="100000">
                                          <p:val>
                                            <p:strVal val="#ppt_x"/>
                                          </p:val>
                                        </p:tav>
                                      </p:tavLst>
                                    </p:anim>
                                    <p:anim calcmode="lin" valueType="num">
                                      <p:cBhvr additive="base">
                                        <p:cTn id="17" dur="500" fill="hold"/>
                                        <p:tgtEl>
                                          <p:spTgt spid="9525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5263"/>
                                        </p:tgtEl>
                                        <p:attrNameLst>
                                          <p:attrName>style.visibility</p:attrName>
                                        </p:attrNameLst>
                                      </p:cBhvr>
                                      <p:to>
                                        <p:strVal val="visible"/>
                                      </p:to>
                                    </p:set>
                                    <p:anim calcmode="lin" valueType="num">
                                      <p:cBhvr additive="base">
                                        <p:cTn id="20" dur="500" fill="hold"/>
                                        <p:tgtEl>
                                          <p:spTgt spid="95263"/>
                                        </p:tgtEl>
                                        <p:attrNameLst>
                                          <p:attrName>ppt_x</p:attrName>
                                        </p:attrNameLst>
                                      </p:cBhvr>
                                      <p:tavLst>
                                        <p:tav tm="0">
                                          <p:val>
                                            <p:strVal val="#ppt_x"/>
                                          </p:val>
                                        </p:tav>
                                        <p:tav tm="100000">
                                          <p:val>
                                            <p:strVal val="#ppt_x"/>
                                          </p:val>
                                        </p:tav>
                                      </p:tavLst>
                                    </p:anim>
                                    <p:anim calcmode="lin" valueType="num">
                                      <p:cBhvr additive="base">
                                        <p:cTn id="21" dur="500" fill="hold"/>
                                        <p:tgtEl>
                                          <p:spTgt spid="9526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5267"/>
                                        </p:tgtEl>
                                        <p:attrNameLst>
                                          <p:attrName>style.visibility</p:attrName>
                                        </p:attrNameLst>
                                      </p:cBhvr>
                                      <p:to>
                                        <p:strVal val="visible"/>
                                      </p:to>
                                    </p:set>
                                    <p:anim calcmode="lin" valueType="num">
                                      <p:cBhvr additive="base">
                                        <p:cTn id="24" dur="500" fill="hold"/>
                                        <p:tgtEl>
                                          <p:spTgt spid="95267"/>
                                        </p:tgtEl>
                                        <p:attrNameLst>
                                          <p:attrName>ppt_x</p:attrName>
                                        </p:attrNameLst>
                                      </p:cBhvr>
                                      <p:tavLst>
                                        <p:tav tm="0">
                                          <p:val>
                                            <p:strVal val="#ppt_x"/>
                                          </p:val>
                                        </p:tav>
                                        <p:tav tm="100000">
                                          <p:val>
                                            <p:strVal val="#ppt_x"/>
                                          </p:val>
                                        </p:tav>
                                      </p:tavLst>
                                    </p:anim>
                                    <p:anim calcmode="lin" valueType="num">
                                      <p:cBhvr additive="base">
                                        <p:cTn id="25" dur="500" fill="hold"/>
                                        <p:tgtEl>
                                          <p:spTgt spid="9526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95257"/>
                                        </p:tgtEl>
                                        <p:attrNameLst>
                                          <p:attrName>style.visibility</p:attrName>
                                        </p:attrNameLst>
                                      </p:cBhvr>
                                      <p:to>
                                        <p:strVal val="visible"/>
                                      </p:to>
                                    </p:set>
                                    <p:anim calcmode="lin" valueType="num">
                                      <p:cBhvr additive="base">
                                        <p:cTn id="28" dur="500" fill="hold"/>
                                        <p:tgtEl>
                                          <p:spTgt spid="95257"/>
                                        </p:tgtEl>
                                        <p:attrNameLst>
                                          <p:attrName>ppt_x</p:attrName>
                                        </p:attrNameLst>
                                      </p:cBhvr>
                                      <p:tavLst>
                                        <p:tav tm="0">
                                          <p:val>
                                            <p:strVal val="#ppt_x"/>
                                          </p:val>
                                        </p:tav>
                                        <p:tav tm="100000">
                                          <p:val>
                                            <p:strVal val="#ppt_x"/>
                                          </p:val>
                                        </p:tav>
                                      </p:tavLst>
                                    </p:anim>
                                    <p:anim calcmode="lin" valueType="num">
                                      <p:cBhvr additive="base">
                                        <p:cTn id="29" dur="500" fill="hold"/>
                                        <p:tgtEl>
                                          <p:spTgt spid="9525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95258"/>
                                        </p:tgtEl>
                                        <p:attrNameLst>
                                          <p:attrName>style.visibility</p:attrName>
                                        </p:attrNameLst>
                                      </p:cBhvr>
                                      <p:to>
                                        <p:strVal val="visible"/>
                                      </p:to>
                                    </p:set>
                                    <p:anim calcmode="lin" valueType="num">
                                      <p:cBhvr additive="base">
                                        <p:cTn id="32" dur="500" fill="hold"/>
                                        <p:tgtEl>
                                          <p:spTgt spid="95258"/>
                                        </p:tgtEl>
                                        <p:attrNameLst>
                                          <p:attrName>ppt_x</p:attrName>
                                        </p:attrNameLst>
                                      </p:cBhvr>
                                      <p:tavLst>
                                        <p:tav tm="0">
                                          <p:val>
                                            <p:strVal val="#ppt_x"/>
                                          </p:val>
                                        </p:tav>
                                        <p:tav tm="100000">
                                          <p:val>
                                            <p:strVal val="#ppt_x"/>
                                          </p:val>
                                        </p:tav>
                                      </p:tavLst>
                                    </p:anim>
                                    <p:anim calcmode="lin" valueType="num">
                                      <p:cBhvr additive="base">
                                        <p:cTn id="33" dur="500" fill="hold"/>
                                        <p:tgtEl>
                                          <p:spTgt spid="9525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fill="hold"/>
                                        <p:tgtEl>
                                          <p:spTgt spid="51"/>
                                        </p:tgtEl>
                                        <p:attrNameLst>
                                          <p:attrName>ppt_x</p:attrName>
                                        </p:attrNameLst>
                                      </p:cBhvr>
                                      <p:tavLst>
                                        <p:tav tm="0">
                                          <p:val>
                                            <p:strVal val="#ppt_x"/>
                                          </p:val>
                                        </p:tav>
                                        <p:tav tm="100000">
                                          <p:val>
                                            <p:strVal val="#ppt_x"/>
                                          </p:val>
                                        </p:tav>
                                      </p:tavLst>
                                    </p:anim>
                                    <p:anim calcmode="lin" valueType="num">
                                      <p:cBhvr additive="base">
                                        <p:cTn id="39" dur="500" fill="hold"/>
                                        <p:tgtEl>
                                          <p:spTgt spid="5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2"/>
                                        </p:tgtEl>
                                        <p:attrNameLst>
                                          <p:attrName>style.visibility</p:attrName>
                                        </p:attrNameLst>
                                      </p:cBhvr>
                                      <p:to>
                                        <p:strVal val="visible"/>
                                      </p:to>
                                    </p:set>
                                    <p:anim calcmode="lin" valueType="num">
                                      <p:cBhvr additive="base">
                                        <p:cTn id="42" dur="500" fill="hold"/>
                                        <p:tgtEl>
                                          <p:spTgt spid="52"/>
                                        </p:tgtEl>
                                        <p:attrNameLst>
                                          <p:attrName>ppt_x</p:attrName>
                                        </p:attrNameLst>
                                      </p:cBhvr>
                                      <p:tavLst>
                                        <p:tav tm="0">
                                          <p:val>
                                            <p:strVal val="#ppt_x"/>
                                          </p:val>
                                        </p:tav>
                                        <p:tav tm="100000">
                                          <p:val>
                                            <p:strVal val="#ppt_x"/>
                                          </p:val>
                                        </p:tav>
                                      </p:tavLst>
                                    </p:anim>
                                    <p:anim calcmode="lin" valueType="num">
                                      <p:cBhvr additive="base">
                                        <p:cTn id="43" dur="500" fill="hold"/>
                                        <p:tgtEl>
                                          <p:spTgt spid="5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95241"/>
                                        </p:tgtEl>
                                        <p:attrNameLst>
                                          <p:attrName>style.visibility</p:attrName>
                                        </p:attrNameLst>
                                      </p:cBhvr>
                                      <p:to>
                                        <p:strVal val="visible"/>
                                      </p:to>
                                    </p:set>
                                    <p:anim calcmode="lin" valueType="num">
                                      <p:cBhvr additive="base">
                                        <p:cTn id="46" dur="500" fill="hold"/>
                                        <p:tgtEl>
                                          <p:spTgt spid="95241"/>
                                        </p:tgtEl>
                                        <p:attrNameLst>
                                          <p:attrName>ppt_x</p:attrName>
                                        </p:attrNameLst>
                                      </p:cBhvr>
                                      <p:tavLst>
                                        <p:tav tm="0">
                                          <p:val>
                                            <p:strVal val="#ppt_x"/>
                                          </p:val>
                                        </p:tav>
                                        <p:tav tm="100000">
                                          <p:val>
                                            <p:strVal val="#ppt_x"/>
                                          </p:val>
                                        </p:tav>
                                      </p:tavLst>
                                    </p:anim>
                                    <p:anim calcmode="lin" valueType="num">
                                      <p:cBhvr additive="base">
                                        <p:cTn id="47" dur="500" fill="hold"/>
                                        <p:tgtEl>
                                          <p:spTgt spid="9524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95268"/>
                                        </p:tgtEl>
                                        <p:attrNameLst>
                                          <p:attrName>style.visibility</p:attrName>
                                        </p:attrNameLst>
                                      </p:cBhvr>
                                      <p:to>
                                        <p:strVal val="visible"/>
                                      </p:to>
                                    </p:set>
                                    <p:anim calcmode="lin" valueType="num">
                                      <p:cBhvr additive="base">
                                        <p:cTn id="50" dur="500" fill="hold"/>
                                        <p:tgtEl>
                                          <p:spTgt spid="95268"/>
                                        </p:tgtEl>
                                        <p:attrNameLst>
                                          <p:attrName>ppt_x</p:attrName>
                                        </p:attrNameLst>
                                      </p:cBhvr>
                                      <p:tavLst>
                                        <p:tav tm="0">
                                          <p:val>
                                            <p:strVal val="#ppt_x"/>
                                          </p:val>
                                        </p:tav>
                                        <p:tav tm="100000">
                                          <p:val>
                                            <p:strVal val="#ppt_x"/>
                                          </p:val>
                                        </p:tav>
                                      </p:tavLst>
                                    </p:anim>
                                    <p:anim calcmode="lin" valueType="num">
                                      <p:cBhvr additive="base">
                                        <p:cTn id="51" dur="500" fill="hold"/>
                                        <p:tgtEl>
                                          <p:spTgt spid="9526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95240"/>
                                        </p:tgtEl>
                                        <p:attrNameLst>
                                          <p:attrName>style.visibility</p:attrName>
                                        </p:attrNameLst>
                                      </p:cBhvr>
                                      <p:to>
                                        <p:strVal val="visible"/>
                                      </p:to>
                                    </p:set>
                                    <p:anim calcmode="lin" valueType="num">
                                      <p:cBhvr additive="base">
                                        <p:cTn id="54" dur="500" fill="hold"/>
                                        <p:tgtEl>
                                          <p:spTgt spid="95240"/>
                                        </p:tgtEl>
                                        <p:attrNameLst>
                                          <p:attrName>ppt_x</p:attrName>
                                        </p:attrNameLst>
                                      </p:cBhvr>
                                      <p:tavLst>
                                        <p:tav tm="0">
                                          <p:val>
                                            <p:strVal val="#ppt_x"/>
                                          </p:val>
                                        </p:tav>
                                        <p:tav tm="100000">
                                          <p:val>
                                            <p:strVal val="#ppt_x"/>
                                          </p:val>
                                        </p:tav>
                                      </p:tavLst>
                                    </p:anim>
                                    <p:anim calcmode="lin" valueType="num">
                                      <p:cBhvr additive="base">
                                        <p:cTn id="55" dur="500" fill="hold"/>
                                        <p:tgtEl>
                                          <p:spTgt spid="95240"/>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95246"/>
                                        </p:tgtEl>
                                        <p:attrNameLst>
                                          <p:attrName>style.visibility</p:attrName>
                                        </p:attrNameLst>
                                      </p:cBhvr>
                                      <p:to>
                                        <p:strVal val="visible"/>
                                      </p:to>
                                    </p:set>
                                    <p:anim calcmode="lin" valueType="num">
                                      <p:cBhvr additive="base">
                                        <p:cTn id="58" dur="500" fill="hold"/>
                                        <p:tgtEl>
                                          <p:spTgt spid="95246"/>
                                        </p:tgtEl>
                                        <p:attrNameLst>
                                          <p:attrName>ppt_x</p:attrName>
                                        </p:attrNameLst>
                                      </p:cBhvr>
                                      <p:tavLst>
                                        <p:tav tm="0">
                                          <p:val>
                                            <p:strVal val="#ppt_x"/>
                                          </p:val>
                                        </p:tav>
                                        <p:tav tm="100000">
                                          <p:val>
                                            <p:strVal val="#ppt_x"/>
                                          </p:val>
                                        </p:tav>
                                      </p:tavLst>
                                    </p:anim>
                                    <p:anim calcmode="lin" valueType="num">
                                      <p:cBhvr additive="base">
                                        <p:cTn id="59" dur="500" fill="hold"/>
                                        <p:tgtEl>
                                          <p:spTgt spid="95246"/>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95251"/>
                                        </p:tgtEl>
                                        <p:attrNameLst>
                                          <p:attrName>style.visibility</p:attrName>
                                        </p:attrNameLst>
                                      </p:cBhvr>
                                      <p:to>
                                        <p:strVal val="visible"/>
                                      </p:to>
                                    </p:set>
                                    <p:anim calcmode="lin" valueType="num">
                                      <p:cBhvr additive="base">
                                        <p:cTn id="62" dur="500" fill="hold"/>
                                        <p:tgtEl>
                                          <p:spTgt spid="95251"/>
                                        </p:tgtEl>
                                        <p:attrNameLst>
                                          <p:attrName>ppt_x</p:attrName>
                                        </p:attrNameLst>
                                      </p:cBhvr>
                                      <p:tavLst>
                                        <p:tav tm="0">
                                          <p:val>
                                            <p:strVal val="#ppt_x"/>
                                          </p:val>
                                        </p:tav>
                                        <p:tav tm="100000">
                                          <p:val>
                                            <p:strVal val="#ppt_x"/>
                                          </p:val>
                                        </p:tav>
                                      </p:tavLst>
                                    </p:anim>
                                    <p:anim calcmode="lin" valueType="num">
                                      <p:cBhvr additive="base">
                                        <p:cTn id="63" dur="500" fill="hold"/>
                                        <p:tgtEl>
                                          <p:spTgt spid="95251"/>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95239"/>
                                        </p:tgtEl>
                                        <p:attrNameLst>
                                          <p:attrName>style.visibility</p:attrName>
                                        </p:attrNameLst>
                                      </p:cBhvr>
                                      <p:to>
                                        <p:strVal val="visible"/>
                                      </p:to>
                                    </p:set>
                                    <p:anim calcmode="lin" valueType="num">
                                      <p:cBhvr additive="base">
                                        <p:cTn id="66" dur="500" fill="hold"/>
                                        <p:tgtEl>
                                          <p:spTgt spid="95239"/>
                                        </p:tgtEl>
                                        <p:attrNameLst>
                                          <p:attrName>ppt_x</p:attrName>
                                        </p:attrNameLst>
                                      </p:cBhvr>
                                      <p:tavLst>
                                        <p:tav tm="0">
                                          <p:val>
                                            <p:strVal val="#ppt_x"/>
                                          </p:val>
                                        </p:tav>
                                        <p:tav tm="100000">
                                          <p:val>
                                            <p:strVal val="#ppt_x"/>
                                          </p:val>
                                        </p:tav>
                                      </p:tavLst>
                                    </p:anim>
                                    <p:anim calcmode="lin" valueType="num">
                                      <p:cBhvr additive="base">
                                        <p:cTn id="67" dur="500" fill="hold"/>
                                        <p:tgtEl>
                                          <p:spTgt spid="9523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95242"/>
                                        </p:tgtEl>
                                        <p:attrNameLst>
                                          <p:attrName>style.visibility</p:attrName>
                                        </p:attrNameLst>
                                      </p:cBhvr>
                                      <p:to>
                                        <p:strVal val="visible"/>
                                      </p:to>
                                    </p:set>
                                    <p:anim calcmode="lin" valueType="num">
                                      <p:cBhvr additive="base">
                                        <p:cTn id="70" dur="500" fill="hold"/>
                                        <p:tgtEl>
                                          <p:spTgt spid="95242"/>
                                        </p:tgtEl>
                                        <p:attrNameLst>
                                          <p:attrName>ppt_x</p:attrName>
                                        </p:attrNameLst>
                                      </p:cBhvr>
                                      <p:tavLst>
                                        <p:tav tm="0">
                                          <p:val>
                                            <p:strVal val="#ppt_x"/>
                                          </p:val>
                                        </p:tav>
                                        <p:tav tm="100000">
                                          <p:val>
                                            <p:strVal val="#ppt_x"/>
                                          </p:val>
                                        </p:tav>
                                      </p:tavLst>
                                    </p:anim>
                                    <p:anim calcmode="lin" valueType="num">
                                      <p:cBhvr additive="base">
                                        <p:cTn id="71" dur="500" fill="hold"/>
                                        <p:tgtEl>
                                          <p:spTgt spid="95242"/>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95243"/>
                                        </p:tgtEl>
                                        <p:attrNameLst>
                                          <p:attrName>style.visibility</p:attrName>
                                        </p:attrNameLst>
                                      </p:cBhvr>
                                      <p:to>
                                        <p:strVal val="visible"/>
                                      </p:to>
                                    </p:set>
                                    <p:anim calcmode="lin" valueType="num">
                                      <p:cBhvr additive="base">
                                        <p:cTn id="74" dur="500" fill="hold"/>
                                        <p:tgtEl>
                                          <p:spTgt spid="95243"/>
                                        </p:tgtEl>
                                        <p:attrNameLst>
                                          <p:attrName>ppt_x</p:attrName>
                                        </p:attrNameLst>
                                      </p:cBhvr>
                                      <p:tavLst>
                                        <p:tav tm="0">
                                          <p:val>
                                            <p:strVal val="#ppt_x"/>
                                          </p:val>
                                        </p:tav>
                                        <p:tav tm="100000">
                                          <p:val>
                                            <p:strVal val="#ppt_x"/>
                                          </p:val>
                                        </p:tav>
                                      </p:tavLst>
                                    </p:anim>
                                    <p:anim calcmode="lin" valueType="num">
                                      <p:cBhvr additive="base">
                                        <p:cTn id="75" dur="500" fill="hold"/>
                                        <p:tgtEl>
                                          <p:spTgt spid="95243"/>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95265"/>
                                        </p:tgtEl>
                                        <p:attrNameLst>
                                          <p:attrName>style.visibility</p:attrName>
                                        </p:attrNameLst>
                                      </p:cBhvr>
                                      <p:to>
                                        <p:strVal val="visible"/>
                                      </p:to>
                                    </p:set>
                                    <p:anim calcmode="lin" valueType="num">
                                      <p:cBhvr additive="base">
                                        <p:cTn id="80" dur="500" fill="hold"/>
                                        <p:tgtEl>
                                          <p:spTgt spid="95265"/>
                                        </p:tgtEl>
                                        <p:attrNameLst>
                                          <p:attrName>ppt_x</p:attrName>
                                        </p:attrNameLst>
                                      </p:cBhvr>
                                      <p:tavLst>
                                        <p:tav tm="0">
                                          <p:val>
                                            <p:strVal val="#ppt_x"/>
                                          </p:val>
                                        </p:tav>
                                        <p:tav tm="100000">
                                          <p:val>
                                            <p:strVal val="#ppt_x"/>
                                          </p:val>
                                        </p:tav>
                                      </p:tavLst>
                                    </p:anim>
                                    <p:anim calcmode="lin" valueType="num">
                                      <p:cBhvr additive="base">
                                        <p:cTn id="81" dur="500" fill="hold"/>
                                        <p:tgtEl>
                                          <p:spTgt spid="95265"/>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95249"/>
                                        </p:tgtEl>
                                        <p:attrNameLst>
                                          <p:attrName>style.visibility</p:attrName>
                                        </p:attrNameLst>
                                      </p:cBhvr>
                                      <p:to>
                                        <p:strVal val="visible"/>
                                      </p:to>
                                    </p:set>
                                    <p:anim calcmode="lin" valueType="num">
                                      <p:cBhvr additive="base">
                                        <p:cTn id="84" dur="500" fill="hold"/>
                                        <p:tgtEl>
                                          <p:spTgt spid="95249"/>
                                        </p:tgtEl>
                                        <p:attrNameLst>
                                          <p:attrName>ppt_x</p:attrName>
                                        </p:attrNameLst>
                                      </p:cBhvr>
                                      <p:tavLst>
                                        <p:tav tm="0">
                                          <p:val>
                                            <p:strVal val="#ppt_x"/>
                                          </p:val>
                                        </p:tav>
                                        <p:tav tm="100000">
                                          <p:val>
                                            <p:strVal val="#ppt_x"/>
                                          </p:val>
                                        </p:tav>
                                      </p:tavLst>
                                    </p:anim>
                                    <p:anim calcmode="lin" valueType="num">
                                      <p:cBhvr additive="base">
                                        <p:cTn id="85" dur="500" fill="hold"/>
                                        <p:tgtEl>
                                          <p:spTgt spid="95249"/>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95269"/>
                                        </p:tgtEl>
                                        <p:attrNameLst>
                                          <p:attrName>style.visibility</p:attrName>
                                        </p:attrNameLst>
                                      </p:cBhvr>
                                      <p:to>
                                        <p:strVal val="visible"/>
                                      </p:to>
                                    </p:set>
                                    <p:anim calcmode="lin" valueType="num">
                                      <p:cBhvr additive="base">
                                        <p:cTn id="88" dur="500" fill="hold"/>
                                        <p:tgtEl>
                                          <p:spTgt spid="95269"/>
                                        </p:tgtEl>
                                        <p:attrNameLst>
                                          <p:attrName>ppt_x</p:attrName>
                                        </p:attrNameLst>
                                      </p:cBhvr>
                                      <p:tavLst>
                                        <p:tav tm="0">
                                          <p:val>
                                            <p:strVal val="#ppt_x"/>
                                          </p:val>
                                        </p:tav>
                                        <p:tav tm="100000">
                                          <p:val>
                                            <p:strVal val="#ppt_x"/>
                                          </p:val>
                                        </p:tav>
                                      </p:tavLst>
                                    </p:anim>
                                    <p:anim calcmode="lin" valueType="num">
                                      <p:cBhvr additive="base">
                                        <p:cTn id="89" dur="500" fill="hold"/>
                                        <p:tgtEl>
                                          <p:spTgt spid="95269"/>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95235"/>
                                        </p:tgtEl>
                                        <p:attrNameLst>
                                          <p:attrName>style.visibility</p:attrName>
                                        </p:attrNameLst>
                                      </p:cBhvr>
                                      <p:to>
                                        <p:strVal val="visible"/>
                                      </p:to>
                                    </p:set>
                                    <p:anim calcmode="lin" valueType="num">
                                      <p:cBhvr additive="base">
                                        <p:cTn id="92" dur="500" fill="hold"/>
                                        <p:tgtEl>
                                          <p:spTgt spid="95235"/>
                                        </p:tgtEl>
                                        <p:attrNameLst>
                                          <p:attrName>ppt_x</p:attrName>
                                        </p:attrNameLst>
                                      </p:cBhvr>
                                      <p:tavLst>
                                        <p:tav tm="0">
                                          <p:val>
                                            <p:strVal val="#ppt_x"/>
                                          </p:val>
                                        </p:tav>
                                        <p:tav tm="100000">
                                          <p:val>
                                            <p:strVal val="#ppt_x"/>
                                          </p:val>
                                        </p:tav>
                                      </p:tavLst>
                                    </p:anim>
                                    <p:anim calcmode="lin" valueType="num">
                                      <p:cBhvr additive="base">
                                        <p:cTn id="93" dur="500" fill="hold"/>
                                        <p:tgtEl>
                                          <p:spTgt spid="95235"/>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95236"/>
                                        </p:tgtEl>
                                        <p:attrNameLst>
                                          <p:attrName>style.visibility</p:attrName>
                                        </p:attrNameLst>
                                      </p:cBhvr>
                                      <p:to>
                                        <p:strVal val="visible"/>
                                      </p:to>
                                    </p:set>
                                    <p:anim calcmode="lin" valueType="num">
                                      <p:cBhvr additive="base">
                                        <p:cTn id="96" dur="500" fill="hold"/>
                                        <p:tgtEl>
                                          <p:spTgt spid="95236"/>
                                        </p:tgtEl>
                                        <p:attrNameLst>
                                          <p:attrName>ppt_x</p:attrName>
                                        </p:attrNameLst>
                                      </p:cBhvr>
                                      <p:tavLst>
                                        <p:tav tm="0">
                                          <p:val>
                                            <p:strVal val="#ppt_x"/>
                                          </p:val>
                                        </p:tav>
                                        <p:tav tm="100000">
                                          <p:val>
                                            <p:strVal val="#ppt_x"/>
                                          </p:val>
                                        </p:tav>
                                      </p:tavLst>
                                    </p:anim>
                                    <p:anim calcmode="lin" valueType="num">
                                      <p:cBhvr additive="base">
                                        <p:cTn id="97" dur="500" fill="hold"/>
                                        <p:tgtEl>
                                          <p:spTgt spid="9523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95237"/>
                                        </p:tgtEl>
                                        <p:attrNameLst>
                                          <p:attrName>style.visibility</p:attrName>
                                        </p:attrNameLst>
                                      </p:cBhvr>
                                      <p:to>
                                        <p:strVal val="visible"/>
                                      </p:to>
                                    </p:set>
                                    <p:anim calcmode="lin" valueType="num">
                                      <p:cBhvr additive="base">
                                        <p:cTn id="100" dur="500" fill="hold"/>
                                        <p:tgtEl>
                                          <p:spTgt spid="95237"/>
                                        </p:tgtEl>
                                        <p:attrNameLst>
                                          <p:attrName>ppt_x</p:attrName>
                                        </p:attrNameLst>
                                      </p:cBhvr>
                                      <p:tavLst>
                                        <p:tav tm="0">
                                          <p:val>
                                            <p:strVal val="#ppt_x"/>
                                          </p:val>
                                        </p:tav>
                                        <p:tav tm="100000">
                                          <p:val>
                                            <p:strVal val="#ppt_x"/>
                                          </p:val>
                                        </p:tav>
                                      </p:tavLst>
                                    </p:anim>
                                    <p:anim calcmode="lin" valueType="num">
                                      <p:cBhvr additive="base">
                                        <p:cTn id="101" dur="500" fill="hold"/>
                                        <p:tgtEl>
                                          <p:spTgt spid="95237"/>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95261"/>
                                        </p:tgtEl>
                                        <p:attrNameLst>
                                          <p:attrName>style.visibility</p:attrName>
                                        </p:attrNameLst>
                                      </p:cBhvr>
                                      <p:to>
                                        <p:strVal val="visible"/>
                                      </p:to>
                                    </p:set>
                                    <p:anim calcmode="lin" valueType="num">
                                      <p:cBhvr additive="base">
                                        <p:cTn id="106" dur="500" fill="hold"/>
                                        <p:tgtEl>
                                          <p:spTgt spid="95261"/>
                                        </p:tgtEl>
                                        <p:attrNameLst>
                                          <p:attrName>ppt_x</p:attrName>
                                        </p:attrNameLst>
                                      </p:cBhvr>
                                      <p:tavLst>
                                        <p:tav tm="0">
                                          <p:val>
                                            <p:strVal val="#ppt_x"/>
                                          </p:val>
                                        </p:tav>
                                        <p:tav tm="100000">
                                          <p:val>
                                            <p:strVal val="#ppt_x"/>
                                          </p:val>
                                        </p:tav>
                                      </p:tavLst>
                                    </p:anim>
                                    <p:anim calcmode="lin" valueType="num">
                                      <p:cBhvr additive="base">
                                        <p:cTn id="107" dur="500" fill="hold"/>
                                        <p:tgtEl>
                                          <p:spTgt spid="95261"/>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95264"/>
                                        </p:tgtEl>
                                        <p:attrNameLst>
                                          <p:attrName>style.visibility</p:attrName>
                                        </p:attrNameLst>
                                      </p:cBhvr>
                                      <p:to>
                                        <p:strVal val="visible"/>
                                      </p:to>
                                    </p:set>
                                    <p:anim calcmode="lin" valueType="num">
                                      <p:cBhvr additive="base">
                                        <p:cTn id="110" dur="500" fill="hold"/>
                                        <p:tgtEl>
                                          <p:spTgt spid="95264"/>
                                        </p:tgtEl>
                                        <p:attrNameLst>
                                          <p:attrName>ppt_x</p:attrName>
                                        </p:attrNameLst>
                                      </p:cBhvr>
                                      <p:tavLst>
                                        <p:tav tm="0">
                                          <p:val>
                                            <p:strVal val="#ppt_x"/>
                                          </p:val>
                                        </p:tav>
                                        <p:tav tm="100000">
                                          <p:val>
                                            <p:strVal val="#ppt_x"/>
                                          </p:val>
                                        </p:tav>
                                      </p:tavLst>
                                    </p:anim>
                                    <p:anim calcmode="lin" valueType="num">
                                      <p:cBhvr additive="base">
                                        <p:cTn id="111" dur="500" fill="hold"/>
                                        <p:tgtEl>
                                          <p:spTgt spid="95264"/>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95260"/>
                                        </p:tgtEl>
                                        <p:attrNameLst>
                                          <p:attrName>style.visibility</p:attrName>
                                        </p:attrNameLst>
                                      </p:cBhvr>
                                      <p:to>
                                        <p:strVal val="visible"/>
                                      </p:to>
                                    </p:set>
                                    <p:anim calcmode="lin" valueType="num">
                                      <p:cBhvr additive="base">
                                        <p:cTn id="114" dur="500" fill="hold"/>
                                        <p:tgtEl>
                                          <p:spTgt spid="95260"/>
                                        </p:tgtEl>
                                        <p:attrNameLst>
                                          <p:attrName>ppt_x</p:attrName>
                                        </p:attrNameLst>
                                      </p:cBhvr>
                                      <p:tavLst>
                                        <p:tav tm="0">
                                          <p:val>
                                            <p:strVal val="#ppt_x"/>
                                          </p:val>
                                        </p:tav>
                                        <p:tav tm="100000">
                                          <p:val>
                                            <p:strVal val="#ppt_x"/>
                                          </p:val>
                                        </p:tav>
                                      </p:tavLst>
                                    </p:anim>
                                    <p:anim calcmode="lin" valueType="num">
                                      <p:cBhvr additive="base">
                                        <p:cTn id="115" dur="500" fill="hold"/>
                                        <p:tgtEl>
                                          <p:spTgt spid="95260"/>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95270"/>
                                        </p:tgtEl>
                                        <p:attrNameLst>
                                          <p:attrName>style.visibility</p:attrName>
                                        </p:attrNameLst>
                                      </p:cBhvr>
                                      <p:to>
                                        <p:strVal val="visible"/>
                                      </p:to>
                                    </p:set>
                                    <p:anim calcmode="lin" valueType="num">
                                      <p:cBhvr additive="base">
                                        <p:cTn id="118" dur="500" fill="hold"/>
                                        <p:tgtEl>
                                          <p:spTgt spid="95270"/>
                                        </p:tgtEl>
                                        <p:attrNameLst>
                                          <p:attrName>ppt_x</p:attrName>
                                        </p:attrNameLst>
                                      </p:cBhvr>
                                      <p:tavLst>
                                        <p:tav tm="0">
                                          <p:val>
                                            <p:strVal val="#ppt_x"/>
                                          </p:val>
                                        </p:tav>
                                        <p:tav tm="100000">
                                          <p:val>
                                            <p:strVal val="#ppt_x"/>
                                          </p:val>
                                        </p:tav>
                                      </p:tavLst>
                                    </p:anim>
                                    <p:anim calcmode="lin" valueType="num">
                                      <p:cBhvr additive="base">
                                        <p:cTn id="119" dur="500" fill="hold"/>
                                        <p:tgtEl>
                                          <p:spTgt spid="95270"/>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95259"/>
                                        </p:tgtEl>
                                        <p:attrNameLst>
                                          <p:attrName>style.visibility</p:attrName>
                                        </p:attrNameLst>
                                      </p:cBhvr>
                                      <p:to>
                                        <p:strVal val="visible"/>
                                      </p:to>
                                    </p:set>
                                    <p:anim calcmode="lin" valueType="num">
                                      <p:cBhvr additive="base">
                                        <p:cTn id="122" dur="500" fill="hold"/>
                                        <p:tgtEl>
                                          <p:spTgt spid="95259"/>
                                        </p:tgtEl>
                                        <p:attrNameLst>
                                          <p:attrName>ppt_x</p:attrName>
                                        </p:attrNameLst>
                                      </p:cBhvr>
                                      <p:tavLst>
                                        <p:tav tm="0">
                                          <p:val>
                                            <p:strVal val="#ppt_x"/>
                                          </p:val>
                                        </p:tav>
                                        <p:tav tm="100000">
                                          <p:val>
                                            <p:strVal val="#ppt_x"/>
                                          </p:val>
                                        </p:tav>
                                      </p:tavLst>
                                    </p:anim>
                                    <p:anim calcmode="lin" valueType="num">
                                      <p:cBhvr additive="base">
                                        <p:cTn id="123" dur="500" fill="hold"/>
                                        <p:tgtEl>
                                          <p:spTgt spid="95259"/>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grpId="0" nodeType="clickEffect">
                                  <p:stCondLst>
                                    <p:cond delay="0"/>
                                  </p:stCondLst>
                                  <p:childTnLst>
                                    <p:set>
                                      <p:cBhvr>
                                        <p:cTn id="127" dur="1" fill="hold">
                                          <p:stCondLst>
                                            <p:cond delay="0"/>
                                          </p:stCondLst>
                                        </p:cTn>
                                        <p:tgtEl>
                                          <p:spTgt spid="95256"/>
                                        </p:tgtEl>
                                        <p:attrNameLst>
                                          <p:attrName>style.visibility</p:attrName>
                                        </p:attrNameLst>
                                      </p:cBhvr>
                                      <p:to>
                                        <p:strVal val="visible"/>
                                      </p:to>
                                    </p:set>
                                    <p:anim calcmode="lin" valueType="num">
                                      <p:cBhvr additive="base">
                                        <p:cTn id="128" dur="500" fill="hold"/>
                                        <p:tgtEl>
                                          <p:spTgt spid="95256"/>
                                        </p:tgtEl>
                                        <p:attrNameLst>
                                          <p:attrName>ppt_x</p:attrName>
                                        </p:attrNameLst>
                                      </p:cBhvr>
                                      <p:tavLst>
                                        <p:tav tm="0">
                                          <p:val>
                                            <p:strVal val="#ppt_x"/>
                                          </p:val>
                                        </p:tav>
                                        <p:tav tm="100000">
                                          <p:val>
                                            <p:strVal val="#ppt_x"/>
                                          </p:val>
                                        </p:tav>
                                      </p:tavLst>
                                    </p:anim>
                                    <p:anim calcmode="lin" valueType="num">
                                      <p:cBhvr additive="base">
                                        <p:cTn id="129" dur="500" fill="hold"/>
                                        <p:tgtEl>
                                          <p:spTgt spid="95256"/>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0"/>
                                  </p:stCondLst>
                                  <p:childTnLst>
                                    <p:set>
                                      <p:cBhvr>
                                        <p:cTn id="131" dur="1" fill="hold">
                                          <p:stCondLst>
                                            <p:cond delay="0"/>
                                          </p:stCondLst>
                                        </p:cTn>
                                        <p:tgtEl>
                                          <p:spTgt spid="95255"/>
                                        </p:tgtEl>
                                        <p:attrNameLst>
                                          <p:attrName>style.visibility</p:attrName>
                                        </p:attrNameLst>
                                      </p:cBhvr>
                                      <p:to>
                                        <p:strVal val="visible"/>
                                      </p:to>
                                    </p:set>
                                    <p:anim calcmode="lin" valueType="num">
                                      <p:cBhvr additive="base">
                                        <p:cTn id="132" dur="500" fill="hold"/>
                                        <p:tgtEl>
                                          <p:spTgt spid="95255"/>
                                        </p:tgtEl>
                                        <p:attrNameLst>
                                          <p:attrName>ppt_x</p:attrName>
                                        </p:attrNameLst>
                                      </p:cBhvr>
                                      <p:tavLst>
                                        <p:tav tm="0">
                                          <p:val>
                                            <p:strVal val="#ppt_x"/>
                                          </p:val>
                                        </p:tav>
                                        <p:tav tm="100000">
                                          <p:val>
                                            <p:strVal val="#ppt_x"/>
                                          </p:val>
                                        </p:tav>
                                      </p:tavLst>
                                    </p:anim>
                                    <p:anim calcmode="lin" valueType="num">
                                      <p:cBhvr additive="base">
                                        <p:cTn id="133" dur="500" fill="hold"/>
                                        <p:tgtEl>
                                          <p:spTgt spid="95255"/>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0"/>
                                  </p:stCondLst>
                                  <p:childTnLst>
                                    <p:set>
                                      <p:cBhvr>
                                        <p:cTn id="135" dur="1" fill="hold">
                                          <p:stCondLst>
                                            <p:cond delay="0"/>
                                          </p:stCondLst>
                                        </p:cTn>
                                        <p:tgtEl>
                                          <p:spTgt spid="95247"/>
                                        </p:tgtEl>
                                        <p:attrNameLst>
                                          <p:attrName>style.visibility</p:attrName>
                                        </p:attrNameLst>
                                      </p:cBhvr>
                                      <p:to>
                                        <p:strVal val="visible"/>
                                      </p:to>
                                    </p:set>
                                    <p:anim calcmode="lin" valueType="num">
                                      <p:cBhvr additive="base">
                                        <p:cTn id="136" dur="500" fill="hold"/>
                                        <p:tgtEl>
                                          <p:spTgt spid="95247"/>
                                        </p:tgtEl>
                                        <p:attrNameLst>
                                          <p:attrName>ppt_x</p:attrName>
                                        </p:attrNameLst>
                                      </p:cBhvr>
                                      <p:tavLst>
                                        <p:tav tm="0">
                                          <p:val>
                                            <p:strVal val="#ppt_x"/>
                                          </p:val>
                                        </p:tav>
                                        <p:tav tm="100000">
                                          <p:val>
                                            <p:strVal val="#ppt_x"/>
                                          </p:val>
                                        </p:tav>
                                      </p:tavLst>
                                    </p:anim>
                                    <p:anim calcmode="lin" valueType="num">
                                      <p:cBhvr additive="base">
                                        <p:cTn id="137" dur="500" fill="hold"/>
                                        <p:tgtEl>
                                          <p:spTgt spid="95247"/>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stCondLst>
                                    <p:cond delay="0"/>
                                  </p:stCondLst>
                                  <p:childTnLst>
                                    <p:set>
                                      <p:cBhvr>
                                        <p:cTn id="139" dur="1" fill="hold">
                                          <p:stCondLst>
                                            <p:cond delay="0"/>
                                          </p:stCondLst>
                                        </p:cTn>
                                        <p:tgtEl>
                                          <p:spTgt spid="95244"/>
                                        </p:tgtEl>
                                        <p:attrNameLst>
                                          <p:attrName>style.visibility</p:attrName>
                                        </p:attrNameLst>
                                      </p:cBhvr>
                                      <p:to>
                                        <p:strVal val="visible"/>
                                      </p:to>
                                    </p:set>
                                    <p:anim calcmode="lin" valueType="num">
                                      <p:cBhvr additive="base">
                                        <p:cTn id="140" dur="500" fill="hold"/>
                                        <p:tgtEl>
                                          <p:spTgt spid="95244"/>
                                        </p:tgtEl>
                                        <p:attrNameLst>
                                          <p:attrName>ppt_x</p:attrName>
                                        </p:attrNameLst>
                                      </p:cBhvr>
                                      <p:tavLst>
                                        <p:tav tm="0">
                                          <p:val>
                                            <p:strVal val="#ppt_x"/>
                                          </p:val>
                                        </p:tav>
                                        <p:tav tm="100000">
                                          <p:val>
                                            <p:strVal val="#ppt_x"/>
                                          </p:val>
                                        </p:tav>
                                      </p:tavLst>
                                    </p:anim>
                                    <p:anim calcmode="lin" valueType="num">
                                      <p:cBhvr additive="base">
                                        <p:cTn id="141" dur="500" fill="hold"/>
                                        <p:tgtEl>
                                          <p:spTgt spid="95244"/>
                                        </p:tgtEl>
                                        <p:attrNameLst>
                                          <p:attrName>ppt_y</p:attrName>
                                        </p:attrNameLst>
                                      </p:cBhvr>
                                      <p:tavLst>
                                        <p:tav tm="0">
                                          <p:val>
                                            <p:strVal val="1+#ppt_h/2"/>
                                          </p:val>
                                        </p:tav>
                                        <p:tav tm="100000">
                                          <p:val>
                                            <p:strVal val="#ppt_y"/>
                                          </p:val>
                                        </p:tav>
                                      </p:tavLst>
                                    </p:anim>
                                  </p:childTnLst>
                                </p:cTn>
                              </p:par>
                              <p:par>
                                <p:cTn id="142" presetID="2" presetClass="entr" presetSubtype="4" fill="hold" grpId="0" nodeType="withEffect">
                                  <p:stCondLst>
                                    <p:cond delay="0"/>
                                  </p:stCondLst>
                                  <p:childTnLst>
                                    <p:set>
                                      <p:cBhvr>
                                        <p:cTn id="143" dur="1" fill="hold">
                                          <p:stCondLst>
                                            <p:cond delay="0"/>
                                          </p:stCondLst>
                                        </p:cTn>
                                        <p:tgtEl>
                                          <p:spTgt spid="95254"/>
                                        </p:tgtEl>
                                        <p:attrNameLst>
                                          <p:attrName>style.visibility</p:attrName>
                                        </p:attrNameLst>
                                      </p:cBhvr>
                                      <p:to>
                                        <p:strVal val="visible"/>
                                      </p:to>
                                    </p:set>
                                    <p:anim calcmode="lin" valueType="num">
                                      <p:cBhvr additive="base">
                                        <p:cTn id="144" dur="500" fill="hold"/>
                                        <p:tgtEl>
                                          <p:spTgt spid="95254"/>
                                        </p:tgtEl>
                                        <p:attrNameLst>
                                          <p:attrName>ppt_x</p:attrName>
                                        </p:attrNameLst>
                                      </p:cBhvr>
                                      <p:tavLst>
                                        <p:tav tm="0">
                                          <p:val>
                                            <p:strVal val="#ppt_x"/>
                                          </p:val>
                                        </p:tav>
                                        <p:tav tm="100000">
                                          <p:val>
                                            <p:strVal val="#ppt_x"/>
                                          </p:val>
                                        </p:tav>
                                      </p:tavLst>
                                    </p:anim>
                                    <p:anim calcmode="lin" valueType="num">
                                      <p:cBhvr additive="base">
                                        <p:cTn id="145" dur="500" fill="hold"/>
                                        <p:tgtEl>
                                          <p:spTgt spid="95254"/>
                                        </p:tgtEl>
                                        <p:attrNameLst>
                                          <p:attrName>ppt_y</p:attrName>
                                        </p:attrNameLst>
                                      </p:cBhvr>
                                      <p:tavLst>
                                        <p:tav tm="0">
                                          <p:val>
                                            <p:strVal val="1+#ppt_h/2"/>
                                          </p:val>
                                        </p:tav>
                                        <p:tav tm="100000">
                                          <p:val>
                                            <p:strVal val="#ppt_y"/>
                                          </p:val>
                                        </p:tav>
                                      </p:tavLst>
                                    </p:anim>
                                  </p:childTnLst>
                                </p:cTn>
                              </p:par>
                              <p:par>
                                <p:cTn id="146" presetID="2" presetClass="entr" presetSubtype="4" fill="hold" grpId="0"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additive="base">
                                        <p:cTn id="148" dur="500" fill="hold"/>
                                        <p:tgtEl>
                                          <p:spTgt spid="46"/>
                                        </p:tgtEl>
                                        <p:attrNameLst>
                                          <p:attrName>ppt_x</p:attrName>
                                        </p:attrNameLst>
                                      </p:cBhvr>
                                      <p:tavLst>
                                        <p:tav tm="0">
                                          <p:val>
                                            <p:strVal val="#ppt_x"/>
                                          </p:val>
                                        </p:tav>
                                        <p:tav tm="100000">
                                          <p:val>
                                            <p:strVal val="#ppt_x"/>
                                          </p:val>
                                        </p:tav>
                                      </p:tavLst>
                                    </p:anim>
                                    <p:anim calcmode="lin" valueType="num">
                                      <p:cBhvr additive="base">
                                        <p:cTn id="149" dur="500" fill="hold"/>
                                        <p:tgtEl>
                                          <p:spTgt spid="46"/>
                                        </p:tgtEl>
                                        <p:attrNameLst>
                                          <p:attrName>ppt_y</p:attrName>
                                        </p:attrNameLst>
                                      </p:cBhvr>
                                      <p:tavLst>
                                        <p:tav tm="0">
                                          <p:val>
                                            <p:strVal val="1+#ppt_h/2"/>
                                          </p:val>
                                        </p:tav>
                                        <p:tav tm="100000">
                                          <p:val>
                                            <p:strVal val="#ppt_y"/>
                                          </p:val>
                                        </p:tav>
                                      </p:tavLst>
                                    </p:anim>
                                  </p:childTnLst>
                                </p:cTn>
                              </p:par>
                              <p:par>
                                <p:cTn id="150" presetID="2" presetClass="entr" presetSubtype="4" fill="hold" grpId="0" nodeType="withEffect">
                                  <p:stCondLst>
                                    <p:cond delay="0"/>
                                  </p:stCondLst>
                                  <p:childTnLst>
                                    <p:set>
                                      <p:cBhvr>
                                        <p:cTn id="151" dur="1" fill="hold">
                                          <p:stCondLst>
                                            <p:cond delay="0"/>
                                          </p:stCondLst>
                                        </p:cTn>
                                        <p:tgtEl>
                                          <p:spTgt spid="3"/>
                                        </p:tgtEl>
                                        <p:attrNameLst>
                                          <p:attrName>style.visibility</p:attrName>
                                        </p:attrNameLst>
                                      </p:cBhvr>
                                      <p:to>
                                        <p:strVal val="visible"/>
                                      </p:to>
                                    </p:set>
                                    <p:anim calcmode="lin" valueType="num">
                                      <p:cBhvr additive="base">
                                        <p:cTn id="152" dur="500" fill="hold"/>
                                        <p:tgtEl>
                                          <p:spTgt spid="3"/>
                                        </p:tgtEl>
                                        <p:attrNameLst>
                                          <p:attrName>ppt_x</p:attrName>
                                        </p:attrNameLst>
                                      </p:cBhvr>
                                      <p:tavLst>
                                        <p:tav tm="0">
                                          <p:val>
                                            <p:strVal val="#ppt_x"/>
                                          </p:val>
                                        </p:tav>
                                        <p:tav tm="100000">
                                          <p:val>
                                            <p:strVal val="#ppt_x"/>
                                          </p:val>
                                        </p:tav>
                                      </p:tavLst>
                                    </p:anim>
                                    <p:anim calcmode="lin" valueType="num">
                                      <p:cBhvr additive="base">
                                        <p:cTn id="153" dur="500" fill="hold"/>
                                        <p:tgtEl>
                                          <p:spTgt spid="3"/>
                                        </p:tgtEl>
                                        <p:attrNameLst>
                                          <p:attrName>ppt_y</p:attrName>
                                        </p:attrNameLst>
                                      </p:cBhvr>
                                      <p:tavLst>
                                        <p:tav tm="0">
                                          <p:val>
                                            <p:strVal val="1+#ppt_h/2"/>
                                          </p:val>
                                        </p:tav>
                                        <p:tav tm="100000">
                                          <p:val>
                                            <p:strVal val="#ppt_y"/>
                                          </p:val>
                                        </p:tav>
                                      </p:tavLst>
                                    </p:anim>
                                  </p:childTnLst>
                                </p:cTn>
                              </p:par>
                              <p:par>
                                <p:cTn id="154" presetID="2" presetClass="entr" presetSubtype="4" fill="hold" grpId="0" nodeType="withEffect">
                                  <p:stCondLst>
                                    <p:cond delay="0"/>
                                  </p:stCondLst>
                                  <p:childTnLst>
                                    <p:set>
                                      <p:cBhvr>
                                        <p:cTn id="155" dur="1" fill="hold">
                                          <p:stCondLst>
                                            <p:cond delay="0"/>
                                          </p:stCondLst>
                                        </p:cTn>
                                        <p:tgtEl>
                                          <p:spTgt spid="54"/>
                                        </p:tgtEl>
                                        <p:attrNameLst>
                                          <p:attrName>style.visibility</p:attrName>
                                        </p:attrNameLst>
                                      </p:cBhvr>
                                      <p:to>
                                        <p:strVal val="visible"/>
                                      </p:to>
                                    </p:set>
                                    <p:anim calcmode="lin" valueType="num">
                                      <p:cBhvr additive="base">
                                        <p:cTn id="156" dur="500" fill="hold"/>
                                        <p:tgtEl>
                                          <p:spTgt spid="54"/>
                                        </p:tgtEl>
                                        <p:attrNameLst>
                                          <p:attrName>ppt_x</p:attrName>
                                        </p:attrNameLst>
                                      </p:cBhvr>
                                      <p:tavLst>
                                        <p:tav tm="0">
                                          <p:val>
                                            <p:strVal val="#ppt_x"/>
                                          </p:val>
                                        </p:tav>
                                        <p:tav tm="100000">
                                          <p:val>
                                            <p:strVal val="#ppt_x"/>
                                          </p:val>
                                        </p:tav>
                                      </p:tavLst>
                                    </p:anim>
                                    <p:anim calcmode="lin" valueType="num">
                                      <p:cBhvr additive="base">
                                        <p:cTn id="157"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2" presetClass="entr" presetSubtype="4" fill="hold" grpId="0" nodeType="clickEffect">
                                  <p:stCondLst>
                                    <p:cond delay="0"/>
                                  </p:stCondLst>
                                  <p:childTnLst>
                                    <p:set>
                                      <p:cBhvr>
                                        <p:cTn id="161" dur="1" fill="hold">
                                          <p:stCondLst>
                                            <p:cond delay="0"/>
                                          </p:stCondLst>
                                        </p:cTn>
                                        <p:tgtEl>
                                          <p:spTgt spid="95250"/>
                                        </p:tgtEl>
                                        <p:attrNameLst>
                                          <p:attrName>style.visibility</p:attrName>
                                        </p:attrNameLst>
                                      </p:cBhvr>
                                      <p:to>
                                        <p:strVal val="visible"/>
                                      </p:to>
                                    </p:set>
                                    <p:anim calcmode="lin" valueType="num">
                                      <p:cBhvr additive="base">
                                        <p:cTn id="162" dur="500" fill="hold"/>
                                        <p:tgtEl>
                                          <p:spTgt spid="95250"/>
                                        </p:tgtEl>
                                        <p:attrNameLst>
                                          <p:attrName>ppt_x</p:attrName>
                                        </p:attrNameLst>
                                      </p:cBhvr>
                                      <p:tavLst>
                                        <p:tav tm="0">
                                          <p:val>
                                            <p:strVal val="#ppt_x"/>
                                          </p:val>
                                        </p:tav>
                                        <p:tav tm="100000">
                                          <p:val>
                                            <p:strVal val="#ppt_x"/>
                                          </p:val>
                                        </p:tav>
                                      </p:tavLst>
                                    </p:anim>
                                    <p:anim calcmode="lin" valueType="num">
                                      <p:cBhvr additive="base">
                                        <p:cTn id="163" dur="500" fill="hold"/>
                                        <p:tgtEl>
                                          <p:spTgt spid="9525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5248"/>
                                        </p:tgtEl>
                                        <p:attrNameLst>
                                          <p:attrName>style.visibility</p:attrName>
                                        </p:attrNameLst>
                                      </p:cBhvr>
                                      <p:to>
                                        <p:strVal val="visible"/>
                                      </p:to>
                                    </p:set>
                                    <p:anim calcmode="lin" valueType="num">
                                      <p:cBhvr additive="base">
                                        <p:cTn id="166" dur="500" fill="hold"/>
                                        <p:tgtEl>
                                          <p:spTgt spid="95248"/>
                                        </p:tgtEl>
                                        <p:attrNameLst>
                                          <p:attrName>ppt_x</p:attrName>
                                        </p:attrNameLst>
                                      </p:cBhvr>
                                      <p:tavLst>
                                        <p:tav tm="0">
                                          <p:val>
                                            <p:strVal val="#ppt_x"/>
                                          </p:val>
                                        </p:tav>
                                        <p:tav tm="100000">
                                          <p:val>
                                            <p:strVal val="#ppt_x"/>
                                          </p:val>
                                        </p:tav>
                                      </p:tavLst>
                                    </p:anim>
                                    <p:anim calcmode="lin" valueType="num">
                                      <p:cBhvr additive="base">
                                        <p:cTn id="167" dur="500" fill="hold"/>
                                        <p:tgtEl>
                                          <p:spTgt spid="95248"/>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95266"/>
                                        </p:tgtEl>
                                        <p:attrNameLst>
                                          <p:attrName>style.visibility</p:attrName>
                                        </p:attrNameLst>
                                      </p:cBhvr>
                                      <p:to>
                                        <p:strVal val="visible"/>
                                      </p:to>
                                    </p:set>
                                    <p:anim calcmode="lin" valueType="num">
                                      <p:cBhvr additive="base">
                                        <p:cTn id="170" dur="500" fill="hold"/>
                                        <p:tgtEl>
                                          <p:spTgt spid="95266"/>
                                        </p:tgtEl>
                                        <p:attrNameLst>
                                          <p:attrName>ppt_x</p:attrName>
                                        </p:attrNameLst>
                                      </p:cBhvr>
                                      <p:tavLst>
                                        <p:tav tm="0">
                                          <p:val>
                                            <p:strVal val="#ppt_x"/>
                                          </p:val>
                                        </p:tav>
                                        <p:tav tm="100000">
                                          <p:val>
                                            <p:strVal val="#ppt_x"/>
                                          </p:val>
                                        </p:tav>
                                      </p:tavLst>
                                    </p:anim>
                                    <p:anim calcmode="lin" valueType="num">
                                      <p:cBhvr additive="base">
                                        <p:cTn id="171" dur="500" fill="hold"/>
                                        <p:tgtEl>
                                          <p:spTgt spid="95266"/>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53"/>
                                        </p:tgtEl>
                                        <p:attrNameLst>
                                          <p:attrName>style.visibility</p:attrName>
                                        </p:attrNameLst>
                                      </p:cBhvr>
                                      <p:to>
                                        <p:strVal val="visible"/>
                                      </p:to>
                                    </p:set>
                                    <p:anim calcmode="lin" valueType="num">
                                      <p:cBhvr additive="base">
                                        <p:cTn id="174" dur="500" fill="hold"/>
                                        <p:tgtEl>
                                          <p:spTgt spid="53"/>
                                        </p:tgtEl>
                                        <p:attrNameLst>
                                          <p:attrName>ppt_x</p:attrName>
                                        </p:attrNameLst>
                                      </p:cBhvr>
                                      <p:tavLst>
                                        <p:tav tm="0">
                                          <p:val>
                                            <p:strVal val="#ppt_x"/>
                                          </p:val>
                                        </p:tav>
                                        <p:tav tm="100000">
                                          <p:val>
                                            <p:strVal val="#ppt_x"/>
                                          </p:val>
                                        </p:tav>
                                      </p:tavLst>
                                    </p:anim>
                                    <p:anim calcmode="lin" valueType="num">
                                      <p:cBhvr additive="base">
                                        <p:cTn id="175" dur="500" fill="hold"/>
                                        <p:tgtEl>
                                          <p:spTgt spid="5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95238"/>
                                        </p:tgtEl>
                                        <p:attrNameLst>
                                          <p:attrName>style.visibility</p:attrName>
                                        </p:attrNameLst>
                                      </p:cBhvr>
                                      <p:to>
                                        <p:strVal val="visible"/>
                                      </p:to>
                                    </p:set>
                                    <p:anim calcmode="lin" valueType="num">
                                      <p:cBhvr additive="base">
                                        <p:cTn id="178" dur="500" fill="hold"/>
                                        <p:tgtEl>
                                          <p:spTgt spid="95238"/>
                                        </p:tgtEl>
                                        <p:attrNameLst>
                                          <p:attrName>ppt_x</p:attrName>
                                        </p:attrNameLst>
                                      </p:cBhvr>
                                      <p:tavLst>
                                        <p:tav tm="0">
                                          <p:val>
                                            <p:strVal val="#ppt_x"/>
                                          </p:val>
                                        </p:tav>
                                        <p:tav tm="100000">
                                          <p:val>
                                            <p:strVal val="#ppt_x"/>
                                          </p:val>
                                        </p:tav>
                                      </p:tavLst>
                                    </p:anim>
                                    <p:anim calcmode="lin" valueType="num">
                                      <p:cBhvr additive="base">
                                        <p:cTn id="179" dur="500" fill="hold"/>
                                        <p:tgtEl>
                                          <p:spTgt spid="952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animBg="1"/>
      <p:bldP spid="95236" grpId="0" animBg="1"/>
      <p:bldP spid="95237" grpId="0" animBg="1"/>
      <p:bldP spid="95238" grpId="0" animBg="1"/>
      <p:bldP spid="95239" grpId="0" animBg="1"/>
      <p:bldP spid="95240" grpId="0" animBg="1"/>
      <p:bldP spid="95241" grpId="0" animBg="1"/>
      <p:bldP spid="95242" grpId="0" animBg="1"/>
      <p:bldP spid="95243" grpId="0" animBg="1"/>
      <p:bldP spid="95244" grpId="0" animBg="1"/>
      <p:bldP spid="95246" grpId="0" animBg="1"/>
      <p:bldP spid="95247" grpId="0" animBg="1"/>
      <p:bldP spid="95248" grpId="0" animBg="1"/>
      <p:bldP spid="95249" grpId="0" animBg="1"/>
      <p:bldP spid="95250" grpId="0" animBg="1"/>
      <p:bldP spid="95251" grpId="0" animBg="1"/>
      <p:bldP spid="95252" grpId="0" animBg="1"/>
      <p:bldP spid="95253" grpId="0" animBg="1"/>
      <p:bldP spid="95254" grpId="0" animBg="1"/>
      <p:bldP spid="95255" grpId="0" animBg="1"/>
      <p:bldP spid="95256" grpId="0" animBg="1"/>
      <p:bldP spid="95257" grpId="0" animBg="1"/>
      <p:bldP spid="95258" grpId="0" animBg="1"/>
      <p:bldP spid="95259" grpId="0" animBg="1"/>
      <p:bldP spid="95260" grpId="0" animBg="1"/>
      <p:bldP spid="95261" grpId="0" animBg="1"/>
      <p:bldP spid="95262" grpId="0"/>
      <p:bldP spid="95263" grpId="0"/>
      <p:bldP spid="95264" grpId="0"/>
      <p:bldP spid="95265" grpId="0"/>
      <p:bldP spid="95266" grpId="0"/>
      <p:bldP spid="95267" grpId="0"/>
      <p:bldP spid="95268" grpId="0"/>
      <p:bldP spid="95269" grpId="0"/>
      <p:bldP spid="95270" grpId="0"/>
      <p:bldP spid="46" grpId="0" animBg="1"/>
      <p:bldP spid="3" grpId="0"/>
      <p:bldP spid="51" grpId="0"/>
      <p:bldP spid="52" grpId="0" animBg="1"/>
      <p:bldP spid="53" grpId="0"/>
      <p:bldP spid="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4" name="Rectangle 8"/>
          <p:cNvSpPr>
            <a:spLocks noChangeArrowheads="1"/>
          </p:cNvSpPr>
          <p:nvPr/>
        </p:nvSpPr>
        <p:spPr bwMode="gray">
          <a:xfrm>
            <a:off x="4886271" y="4724400"/>
            <a:ext cx="12859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smtClean="0">
                <a:solidFill>
                  <a:srgbClr val="FFFFFF"/>
                </a:solidFill>
              </a:rPr>
              <a:t>Ứng dụng</a:t>
            </a:r>
            <a:endParaRPr lang="en-US" b="1">
              <a:solidFill>
                <a:srgbClr val="FFFFFF"/>
              </a:solidFill>
            </a:endParaRPr>
          </a:p>
        </p:txBody>
      </p:sp>
      <p:sp>
        <p:nvSpPr>
          <p:cNvPr id="75785" name="Rectangle 9"/>
          <p:cNvSpPr>
            <a:spLocks noChangeArrowheads="1"/>
          </p:cNvSpPr>
          <p:nvPr/>
        </p:nvSpPr>
        <p:spPr bwMode="gray">
          <a:xfrm>
            <a:off x="2706688" y="2641600"/>
            <a:ext cx="17235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smtClean="0">
                <a:solidFill>
                  <a:srgbClr val="FFFFFF"/>
                </a:solidFill>
              </a:rPr>
              <a:t>Là viết tắt của</a:t>
            </a:r>
            <a:endParaRPr lang="en-US" b="1">
              <a:solidFill>
                <a:srgbClr val="FFFFFF"/>
              </a:solidFill>
            </a:endParaRPr>
          </a:p>
        </p:txBody>
      </p:sp>
      <p:sp>
        <p:nvSpPr>
          <p:cNvPr id="75786" name="Rectangle 10"/>
          <p:cNvSpPr>
            <a:spLocks noChangeArrowheads="1"/>
          </p:cNvSpPr>
          <p:nvPr/>
        </p:nvSpPr>
        <p:spPr bwMode="gray">
          <a:xfrm>
            <a:off x="4782076" y="2678668"/>
            <a:ext cx="13901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smtClean="0">
                <a:solidFill>
                  <a:srgbClr val="FFFFFF"/>
                </a:solidFill>
              </a:rPr>
              <a:t>Nguồn gốc</a:t>
            </a:r>
            <a:endParaRPr lang="en-US" b="1">
              <a:solidFill>
                <a:srgbClr val="FFFFFF"/>
              </a:solidFill>
            </a:endParaRPr>
          </a:p>
        </p:txBody>
      </p:sp>
      <p:sp>
        <p:nvSpPr>
          <p:cNvPr id="75789" name="Rectangle 13"/>
          <p:cNvSpPr>
            <a:spLocks noChangeArrowheads="1"/>
          </p:cNvSpPr>
          <p:nvPr/>
        </p:nvSpPr>
        <p:spPr bwMode="gray">
          <a:xfrm>
            <a:off x="2667000" y="4572000"/>
            <a:ext cx="16722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smtClean="0">
                <a:solidFill>
                  <a:srgbClr val="FFFFFF"/>
                </a:solidFill>
              </a:rPr>
              <a:t>Fracas có thể</a:t>
            </a:r>
          </a:p>
          <a:p>
            <a:pPr eaLnBrk="0" hangingPunct="0"/>
            <a:r>
              <a:rPr lang="en-US" b="1" smtClean="0">
                <a:solidFill>
                  <a:srgbClr val="FFFFFF"/>
                </a:solidFill>
              </a:rPr>
              <a:t>làm gì ?</a:t>
            </a:r>
            <a:endParaRPr lang="en-US" b="1">
              <a:solidFill>
                <a:srgbClr val="FFFFFF"/>
              </a:solidFill>
            </a:endParaRPr>
          </a:p>
        </p:txBody>
      </p:sp>
      <p:sp>
        <p:nvSpPr>
          <p:cNvPr id="26" name="Rectangle 2"/>
          <p:cNvSpPr txBox="1">
            <a:spLocks noChangeArrowheads="1"/>
          </p:cNvSpPr>
          <p:nvPr/>
        </p:nvSpPr>
        <p:spPr bwMode="gray">
          <a:xfrm>
            <a:off x="600075" y="253278"/>
            <a:ext cx="58674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en-US" sz="3400" kern="0" smtClean="0"/>
              <a:t>8D &amp; FRACAS</a:t>
            </a:r>
            <a:endParaRPr lang="en-US" sz="3400" kern="0"/>
          </a:p>
        </p:txBody>
      </p:sp>
      <p:sp>
        <p:nvSpPr>
          <p:cNvPr id="27" name="Text Box 34"/>
          <p:cNvSpPr txBox="1">
            <a:spLocks noChangeArrowheads="1"/>
          </p:cNvSpPr>
          <p:nvPr/>
        </p:nvSpPr>
        <p:spPr bwMode="auto">
          <a:xfrm>
            <a:off x="4191000" y="706636"/>
            <a:ext cx="48006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a:solidFill>
                  <a:srgbClr val="92D050"/>
                </a:solidFill>
                <a:latin typeface="+mj-lt"/>
              </a:rPr>
              <a:t>“ Không tiết kiệm ánh sáng, chỉ tiết kiệm năng lượng </a:t>
            </a:r>
            <a:r>
              <a:rPr lang="en-US" sz="1400" b="1" smtClean="0">
                <a:solidFill>
                  <a:srgbClr val="92D050"/>
                </a:solidFill>
                <a:latin typeface="+mj-lt"/>
              </a:rPr>
              <a:t>”</a:t>
            </a:r>
            <a:endParaRPr lang="en-US" sz="1400" b="1">
              <a:solidFill>
                <a:srgbClr val="92D050"/>
              </a:solidFill>
              <a:latin typeface="+mj-lt"/>
            </a:endParaRPr>
          </a:p>
        </p:txBody>
      </p:sp>
      <p:sp>
        <p:nvSpPr>
          <p:cNvPr id="28" name="Footer Placeholder 3"/>
          <p:cNvSpPr txBox="1">
            <a:spLocks/>
          </p:cNvSpPr>
          <p:nvPr/>
        </p:nvSpPr>
        <p:spPr bwMode="gray">
          <a:xfrm>
            <a:off x="7239000" y="6384925"/>
            <a:ext cx="1752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smtClean="0">
                <a:latin typeface="+mj-lt"/>
              </a:rPr>
              <a:t>Nhóm KSCL ĐTTĐ</a:t>
            </a:r>
            <a:endParaRPr lang="en-US" sz="1200">
              <a:latin typeface="+mj-lt"/>
            </a:endParaRPr>
          </a:p>
        </p:txBody>
      </p:sp>
      <p:sp>
        <p:nvSpPr>
          <p:cNvPr id="30" name="Rectangle 2"/>
          <p:cNvSpPr>
            <a:spLocks noGrp="1" noChangeArrowheads="1"/>
          </p:cNvSpPr>
          <p:nvPr>
            <p:ph type="title"/>
          </p:nvPr>
        </p:nvSpPr>
        <p:spPr>
          <a:xfrm>
            <a:off x="427037" y="1026741"/>
            <a:ext cx="7248526" cy="487363"/>
          </a:xfrm>
        </p:spPr>
        <p:txBody>
          <a:bodyPr/>
          <a:lstStyle/>
          <a:p>
            <a:r>
              <a:rPr lang="en-US" sz="1600" smtClean="0"/>
              <a:t>FRACAS và 8D đều là chu trình cải tiến liên tục PDCA</a:t>
            </a:r>
            <a:endParaRPr lang="en-US" sz="1600"/>
          </a:p>
        </p:txBody>
      </p:sp>
      <p:sp>
        <p:nvSpPr>
          <p:cNvPr id="23" name="Text Box 35"/>
          <p:cNvSpPr txBox="1">
            <a:spLocks noChangeArrowheads="1"/>
          </p:cNvSpPr>
          <p:nvPr/>
        </p:nvSpPr>
        <p:spPr bwMode="black">
          <a:xfrm>
            <a:off x="439736" y="1551952"/>
            <a:ext cx="53514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Clr>
                <a:srgbClr val="1F3F5F"/>
              </a:buClr>
              <a:buFontTx/>
              <a:buChar char="•"/>
            </a:pPr>
            <a:r>
              <a:rPr lang="en-US" sz="1400" smtClean="0">
                <a:solidFill>
                  <a:srgbClr val="1C1C1C"/>
                </a:solidFill>
              </a:rPr>
              <a:t>Fracas có các bước thực hiện tương tự như phân tích 8D.</a:t>
            </a:r>
            <a:endParaRPr lang="en-US" sz="1400">
              <a:solidFill>
                <a:srgbClr val="1C1C1C"/>
              </a:solidFill>
            </a:endParaRPr>
          </a:p>
        </p:txBody>
      </p:sp>
      <p:graphicFrame>
        <p:nvGraphicFramePr>
          <p:cNvPr id="8" name="Diagram 7"/>
          <p:cNvGraphicFramePr/>
          <p:nvPr>
            <p:extLst>
              <p:ext uri="{D42A27DB-BD31-4B8C-83A1-F6EECF244321}">
                <p14:modId xmlns:p14="http://schemas.microsoft.com/office/powerpoint/2010/main" val="3962120907"/>
              </p:ext>
            </p:extLst>
          </p:nvPr>
        </p:nvGraphicFramePr>
        <p:xfrm>
          <a:off x="600074" y="1859729"/>
          <a:ext cx="7515226" cy="4525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327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3" grpId="0"/>
      <p:bldGraphic spid="8"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
          <p:cNvSpPr txBox="1">
            <a:spLocks noChangeArrowheads="1"/>
          </p:cNvSpPr>
          <p:nvPr/>
        </p:nvSpPr>
        <p:spPr bwMode="gray">
          <a:xfrm>
            <a:off x="600075" y="253278"/>
            <a:ext cx="58674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en-US" sz="3400" kern="0" smtClean="0"/>
              <a:t>8D &amp; FRACAS</a:t>
            </a:r>
            <a:endParaRPr lang="en-US" sz="3400" kern="0"/>
          </a:p>
        </p:txBody>
      </p:sp>
      <p:sp>
        <p:nvSpPr>
          <p:cNvPr id="43" name="Text Box 34"/>
          <p:cNvSpPr txBox="1">
            <a:spLocks noChangeArrowheads="1"/>
          </p:cNvSpPr>
          <p:nvPr/>
        </p:nvSpPr>
        <p:spPr bwMode="auto">
          <a:xfrm>
            <a:off x="4191000" y="706636"/>
            <a:ext cx="48006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a:solidFill>
                  <a:srgbClr val="92D050"/>
                </a:solidFill>
                <a:latin typeface="+mj-lt"/>
              </a:rPr>
              <a:t>“ Không tiết kiệm ánh sáng, chỉ tiết kiệm năng lượng </a:t>
            </a:r>
            <a:r>
              <a:rPr lang="en-US" sz="1400" b="1" smtClean="0">
                <a:solidFill>
                  <a:srgbClr val="92D050"/>
                </a:solidFill>
                <a:latin typeface="+mj-lt"/>
              </a:rPr>
              <a:t>”</a:t>
            </a:r>
            <a:endParaRPr lang="en-US" sz="1400" b="1">
              <a:solidFill>
                <a:srgbClr val="92D050"/>
              </a:solidFill>
              <a:latin typeface="+mj-lt"/>
            </a:endParaRPr>
          </a:p>
        </p:txBody>
      </p:sp>
      <p:sp>
        <p:nvSpPr>
          <p:cNvPr id="44" name="Footer Placeholder 3"/>
          <p:cNvSpPr txBox="1">
            <a:spLocks/>
          </p:cNvSpPr>
          <p:nvPr/>
        </p:nvSpPr>
        <p:spPr bwMode="gray">
          <a:xfrm>
            <a:off x="7239000" y="6384925"/>
            <a:ext cx="1752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smtClean="0">
                <a:latin typeface="+mj-lt"/>
              </a:rPr>
              <a:t>Nhóm KSCL ĐTTĐ</a:t>
            </a:r>
            <a:endParaRPr lang="en-US" sz="1200">
              <a:latin typeface="+mj-lt"/>
            </a:endParaRPr>
          </a:p>
        </p:txBody>
      </p:sp>
      <p:sp>
        <p:nvSpPr>
          <p:cNvPr id="45" name="Rectangle 2"/>
          <p:cNvSpPr>
            <a:spLocks noGrp="1" noChangeArrowheads="1"/>
          </p:cNvSpPr>
          <p:nvPr>
            <p:ph type="title"/>
          </p:nvPr>
        </p:nvSpPr>
        <p:spPr>
          <a:xfrm>
            <a:off x="381000" y="1524000"/>
            <a:ext cx="8610600" cy="1219200"/>
          </a:xfrm>
        </p:spPr>
        <p:txBody>
          <a:bodyPr/>
          <a:lstStyle/>
          <a:p>
            <a:r>
              <a:rPr lang="vi-VN" sz="1600"/>
              <a:t>FRACAS là quy trình để tạo ra báo cáo về lỗi/ sai hỏng/ vấn đề và đưa ra hành động và 8D là công cụ thể hiện quá trình thực hiện Fracas, cũng giống như biểu đồ xương cá, 80/20 là công cụ để thể hiện kết quả của bước MÔ TẢ VẤN ĐỀ trong 8D. Fracas bao trùm 8D</a:t>
            </a:r>
            <a:r>
              <a:rPr lang="vi-VN" sz="1600" smtClean="0"/>
              <a:t>.</a:t>
            </a:r>
            <a:r>
              <a:rPr lang="en-US" sz="1600" smtClean="0"/>
              <a:t> Do đó Fracas được dùng:</a:t>
            </a:r>
            <a:endParaRPr lang="en-US" sz="1600"/>
          </a:p>
        </p:txBody>
      </p:sp>
      <p:graphicFrame>
        <p:nvGraphicFramePr>
          <p:cNvPr id="5" name="Diagram 4"/>
          <p:cNvGraphicFramePr/>
          <p:nvPr>
            <p:extLst>
              <p:ext uri="{D42A27DB-BD31-4B8C-83A1-F6EECF244321}">
                <p14:modId xmlns:p14="http://schemas.microsoft.com/office/powerpoint/2010/main" val="2356157033"/>
              </p:ext>
            </p:extLst>
          </p:nvPr>
        </p:nvGraphicFramePr>
        <p:xfrm>
          <a:off x="457200" y="2743200"/>
          <a:ext cx="8534400" cy="3641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502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Graphic spid="5"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WordArt 3"/>
          <p:cNvSpPr>
            <a:spLocks noChangeArrowheads="1" noChangeShapeType="1" noTextEdit="1"/>
          </p:cNvSpPr>
          <p:nvPr/>
        </p:nvSpPr>
        <p:spPr bwMode="gray">
          <a:xfrm>
            <a:off x="2133600" y="3124200"/>
            <a:ext cx="4648200" cy="609600"/>
          </a:xfrm>
          <a:prstGeom prst="rect">
            <a:avLst/>
          </a:prstGeom>
        </p:spPr>
        <p:txBody>
          <a:bodyPr wrap="none" fromWordArt="1">
            <a:prstTxWarp prst="textDeflate">
              <a:avLst>
                <a:gd name="adj" fmla="val 0"/>
              </a:avLst>
            </a:prstTxWarp>
          </a:bodyPr>
          <a:lstStyle/>
          <a:p>
            <a:pPr algn="ctr"/>
            <a:r>
              <a:rPr lang="en-US" sz="5400" b="1" kern="10">
                <a:ln w="28575">
                  <a:solidFill>
                    <a:schemeClr val="bg1"/>
                  </a:solidFill>
                  <a:round/>
                  <a:headEnd/>
                  <a:tailEnd/>
                </a:ln>
                <a:gradFill rotWithShape="1">
                  <a:gsLst>
                    <a:gs pos="0">
                      <a:schemeClr val="tx2"/>
                    </a:gs>
                    <a:gs pos="100000">
                      <a:schemeClr val="tx1"/>
                    </a:gs>
                  </a:gsLst>
                  <a:lin ang="5400000" scaled="1"/>
                </a:gradFill>
                <a:effectLst>
                  <a:outerShdw dist="71842" dir="2700000" algn="ctr" rotWithShape="0">
                    <a:schemeClr val="bg2">
                      <a:alpha val="50000"/>
                    </a:schemeClr>
                  </a:outerShdw>
                </a:effectLst>
                <a:latin typeface="Verdana"/>
                <a:ea typeface="Verdana"/>
              </a:rPr>
              <a:t>Thank You !</a:t>
            </a:r>
          </a:p>
        </p:txBody>
      </p:sp>
      <p:pic>
        <p:nvPicPr>
          <p:cNvPr id="6" name="Picture 5"/>
          <p:cNvPicPr>
            <a:picLocks noChangeAspect="1"/>
          </p:cNvPicPr>
          <p:nvPr/>
        </p:nvPicPr>
        <p:blipFill>
          <a:blip r:embed="rId2"/>
          <a:stretch>
            <a:fillRect/>
          </a:stretch>
        </p:blipFill>
        <p:spPr>
          <a:xfrm>
            <a:off x="7239000" y="700585"/>
            <a:ext cx="1371600" cy="4913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wipe(down)">
                                      <p:cBhvr>
                                        <p:cTn id="7" dur="580">
                                          <p:stCondLst>
                                            <p:cond delay="0"/>
                                          </p:stCondLst>
                                        </p:cTn>
                                        <p:tgtEl>
                                          <p:spTgt spid="59395"/>
                                        </p:tgtEl>
                                      </p:cBhvr>
                                    </p:animEffect>
                                    <p:anim calcmode="lin" valueType="num">
                                      <p:cBhvr>
                                        <p:cTn id="8" dur="1822" tmFilter="0,0; 0.14,0.36; 0.43,0.73; 0.71,0.91; 1.0,1.0">
                                          <p:stCondLst>
                                            <p:cond delay="0"/>
                                          </p:stCondLst>
                                        </p:cTn>
                                        <p:tgtEl>
                                          <p:spTgt spid="5939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939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939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939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9395"/>
                                        </p:tgtEl>
                                        <p:attrNameLst>
                                          <p:attrName>ppt_y</p:attrName>
                                        </p:attrNameLst>
                                      </p:cBhvr>
                                      <p:tavLst>
                                        <p:tav tm="0" fmla="#ppt_y-sin(pi*$)/81">
                                          <p:val>
                                            <p:fltVal val="0"/>
                                          </p:val>
                                        </p:tav>
                                        <p:tav tm="100000">
                                          <p:val>
                                            <p:fltVal val="1"/>
                                          </p:val>
                                        </p:tav>
                                      </p:tavLst>
                                    </p:anim>
                                    <p:animScale>
                                      <p:cBhvr>
                                        <p:cTn id="13" dur="26">
                                          <p:stCondLst>
                                            <p:cond delay="650"/>
                                          </p:stCondLst>
                                        </p:cTn>
                                        <p:tgtEl>
                                          <p:spTgt spid="59395"/>
                                        </p:tgtEl>
                                      </p:cBhvr>
                                      <p:to x="100000" y="60000"/>
                                    </p:animScale>
                                    <p:animScale>
                                      <p:cBhvr>
                                        <p:cTn id="14" dur="166" decel="50000">
                                          <p:stCondLst>
                                            <p:cond delay="676"/>
                                          </p:stCondLst>
                                        </p:cTn>
                                        <p:tgtEl>
                                          <p:spTgt spid="59395"/>
                                        </p:tgtEl>
                                      </p:cBhvr>
                                      <p:to x="100000" y="100000"/>
                                    </p:animScale>
                                    <p:animScale>
                                      <p:cBhvr>
                                        <p:cTn id="15" dur="26">
                                          <p:stCondLst>
                                            <p:cond delay="1312"/>
                                          </p:stCondLst>
                                        </p:cTn>
                                        <p:tgtEl>
                                          <p:spTgt spid="59395"/>
                                        </p:tgtEl>
                                      </p:cBhvr>
                                      <p:to x="100000" y="80000"/>
                                    </p:animScale>
                                    <p:animScale>
                                      <p:cBhvr>
                                        <p:cTn id="16" dur="166" decel="50000">
                                          <p:stCondLst>
                                            <p:cond delay="1338"/>
                                          </p:stCondLst>
                                        </p:cTn>
                                        <p:tgtEl>
                                          <p:spTgt spid="59395"/>
                                        </p:tgtEl>
                                      </p:cBhvr>
                                      <p:to x="100000" y="100000"/>
                                    </p:animScale>
                                    <p:animScale>
                                      <p:cBhvr>
                                        <p:cTn id="17" dur="26">
                                          <p:stCondLst>
                                            <p:cond delay="1642"/>
                                          </p:stCondLst>
                                        </p:cTn>
                                        <p:tgtEl>
                                          <p:spTgt spid="59395"/>
                                        </p:tgtEl>
                                      </p:cBhvr>
                                      <p:to x="100000" y="90000"/>
                                    </p:animScale>
                                    <p:animScale>
                                      <p:cBhvr>
                                        <p:cTn id="18" dur="166" decel="50000">
                                          <p:stCondLst>
                                            <p:cond delay="1668"/>
                                          </p:stCondLst>
                                        </p:cTn>
                                        <p:tgtEl>
                                          <p:spTgt spid="59395"/>
                                        </p:tgtEl>
                                      </p:cBhvr>
                                      <p:to x="100000" y="100000"/>
                                    </p:animScale>
                                    <p:animScale>
                                      <p:cBhvr>
                                        <p:cTn id="19" dur="26">
                                          <p:stCondLst>
                                            <p:cond delay="1808"/>
                                          </p:stCondLst>
                                        </p:cTn>
                                        <p:tgtEl>
                                          <p:spTgt spid="59395"/>
                                        </p:tgtEl>
                                      </p:cBhvr>
                                      <p:to x="100000" y="95000"/>
                                    </p:animScale>
                                    <p:animScale>
                                      <p:cBhvr>
                                        <p:cTn id="20" dur="166" decel="50000">
                                          <p:stCondLst>
                                            <p:cond delay="1834"/>
                                          </p:stCondLst>
                                        </p:cTn>
                                        <p:tgtEl>
                                          <p:spTgt spid="5939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95758" y="1012326"/>
            <a:ext cx="5867400" cy="487363"/>
          </a:xfrm>
        </p:spPr>
        <p:txBody>
          <a:bodyPr/>
          <a:lstStyle/>
          <a:p>
            <a:r>
              <a:rPr lang="en-US" sz="2700" smtClean="0"/>
              <a:t>Vấn Đề Là Gì ?</a:t>
            </a:r>
            <a:endParaRPr lang="en-US" sz="2700"/>
          </a:p>
        </p:txBody>
      </p:sp>
      <p:sp>
        <p:nvSpPr>
          <p:cNvPr id="7" name="Text Box 34"/>
          <p:cNvSpPr txBox="1">
            <a:spLocks noChangeArrowheads="1"/>
          </p:cNvSpPr>
          <p:nvPr/>
        </p:nvSpPr>
        <p:spPr bwMode="auto">
          <a:xfrm>
            <a:off x="4800599" y="757238"/>
            <a:ext cx="41148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a:solidFill>
                  <a:srgbClr val="92D050"/>
                </a:solidFill>
                <a:latin typeface="Curlz MT" panose="04040404050702020202" pitchFamily="82" charset="0"/>
              </a:rPr>
              <a:t>“ Không tiết kiệm ánh sáng, chỉ tiết kiệm năng lượng </a:t>
            </a:r>
            <a:r>
              <a:rPr lang="en-US" sz="1400" b="1" smtClean="0">
                <a:solidFill>
                  <a:srgbClr val="92D050"/>
                </a:solidFill>
                <a:latin typeface="Curlz MT" panose="04040404050702020202" pitchFamily="82" charset="0"/>
              </a:rPr>
              <a:t>”</a:t>
            </a:r>
            <a:endParaRPr lang="en-US" sz="1400" b="1">
              <a:solidFill>
                <a:srgbClr val="92D050"/>
              </a:solidFill>
              <a:latin typeface="Curlz MT" panose="04040404050702020202" pitchFamily="82" charset="0"/>
            </a:endParaRPr>
          </a:p>
        </p:txBody>
      </p:sp>
      <p:sp>
        <p:nvSpPr>
          <p:cNvPr id="8" name="Footer Placeholder 3"/>
          <p:cNvSpPr txBox="1">
            <a:spLocks/>
          </p:cNvSpPr>
          <p:nvPr/>
        </p:nvSpPr>
        <p:spPr bwMode="gray">
          <a:xfrm>
            <a:off x="7239000" y="6384925"/>
            <a:ext cx="1752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smtClean="0"/>
              <a:t>Nhóm KSCL ĐTTĐ</a:t>
            </a:r>
            <a:endParaRPr lang="en-US" sz="1200"/>
          </a:p>
        </p:txBody>
      </p:sp>
      <p:sp>
        <p:nvSpPr>
          <p:cNvPr id="11" name="Hexagon 10"/>
          <p:cNvSpPr/>
          <p:nvPr/>
        </p:nvSpPr>
        <p:spPr>
          <a:xfrm rot="1687901">
            <a:off x="461573" y="2036911"/>
            <a:ext cx="2355582" cy="2150610"/>
          </a:xfrm>
          <a:prstGeom prst="hexagon">
            <a:avLst>
              <a:gd name="adj" fmla="val 25966"/>
              <a:gd name="vf" fmla="val 11547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2" name="Hexagon 21"/>
          <p:cNvSpPr/>
          <p:nvPr/>
        </p:nvSpPr>
        <p:spPr>
          <a:xfrm rot="1687901">
            <a:off x="2653869" y="1927988"/>
            <a:ext cx="2355582" cy="2150610"/>
          </a:xfrm>
          <a:prstGeom prst="hexagon">
            <a:avLst>
              <a:gd name="adj" fmla="val 25966"/>
              <a:gd name="vf" fmla="val 115470"/>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p:nvSpPr>
        <p:spPr>
          <a:xfrm rot="1687901">
            <a:off x="1587069" y="3921603"/>
            <a:ext cx="2355582" cy="2150610"/>
          </a:xfrm>
          <a:prstGeom prst="hexagon">
            <a:avLst>
              <a:gd name="adj" fmla="val 25966"/>
              <a:gd name="vf" fmla="val 115470"/>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p:nvSpPr>
        <p:spPr>
          <a:xfrm rot="1687901">
            <a:off x="3753548" y="3781099"/>
            <a:ext cx="2355582" cy="2150610"/>
          </a:xfrm>
          <a:prstGeom prst="hexagon">
            <a:avLst>
              <a:gd name="adj" fmla="val 25966"/>
              <a:gd name="vf" fmla="val 115470"/>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819857" y="2380045"/>
            <a:ext cx="2057400" cy="1246495"/>
          </a:xfrm>
          <a:prstGeom prst="rect">
            <a:avLst/>
          </a:prstGeom>
          <a:noFill/>
        </p:spPr>
        <p:txBody>
          <a:bodyPr wrap="square" rtlCol="0">
            <a:spAutoFit/>
          </a:bodyPr>
          <a:lstStyle/>
          <a:p>
            <a:pPr algn="ctr"/>
            <a:r>
              <a:rPr lang="en-US" sz="2500" b="1" smtClean="0">
                <a:solidFill>
                  <a:schemeClr val="accent1">
                    <a:lumMod val="60000"/>
                    <a:lumOff val="40000"/>
                  </a:schemeClr>
                </a:solidFill>
                <a:latin typeface="Times New Roman" panose="02020603050405020304" pitchFamily="18" charset="0"/>
                <a:cs typeface="Times New Roman" panose="02020603050405020304" pitchFamily="18" charset="0"/>
              </a:rPr>
              <a:t>Là một câu hỏi cần phải được trả lời.</a:t>
            </a:r>
            <a:endParaRPr lang="en-US" sz="2500" b="1">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1736160" y="4290712"/>
            <a:ext cx="2057400" cy="1384995"/>
          </a:xfrm>
          <a:prstGeom prst="rect">
            <a:avLst/>
          </a:prstGeom>
          <a:noFill/>
        </p:spPr>
        <p:txBody>
          <a:bodyPr wrap="square" rtlCol="0">
            <a:spAutoFit/>
          </a:bodyPr>
          <a:lstStyle/>
          <a:p>
            <a:pPr algn="ctr"/>
            <a:r>
              <a:rPr lang="en-US" sz="2100" b="1" smtClean="0">
                <a:solidFill>
                  <a:schemeClr val="accent1">
                    <a:lumMod val="60000"/>
                    <a:lumOff val="40000"/>
                  </a:schemeClr>
                </a:solidFill>
                <a:latin typeface="Times New Roman" panose="02020603050405020304" pitchFamily="18" charset="0"/>
                <a:cs typeface="Times New Roman" panose="02020603050405020304" pitchFamily="18" charset="0"/>
              </a:rPr>
              <a:t>Là thứ cần phải giải quyết hoặc đang trong quá trình giải quyết.</a:t>
            </a:r>
            <a:endParaRPr lang="en-US" sz="2100" b="1">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610057" y="2899258"/>
            <a:ext cx="2057400" cy="477054"/>
          </a:xfrm>
          <a:prstGeom prst="rect">
            <a:avLst/>
          </a:prstGeom>
          <a:noFill/>
        </p:spPr>
        <p:txBody>
          <a:bodyPr wrap="square" rtlCol="0">
            <a:spAutoFit/>
          </a:bodyPr>
          <a:lstStyle/>
          <a:p>
            <a:pPr algn="ctr"/>
            <a:r>
              <a:rPr lang="en-US" sz="2500" b="1" smtClean="0">
                <a:solidFill>
                  <a:srgbClr val="00B0F0"/>
                </a:solidFill>
                <a:latin typeface="Times New Roman" panose="02020603050405020304" pitchFamily="18" charset="0"/>
                <a:cs typeface="Times New Roman" panose="02020603050405020304" pitchFamily="18" charset="0"/>
              </a:rPr>
              <a:t>Vấn đề là gì ?</a:t>
            </a:r>
            <a:endParaRPr lang="en-US" sz="2500" b="1">
              <a:solidFill>
                <a:srgbClr val="00B0F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3750240" y="4191000"/>
            <a:ext cx="2269560" cy="1631216"/>
          </a:xfrm>
          <a:prstGeom prst="rect">
            <a:avLst/>
          </a:prstGeom>
          <a:noFill/>
        </p:spPr>
        <p:txBody>
          <a:bodyPr wrap="square" rtlCol="0">
            <a:spAutoFit/>
          </a:bodyPr>
          <a:lstStyle/>
          <a:p>
            <a:pPr algn="ctr"/>
            <a:r>
              <a:rPr lang="en-US" sz="2500" b="1" smtClean="0">
                <a:solidFill>
                  <a:srgbClr val="00B0F0"/>
                </a:solidFill>
                <a:latin typeface="Times New Roman" panose="02020603050405020304" pitchFamily="18" charset="0"/>
                <a:cs typeface="Times New Roman" panose="02020603050405020304" pitchFamily="18" charset="0"/>
              </a:rPr>
              <a:t>Một số kỹ thuật định nghĩa lại vấn đề</a:t>
            </a:r>
            <a:endParaRPr lang="en-US" sz="2500" b="1">
              <a:solidFill>
                <a:srgbClr val="00B0F0"/>
              </a:solidFill>
              <a:latin typeface="Times New Roman" panose="02020603050405020304" pitchFamily="18" charset="0"/>
              <a:cs typeface="Times New Roman" panose="02020603050405020304" pitchFamily="18" charset="0"/>
            </a:endParaRPr>
          </a:p>
        </p:txBody>
      </p:sp>
      <p:sp>
        <p:nvSpPr>
          <p:cNvPr id="13" name="Rectangle 2"/>
          <p:cNvSpPr txBox="1">
            <a:spLocks noChangeArrowheads="1"/>
          </p:cNvSpPr>
          <p:nvPr/>
        </p:nvSpPr>
        <p:spPr bwMode="gray">
          <a:xfrm>
            <a:off x="457200" y="274637"/>
            <a:ext cx="58674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en-US" sz="3600" kern="0" smtClean="0"/>
              <a:t>Các Khái Niệm</a:t>
            </a:r>
            <a:endParaRPr lang="en-US" sz="3600" kern="0"/>
          </a:p>
        </p:txBody>
      </p:sp>
      <p:sp>
        <p:nvSpPr>
          <p:cNvPr id="14" name="Hexagon 13"/>
          <p:cNvSpPr/>
          <p:nvPr/>
        </p:nvSpPr>
        <p:spPr>
          <a:xfrm rot="1687901">
            <a:off x="4817440" y="1853625"/>
            <a:ext cx="2355582" cy="2150610"/>
          </a:xfrm>
          <a:prstGeom prst="hexagon">
            <a:avLst>
              <a:gd name="adj" fmla="val 25966"/>
              <a:gd name="vf" fmla="val 11547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957763" y="2319650"/>
            <a:ext cx="2057400" cy="1246495"/>
          </a:xfrm>
          <a:prstGeom prst="rect">
            <a:avLst/>
          </a:prstGeom>
          <a:noFill/>
        </p:spPr>
        <p:txBody>
          <a:bodyPr wrap="square" rtlCol="0">
            <a:spAutoFit/>
          </a:bodyPr>
          <a:lstStyle/>
          <a:p>
            <a:pPr algn="ctr"/>
            <a:r>
              <a:rPr lang="en-US" sz="2500" b="1" smtClean="0">
                <a:solidFill>
                  <a:srgbClr val="0070C0"/>
                </a:solidFill>
                <a:latin typeface="Times New Roman" panose="02020603050405020304" pitchFamily="18" charset="0"/>
                <a:cs typeface="Times New Roman" panose="02020603050405020304" pitchFamily="18" charset="0"/>
              </a:rPr>
              <a:t>Sai lầm trong định nghĩa vấn đề</a:t>
            </a:r>
            <a:endParaRPr lang="en-US" sz="2500" b="1">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6"/>
                                        </p:tgtEl>
                                        <p:attrNameLst>
                                          <p:attrName>style.visibility</p:attrName>
                                        </p:attrNameLst>
                                      </p:cBhvr>
                                      <p:to>
                                        <p:strVal val="visible"/>
                                      </p:to>
                                    </p:set>
                                    <p:animEffect transition="in" filter="fade">
                                      <p:cBhvr>
                                        <p:cTn id="12" dur="500"/>
                                        <p:tgtEl>
                                          <p:spTgt spid="4198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1000" fill="hold"/>
                                        <p:tgtEl>
                                          <p:spTgt spid="27"/>
                                        </p:tgtEl>
                                        <p:attrNameLst>
                                          <p:attrName>ppt_w</p:attrName>
                                        </p:attrNameLst>
                                      </p:cBhvr>
                                      <p:tavLst>
                                        <p:tav tm="0">
                                          <p:val>
                                            <p:fltVal val="0"/>
                                          </p:val>
                                        </p:tav>
                                        <p:tav tm="100000">
                                          <p:val>
                                            <p:strVal val="#ppt_w"/>
                                          </p:val>
                                        </p:tav>
                                      </p:tavLst>
                                    </p:anim>
                                    <p:anim calcmode="lin" valueType="num">
                                      <p:cBhvr>
                                        <p:cTn id="27" dur="1000" fill="hold"/>
                                        <p:tgtEl>
                                          <p:spTgt spid="27"/>
                                        </p:tgtEl>
                                        <p:attrNameLst>
                                          <p:attrName>ppt_h</p:attrName>
                                        </p:attrNameLst>
                                      </p:cBhvr>
                                      <p:tavLst>
                                        <p:tav tm="0">
                                          <p:val>
                                            <p:fltVal val="0"/>
                                          </p:val>
                                        </p:tav>
                                        <p:tav tm="100000">
                                          <p:val>
                                            <p:strVal val="#ppt_h"/>
                                          </p:val>
                                        </p:tav>
                                      </p:tavLst>
                                    </p:anim>
                                    <p:anim calcmode="lin" valueType="num">
                                      <p:cBhvr>
                                        <p:cTn id="28" dur="1000" fill="hold"/>
                                        <p:tgtEl>
                                          <p:spTgt spid="27"/>
                                        </p:tgtEl>
                                        <p:attrNameLst>
                                          <p:attrName>style.rotation</p:attrName>
                                        </p:attrNameLst>
                                      </p:cBhvr>
                                      <p:tavLst>
                                        <p:tav tm="0">
                                          <p:val>
                                            <p:fltVal val="90"/>
                                          </p:val>
                                        </p:tav>
                                        <p:tav tm="100000">
                                          <p:val>
                                            <p:fltVal val="0"/>
                                          </p:val>
                                        </p:tav>
                                      </p:tavLst>
                                    </p:anim>
                                    <p:animEffect transition="in" filter="fade">
                                      <p:cBhvr>
                                        <p:cTn id="29" dur="10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1000" fill="hold"/>
                                        <p:tgtEl>
                                          <p:spTgt spid="22"/>
                                        </p:tgtEl>
                                        <p:attrNameLst>
                                          <p:attrName>ppt_w</p:attrName>
                                        </p:attrNameLst>
                                      </p:cBhvr>
                                      <p:tavLst>
                                        <p:tav tm="0">
                                          <p:val>
                                            <p:fltVal val="0"/>
                                          </p:val>
                                        </p:tav>
                                        <p:tav tm="100000">
                                          <p:val>
                                            <p:strVal val="#ppt_w"/>
                                          </p:val>
                                        </p:tav>
                                      </p:tavLst>
                                    </p:anim>
                                    <p:anim calcmode="lin" valueType="num">
                                      <p:cBhvr>
                                        <p:cTn id="35" dur="1000" fill="hold"/>
                                        <p:tgtEl>
                                          <p:spTgt spid="22"/>
                                        </p:tgtEl>
                                        <p:attrNameLst>
                                          <p:attrName>ppt_h</p:attrName>
                                        </p:attrNameLst>
                                      </p:cBhvr>
                                      <p:tavLst>
                                        <p:tav tm="0">
                                          <p:val>
                                            <p:fltVal val="0"/>
                                          </p:val>
                                        </p:tav>
                                        <p:tav tm="100000">
                                          <p:val>
                                            <p:strVal val="#ppt_h"/>
                                          </p:val>
                                        </p:tav>
                                      </p:tavLst>
                                    </p:anim>
                                    <p:anim calcmode="lin" valueType="num">
                                      <p:cBhvr>
                                        <p:cTn id="36" dur="1000" fill="hold"/>
                                        <p:tgtEl>
                                          <p:spTgt spid="22"/>
                                        </p:tgtEl>
                                        <p:attrNameLst>
                                          <p:attrName>style.rotation</p:attrName>
                                        </p:attrNameLst>
                                      </p:cBhvr>
                                      <p:tavLst>
                                        <p:tav tm="0">
                                          <p:val>
                                            <p:fltVal val="90"/>
                                          </p:val>
                                        </p:tav>
                                        <p:tav tm="100000">
                                          <p:val>
                                            <p:fltVal val="0"/>
                                          </p:val>
                                        </p:tav>
                                      </p:tavLst>
                                    </p:anim>
                                    <p:animEffect transition="in" filter="fade">
                                      <p:cBhvr>
                                        <p:cTn id="37" dur="1000"/>
                                        <p:tgtEl>
                                          <p:spTgt spid="22"/>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1000" fill="hold"/>
                                        <p:tgtEl>
                                          <p:spTgt spid="23"/>
                                        </p:tgtEl>
                                        <p:attrNameLst>
                                          <p:attrName>ppt_w</p:attrName>
                                        </p:attrNameLst>
                                      </p:cBhvr>
                                      <p:tavLst>
                                        <p:tav tm="0">
                                          <p:val>
                                            <p:fltVal val="0"/>
                                          </p:val>
                                        </p:tav>
                                        <p:tav tm="100000">
                                          <p:val>
                                            <p:strVal val="#ppt_w"/>
                                          </p:val>
                                        </p:tav>
                                      </p:tavLst>
                                    </p:anim>
                                    <p:anim calcmode="lin" valueType="num">
                                      <p:cBhvr>
                                        <p:cTn id="49" dur="1000" fill="hold"/>
                                        <p:tgtEl>
                                          <p:spTgt spid="23"/>
                                        </p:tgtEl>
                                        <p:attrNameLst>
                                          <p:attrName>ppt_h</p:attrName>
                                        </p:attrNameLst>
                                      </p:cBhvr>
                                      <p:tavLst>
                                        <p:tav tm="0">
                                          <p:val>
                                            <p:fltVal val="0"/>
                                          </p:val>
                                        </p:tav>
                                        <p:tav tm="100000">
                                          <p:val>
                                            <p:strVal val="#ppt_h"/>
                                          </p:val>
                                        </p:tav>
                                      </p:tavLst>
                                    </p:anim>
                                    <p:anim calcmode="lin" valueType="num">
                                      <p:cBhvr>
                                        <p:cTn id="50" dur="1000" fill="hold"/>
                                        <p:tgtEl>
                                          <p:spTgt spid="23"/>
                                        </p:tgtEl>
                                        <p:attrNameLst>
                                          <p:attrName>style.rotation</p:attrName>
                                        </p:attrNameLst>
                                      </p:cBhvr>
                                      <p:tavLst>
                                        <p:tav tm="0">
                                          <p:val>
                                            <p:fltVal val="90"/>
                                          </p:val>
                                        </p:tav>
                                        <p:tav tm="100000">
                                          <p:val>
                                            <p:fltVal val="0"/>
                                          </p:val>
                                        </p:tav>
                                      </p:tavLst>
                                    </p:anim>
                                    <p:animEffect transition="in" filter="fade">
                                      <p:cBhvr>
                                        <p:cTn id="51" dur="1000"/>
                                        <p:tgtEl>
                                          <p:spTgt spid="23"/>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1000" fill="hold"/>
                                        <p:tgtEl>
                                          <p:spTgt spid="26"/>
                                        </p:tgtEl>
                                        <p:attrNameLst>
                                          <p:attrName>ppt_w</p:attrName>
                                        </p:attrNameLst>
                                      </p:cBhvr>
                                      <p:tavLst>
                                        <p:tav tm="0">
                                          <p:val>
                                            <p:fltVal val="0"/>
                                          </p:val>
                                        </p:tav>
                                        <p:tav tm="100000">
                                          <p:val>
                                            <p:strVal val="#ppt_w"/>
                                          </p:val>
                                        </p:tav>
                                      </p:tavLst>
                                    </p:anim>
                                    <p:anim calcmode="lin" valueType="num">
                                      <p:cBhvr>
                                        <p:cTn id="55" dur="1000" fill="hold"/>
                                        <p:tgtEl>
                                          <p:spTgt spid="26"/>
                                        </p:tgtEl>
                                        <p:attrNameLst>
                                          <p:attrName>ppt_h</p:attrName>
                                        </p:attrNameLst>
                                      </p:cBhvr>
                                      <p:tavLst>
                                        <p:tav tm="0">
                                          <p:val>
                                            <p:fltVal val="0"/>
                                          </p:val>
                                        </p:tav>
                                        <p:tav tm="100000">
                                          <p:val>
                                            <p:strVal val="#ppt_h"/>
                                          </p:val>
                                        </p:tav>
                                      </p:tavLst>
                                    </p:anim>
                                    <p:anim calcmode="lin" valueType="num">
                                      <p:cBhvr>
                                        <p:cTn id="56" dur="1000" fill="hold"/>
                                        <p:tgtEl>
                                          <p:spTgt spid="26"/>
                                        </p:tgtEl>
                                        <p:attrNameLst>
                                          <p:attrName>style.rotation</p:attrName>
                                        </p:attrNameLst>
                                      </p:cBhvr>
                                      <p:tavLst>
                                        <p:tav tm="0">
                                          <p:val>
                                            <p:fltVal val="90"/>
                                          </p:val>
                                        </p:tav>
                                        <p:tav tm="100000">
                                          <p:val>
                                            <p:fltVal val="0"/>
                                          </p:val>
                                        </p:tav>
                                      </p:tavLst>
                                    </p:anim>
                                    <p:animEffect transition="in" filter="fade">
                                      <p:cBhvr>
                                        <p:cTn id="57" dur="10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1000" fill="hold"/>
                                        <p:tgtEl>
                                          <p:spTgt spid="28"/>
                                        </p:tgtEl>
                                        <p:attrNameLst>
                                          <p:attrName>ppt_w</p:attrName>
                                        </p:attrNameLst>
                                      </p:cBhvr>
                                      <p:tavLst>
                                        <p:tav tm="0">
                                          <p:val>
                                            <p:fltVal val="0"/>
                                          </p:val>
                                        </p:tav>
                                        <p:tav tm="100000">
                                          <p:val>
                                            <p:strVal val="#ppt_w"/>
                                          </p:val>
                                        </p:tav>
                                      </p:tavLst>
                                    </p:anim>
                                    <p:anim calcmode="lin" valueType="num">
                                      <p:cBhvr>
                                        <p:cTn id="63" dur="1000" fill="hold"/>
                                        <p:tgtEl>
                                          <p:spTgt spid="28"/>
                                        </p:tgtEl>
                                        <p:attrNameLst>
                                          <p:attrName>ppt_h</p:attrName>
                                        </p:attrNameLst>
                                      </p:cBhvr>
                                      <p:tavLst>
                                        <p:tav tm="0">
                                          <p:val>
                                            <p:fltVal val="0"/>
                                          </p:val>
                                        </p:tav>
                                        <p:tav tm="100000">
                                          <p:val>
                                            <p:strVal val="#ppt_h"/>
                                          </p:val>
                                        </p:tav>
                                      </p:tavLst>
                                    </p:anim>
                                    <p:anim calcmode="lin" valueType="num">
                                      <p:cBhvr>
                                        <p:cTn id="64" dur="1000" fill="hold"/>
                                        <p:tgtEl>
                                          <p:spTgt spid="28"/>
                                        </p:tgtEl>
                                        <p:attrNameLst>
                                          <p:attrName>style.rotation</p:attrName>
                                        </p:attrNameLst>
                                      </p:cBhvr>
                                      <p:tavLst>
                                        <p:tav tm="0">
                                          <p:val>
                                            <p:fltVal val="90"/>
                                          </p:val>
                                        </p:tav>
                                        <p:tav tm="100000">
                                          <p:val>
                                            <p:fltVal val="0"/>
                                          </p:val>
                                        </p:tav>
                                      </p:tavLst>
                                    </p:anim>
                                    <p:animEffect transition="in" filter="fade">
                                      <p:cBhvr>
                                        <p:cTn id="65" dur="1000"/>
                                        <p:tgtEl>
                                          <p:spTgt spid="28"/>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1000" fill="hold"/>
                                        <p:tgtEl>
                                          <p:spTgt spid="24"/>
                                        </p:tgtEl>
                                        <p:attrNameLst>
                                          <p:attrName>ppt_w</p:attrName>
                                        </p:attrNameLst>
                                      </p:cBhvr>
                                      <p:tavLst>
                                        <p:tav tm="0">
                                          <p:val>
                                            <p:fltVal val="0"/>
                                          </p:val>
                                        </p:tav>
                                        <p:tav tm="100000">
                                          <p:val>
                                            <p:strVal val="#ppt_w"/>
                                          </p:val>
                                        </p:tav>
                                      </p:tavLst>
                                    </p:anim>
                                    <p:anim calcmode="lin" valueType="num">
                                      <p:cBhvr>
                                        <p:cTn id="69" dur="1000" fill="hold"/>
                                        <p:tgtEl>
                                          <p:spTgt spid="24"/>
                                        </p:tgtEl>
                                        <p:attrNameLst>
                                          <p:attrName>ppt_h</p:attrName>
                                        </p:attrNameLst>
                                      </p:cBhvr>
                                      <p:tavLst>
                                        <p:tav tm="0">
                                          <p:val>
                                            <p:fltVal val="0"/>
                                          </p:val>
                                        </p:tav>
                                        <p:tav tm="100000">
                                          <p:val>
                                            <p:strVal val="#ppt_h"/>
                                          </p:val>
                                        </p:tav>
                                      </p:tavLst>
                                    </p:anim>
                                    <p:anim calcmode="lin" valueType="num">
                                      <p:cBhvr>
                                        <p:cTn id="70" dur="1000" fill="hold"/>
                                        <p:tgtEl>
                                          <p:spTgt spid="24"/>
                                        </p:tgtEl>
                                        <p:attrNameLst>
                                          <p:attrName>style.rotation</p:attrName>
                                        </p:attrNameLst>
                                      </p:cBhvr>
                                      <p:tavLst>
                                        <p:tav tm="0">
                                          <p:val>
                                            <p:fltVal val="90"/>
                                          </p:val>
                                        </p:tav>
                                        <p:tav tm="100000">
                                          <p:val>
                                            <p:fltVal val="0"/>
                                          </p:val>
                                        </p:tav>
                                      </p:tavLst>
                                    </p:anim>
                                    <p:animEffect transition="in" filter="fade">
                                      <p:cBhvr>
                                        <p:cTn id="71" dur="10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1000" fill="hold"/>
                                        <p:tgtEl>
                                          <p:spTgt spid="14"/>
                                        </p:tgtEl>
                                        <p:attrNameLst>
                                          <p:attrName>ppt_w</p:attrName>
                                        </p:attrNameLst>
                                      </p:cBhvr>
                                      <p:tavLst>
                                        <p:tav tm="0">
                                          <p:val>
                                            <p:fltVal val="0"/>
                                          </p:val>
                                        </p:tav>
                                        <p:tav tm="100000">
                                          <p:val>
                                            <p:strVal val="#ppt_w"/>
                                          </p:val>
                                        </p:tav>
                                      </p:tavLst>
                                    </p:anim>
                                    <p:anim calcmode="lin" valueType="num">
                                      <p:cBhvr>
                                        <p:cTn id="77" dur="1000" fill="hold"/>
                                        <p:tgtEl>
                                          <p:spTgt spid="14"/>
                                        </p:tgtEl>
                                        <p:attrNameLst>
                                          <p:attrName>ppt_h</p:attrName>
                                        </p:attrNameLst>
                                      </p:cBhvr>
                                      <p:tavLst>
                                        <p:tav tm="0">
                                          <p:val>
                                            <p:fltVal val="0"/>
                                          </p:val>
                                        </p:tav>
                                        <p:tav tm="100000">
                                          <p:val>
                                            <p:strVal val="#ppt_h"/>
                                          </p:val>
                                        </p:tav>
                                      </p:tavLst>
                                    </p:anim>
                                    <p:anim calcmode="lin" valueType="num">
                                      <p:cBhvr>
                                        <p:cTn id="78" dur="1000" fill="hold"/>
                                        <p:tgtEl>
                                          <p:spTgt spid="14"/>
                                        </p:tgtEl>
                                        <p:attrNameLst>
                                          <p:attrName>style.rotation</p:attrName>
                                        </p:attrNameLst>
                                      </p:cBhvr>
                                      <p:tavLst>
                                        <p:tav tm="0">
                                          <p:val>
                                            <p:fltVal val="90"/>
                                          </p:val>
                                        </p:tav>
                                        <p:tav tm="100000">
                                          <p:val>
                                            <p:fltVal val="0"/>
                                          </p:val>
                                        </p:tav>
                                      </p:tavLst>
                                    </p:anim>
                                    <p:animEffect transition="in" filter="fade">
                                      <p:cBhvr>
                                        <p:cTn id="79" dur="1000"/>
                                        <p:tgtEl>
                                          <p:spTgt spid="14"/>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1000" fill="hold"/>
                                        <p:tgtEl>
                                          <p:spTgt spid="15"/>
                                        </p:tgtEl>
                                        <p:attrNameLst>
                                          <p:attrName>ppt_w</p:attrName>
                                        </p:attrNameLst>
                                      </p:cBhvr>
                                      <p:tavLst>
                                        <p:tav tm="0">
                                          <p:val>
                                            <p:fltVal val="0"/>
                                          </p:val>
                                        </p:tav>
                                        <p:tav tm="100000">
                                          <p:val>
                                            <p:strVal val="#ppt_w"/>
                                          </p:val>
                                        </p:tav>
                                      </p:tavLst>
                                    </p:anim>
                                    <p:anim calcmode="lin" valueType="num">
                                      <p:cBhvr>
                                        <p:cTn id="83" dur="1000" fill="hold"/>
                                        <p:tgtEl>
                                          <p:spTgt spid="15"/>
                                        </p:tgtEl>
                                        <p:attrNameLst>
                                          <p:attrName>ppt_h</p:attrName>
                                        </p:attrNameLst>
                                      </p:cBhvr>
                                      <p:tavLst>
                                        <p:tav tm="0">
                                          <p:val>
                                            <p:fltVal val="0"/>
                                          </p:val>
                                        </p:tav>
                                        <p:tav tm="100000">
                                          <p:val>
                                            <p:strVal val="#ppt_h"/>
                                          </p:val>
                                        </p:tav>
                                      </p:tavLst>
                                    </p:anim>
                                    <p:anim calcmode="lin" valueType="num">
                                      <p:cBhvr>
                                        <p:cTn id="84" dur="1000" fill="hold"/>
                                        <p:tgtEl>
                                          <p:spTgt spid="15"/>
                                        </p:tgtEl>
                                        <p:attrNameLst>
                                          <p:attrName>style.rotation</p:attrName>
                                        </p:attrNameLst>
                                      </p:cBhvr>
                                      <p:tavLst>
                                        <p:tav tm="0">
                                          <p:val>
                                            <p:fltVal val="90"/>
                                          </p:val>
                                        </p:tav>
                                        <p:tav tm="100000">
                                          <p:val>
                                            <p:fltVal val="0"/>
                                          </p:val>
                                        </p:tav>
                                      </p:tavLst>
                                    </p:anim>
                                    <p:animEffect transition="in" filter="fade">
                                      <p:cBhvr>
                                        <p:cTn id="8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7" grpId="0"/>
      <p:bldP spid="11" grpId="0" animBg="1"/>
      <p:bldP spid="22" grpId="0" animBg="1"/>
      <p:bldP spid="23" grpId="0" animBg="1"/>
      <p:bldP spid="24" grpId="0" animBg="1"/>
      <p:bldP spid="12" grpId="0"/>
      <p:bldP spid="26" grpId="0"/>
      <p:bldP spid="27" grpId="0"/>
      <p:bldP spid="28" grpId="0"/>
      <p:bldP spid="13" grpId="0"/>
      <p:bldP spid="14"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5"/>
          <p:cNvSpPr>
            <a:spLocks noChangeArrowheads="1"/>
          </p:cNvSpPr>
          <p:nvPr/>
        </p:nvSpPr>
        <p:spPr bwMode="gray">
          <a:xfrm>
            <a:off x="381000" y="1016169"/>
            <a:ext cx="44196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
                <a:srgbClr val="1F3F5F"/>
              </a:buClr>
            </a:pPr>
            <a:r>
              <a:rPr lang="en-US" sz="2700" b="1" smtClean="0">
                <a:solidFill>
                  <a:schemeClr val="tx2"/>
                </a:solidFill>
                <a:latin typeface="+mj-lt"/>
              </a:rPr>
              <a:t>Vòng đời của một vấn đề</a:t>
            </a:r>
          </a:p>
        </p:txBody>
      </p:sp>
      <p:sp>
        <p:nvSpPr>
          <p:cNvPr id="13" name="Text Box 34"/>
          <p:cNvSpPr txBox="1">
            <a:spLocks noChangeArrowheads="1"/>
          </p:cNvSpPr>
          <p:nvPr/>
        </p:nvSpPr>
        <p:spPr bwMode="auto">
          <a:xfrm>
            <a:off x="4191000" y="706636"/>
            <a:ext cx="48006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a:solidFill>
                  <a:srgbClr val="92D050"/>
                </a:solidFill>
                <a:latin typeface="+mj-lt"/>
              </a:rPr>
              <a:t>“ Không tiết kiệm ánh sáng, chỉ tiết kiệm năng lượng </a:t>
            </a:r>
            <a:r>
              <a:rPr lang="en-US" sz="1400" b="1" smtClean="0">
                <a:solidFill>
                  <a:srgbClr val="92D050"/>
                </a:solidFill>
                <a:latin typeface="+mj-lt"/>
              </a:rPr>
              <a:t>”</a:t>
            </a:r>
            <a:endParaRPr lang="en-US" sz="1400" b="1">
              <a:solidFill>
                <a:srgbClr val="92D050"/>
              </a:solidFill>
              <a:latin typeface="+mj-lt"/>
            </a:endParaRPr>
          </a:p>
        </p:txBody>
      </p:sp>
      <p:sp>
        <p:nvSpPr>
          <p:cNvPr id="14" name="Footer Placeholder 3"/>
          <p:cNvSpPr txBox="1">
            <a:spLocks/>
          </p:cNvSpPr>
          <p:nvPr/>
        </p:nvSpPr>
        <p:spPr bwMode="gray">
          <a:xfrm>
            <a:off x="7239000" y="6384925"/>
            <a:ext cx="1752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smtClean="0">
                <a:latin typeface="+mj-lt"/>
              </a:rPr>
              <a:t>Nhóm KSCL ĐTTĐ</a:t>
            </a:r>
            <a:endParaRPr lang="en-US" sz="1200">
              <a:latin typeface="+mj-lt"/>
            </a:endParaRP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8087" y="2262188"/>
            <a:ext cx="6096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595438"/>
            <a:ext cx="1066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13437" y="2198688"/>
            <a:ext cx="768350"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47887" y="3954463"/>
            <a:ext cx="4730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70650" y="3951288"/>
            <a:ext cx="414337"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5710238"/>
            <a:ext cx="8239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253038" y="5734050"/>
            <a:ext cx="8429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9"/>
          <p:cNvSpPr>
            <a:spLocks noChangeArrowheads="1"/>
          </p:cNvSpPr>
          <p:nvPr/>
        </p:nvSpPr>
        <p:spPr bwMode="auto">
          <a:xfrm>
            <a:off x="2967037" y="1743075"/>
            <a:ext cx="9636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US" altLang="en-US" sz="1600" dirty="0" err="1" smtClean="0">
                <a:latin typeface="+mj-lt"/>
                <a:ea typeface="Cambria" panose="02040503050406030204" pitchFamily="18" charset="0"/>
                <a:cs typeface="Times New Roman" panose="02020603050405020304" pitchFamily="18" charset="0"/>
              </a:rPr>
              <a:t>Giai</a:t>
            </a:r>
            <a:r>
              <a:rPr lang="en-US" altLang="en-US" sz="1600" dirty="0" smtClean="0">
                <a:latin typeface="+mj-lt"/>
                <a:ea typeface="Cambria" panose="02040503050406030204" pitchFamily="18" charset="0"/>
                <a:cs typeface="Times New Roman" panose="02020603050405020304" pitchFamily="18" charset="0"/>
              </a:rPr>
              <a:t> </a:t>
            </a:r>
            <a:r>
              <a:rPr lang="en-US" altLang="en-US" sz="1600" dirty="0" err="1" smtClean="0">
                <a:latin typeface="+mj-lt"/>
                <a:ea typeface="Cambria" panose="02040503050406030204" pitchFamily="18" charset="0"/>
                <a:cs typeface="Times New Roman" panose="02020603050405020304" pitchFamily="18" charset="0"/>
              </a:rPr>
              <a:t>đoạn</a:t>
            </a:r>
            <a:r>
              <a:rPr lang="en-US" altLang="en-US" sz="1600" dirty="0" smtClean="0">
                <a:latin typeface="+mj-lt"/>
                <a:ea typeface="Cambria" panose="02040503050406030204" pitchFamily="18" charset="0"/>
                <a:cs typeface="Times New Roman" panose="02020603050405020304" pitchFamily="18" charset="0"/>
              </a:rPr>
              <a:t> 7 </a:t>
            </a:r>
            <a:r>
              <a:rPr lang="en-US" altLang="en-US" sz="1600" dirty="0" err="1" smtClean="0">
                <a:latin typeface="+mj-lt"/>
                <a:ea typeface="Cambria" panose="02040503050406030204" pitchFamily="18" charset="0"/>
                <a:cs typeface="Times New Roman" panose="02020603050405020304" pitchFamily="18" charset="0"/>
              </a:rPr>
              <a:t>Ngăn</a:t>
            </a:r>
            <a:r>
              <a:rPr lang="en-US" altLang="en-US" sz="1600" dirty="0" smtClean="0">
                <a:latin typeface="+mj-lt"/>
                <a:ea typeface="Cambria" panose="02040503050406030204" pitchFamily="18" charset="0"/>
                <a:cs typeface="Times New Roman" panose="02020603050405020304" pitchFamily="18" charset="0"/>
              </a:rPr>
              <a:t> </a:t>
            </a:r>
            <a:r>
              <a:rPr lang="en-US" altLang="en-US" sz="1600" dirty="0" err="1" smtClean="0">
                <a:latin typeface="+mj-lt"/>
                <a:ea typeface="Cambria" panose="02040503050406030204" pitchFamily="18" charset="0"/>
                <a:cs typeface="Times New Roman" panose="02020603050405020304" pitchFamily="18" charset="0"/>
              </a:rPr>
              <a:t>chặn</a:t>
            </a:r>
            <a:endParaRPr lang="en-US" altLang="en-US" sz="1600" dirty="0" smtClean="0">
              <a:latin typeface="+mj-lt"/>
              <a:ea typeface="Cambria" panose="02040503050406030204" pitchFamily="18" charset="0"/>
              <a:cs typeface="Times New Roman" panose="02020603050405020304" pitchFamily="18" charset="0"/>
            </a:endParaRPr>
          </a:p>
        </p:txBody>
      </p:sp>
      <p:sp>
        <p:nvSpPr>
          <p:cNvPr id="17" name="Rectangle 10"/>
          <p:cNvSpPr>
            <a:spLocks noChangeArrowheads="1"/>
          </p:cNvSpPr>
          <p:nvPr/>
        </p:nvSpPr>
        <p:spPr bwMode="auto">
          <a:xfrm>
            <a:off x="5029200" y="1744663"/>
            <a:ext cx="12938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950"/>
              </a:lnSpc>
              <a:defRPr/>
            </a:pPr>
            <a:r>
              <a:rPr lang="en-US" altLang="en-US" sz="1600" smtClean="0">
                <a:latin typeface="+mj-lt"/>
                <a:ea typeface="Cambria" panose="02040503050406030204" pitchFamily="18" charset="0"/>
                <a:cs typeface="Times New Roman" panose="02020603050405020304" pitchFamily="18" charset="0"/>
              </a:rPr>
              <a:t>Giai đoạn 1 Tìm hiểu</a:t>
            </a:r>
          </a:p>
          <a:p>
            <a:pPr algn="ctr" eaLnBrk="1" hangingPunct="1">
              <a:lnSpc>
                <a:spcPts val="1950"/>
              </a:lnSpc>
              <a:defRPr/>
            </a:pPr>
            <a:endParaRPr lang="en-US" altLang="en-US" sz="1700" smtClean="0">
              <a:latin typeface="+mj-lt"/>
              <a:ea typeface="Cambria" panose="02040503050406030204" pitchFamily="18" charset="0"/>
            </a:endParaRPr>
          </a:p>
        </p:txBody>
      </p:sp>
      <p:sp>
        <p:nvSpPr>
          <p:cNvPr id="18" name="Rectangle 11"/>
          <p:cNvSpPr>
            <a:spLocks noChangeArrowheads="1"/>
          </p:cNvSpPr>
          <p:nvPr/>
        </p:nvSpPr>
        <p:spPr bwMode="auto">
          <a:xfrm>
            <a:off x="1903412" y="3286125"/>
            <a:ext cx="11176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US" altLang="en-US" sz="1600" smtClean="0">
                <a:latin typeface="+mj-lt"/>
                <a:ea typeface="Cambria" panose="02040503050406030204" pitchFamily="18" charset="0"/>
                <a:cs typeface="Times New Roman" panose="02020603050405020304" pitchFamily="18" charset="0"/>
              </a:rPr>
              <a:t>Giai đoạn 6 Dự đoán</a:t>
            </a:r>
          </a:p>
        </p:txBody>
      </p:sp>
      <p:sp>
        <p:nvSpPr>
          <p:cNvPr id="19" name="Rectangle 13"/>
          <p:cNvSpPr>
            <a:spLocks noChangeArrowheads="1"/>
          </p:cNvSpPr>
          <p:nvPr/>
        </p:nvSpPr>
        <p:spPr bwMode="auto">
          <a:xfrm>
            <a:off x="2392362" y="5164138"/>
            <a:ext cx="1039813"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US" altLang="en-US" sz="1600" smtClean="0">
                <a:latin typeface="+mj-lt"/>
                <a:ea typeface="Cambria" panose="02040503050406030204" pitchFamily="18" charset="0"/>
                <a:cs typeface="Times New Roman" panose="02020603050405020304" pitchFamily="18" charset="0"/>
              </a:rPr>
              <a:t>Giai đoạn 5 Giải quyết</a:t>
            </a:r>
          </a:p>
        </p:txBody>
      </p:sp>
      <p:sp>
        <p:nvSpPr>
          <p:cNvPr id="20" name="Rectangle 14"/>
          <p:cNvSpPr>
            <a:spLocks noChangeArrowheads="1"/>
          </p:cNvSpPr>
          <p:nvPr/>
        </p:nvSpPr>
        <p:spPr bwMode="auto">
          <a:xfrm>
            <a:off x="5708650" y="5164138"/>
            <a:ext cx="117792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US" altLang="en-US" sz="1600" dirty="0" err="1" smtClean="0">
                <a:latin typeface="+mj-lt"/>
                <a:ea typeface="Cambria" panose="02040503050406030204" pitchFamily="18" charset="0"/>
                <a:cs typeface="Times New Roman" panose="02020603050405020304" pitchFamily="18" charset="0"/>
              </a:rPr>
              <a:t>Giai</a:t>
            </a:r>
            <a:r>
              <a:rPr lang="en-US" altLang="en-US" sz="1600" dirty="0" smtClean="0">
                <a:latin typeface="+mj-lt"/>
                <a:ea typeface="Cambria" panose="02040503050406030204" pitchFamily="18" charset="0"/>
                <a:cs typeface="Times New Roman" panose="02020603050405020304" pitchFamily="18" charset="0"/>
              </a:rPr>
              <a:t> </a:t>
            </a:r>
            <a:r>
              <a:rPr lang="en-US" altLang="en-US" sz="1600" dirty="0" err="1" smtClean="0">
                <a:latin typeface="+mj-lt"/>
                <a:ea typeface="Cambria" panose="02040503050406030204" pitchFamily="18" charset="0"/>
                <a:cs typeface="Times New Roman" panose="02020603050405020304" pitchFamily="18" charset="0"/>
              </a:rPr>
              <a:t>đoạn</a:t>
            </a:r>
            <a:r>
              <a:rPr lang="en-US" altLang="en-US" sz="1600" dirty="0" smtClean="0">
                <a:latin typeface="+mj-lt"/>
                <a:ea typeface="Cambria" panose="02040503050406030204" pitchFamily="18" charset="0"/>
                <a:cs typeface="Times New Roman" panose="02020603050405020304" pitchFamily="18" charset="0"/>
              </a:rPr>
              <a:t> 3 </a:t>
            </a:r>
            <a:r>
              <a:rPr lang="en-US" altLang="en-US" sz="1600" dirty="0" err="1" smtClean="0">
                <a:latin typeface="+mj-lt"/>
                <a:ea typeface="Cambria" panose="02040503050406030204" pitchFamily="18" charset="0"/>
                <a:cs typeface="Times New Roman" panose="02020603050405020304" pitchFamily="18" charset="0"/>
              </a:rPr>
              <a:t>Đo</a:t>
            </a:r>
            <a:r>
              <a:rPr lang="en-US" altLang="en-US" sz="1600" dirty="0" smtClean="0">
                <a:latin typeface="+mj-lt"/>
                <a:ea typeface="Cambria" panose="02040503050406030204" pitchFamily="18" charset="0"/>
                <a:cs typeface="Times New Roman" panose="02020603050405020304" pitchFamily="18" charset="0"/>
              </a:rPr>
              <a:t> </a:t>
            </a:r>
            <a:r>
              <a:rPr lang="en-US" altLang="en-US" sz="1600" dirty="0" err="1" smtClean="0">
                <a:latin typeface="+mj-lt"/>
                <a:ea typeface="Cambria" panose="02040503050406030204" pitchFamily="18" charset="0"/>
                <a:cs typeface="Times New Roman" panose="02020603050405020304" pitchFamily="18" charset="0"/>
              </a:rPr>
              <a:t>lường</a:t>
            </a:r>
            <a:endParaRPr lang="en-US" altLang="en-US" sz="1600" dirty="0" smtClean="0">
              <a:latin typeface="+mj-lt"/>
              <a:ea typeface="Cambria" panose="02040503050406030204" pitchFamily="18" charset="0"/>
              <a:cs typeface="Times New Roman" panose="02020603050405020304" pitchFamily="18" charset="0"/>
            </a:endParaRPr>
          </a:p>
        </p:txBody>
      </p:sp>
      <p:sp>
        <p:nvSpPr>
          <p:cNvPr id="21" name="Rectangle 16"/>
          <p:cNvSpPr>
            <a:spLocks noChangeArrowheads="1"/>
          </p:cNvSpPr>
          <p:nvPr/>
        </p:nvSpPr>
        <p:spPr bwMode="auto">
          <a:xfrm>
            <a:off x="3995737" y="5940425"/>
            <a:ext cx="11620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US" altLang="en-US" sz="1600" smtClean="0">
                <a:latin typeface="+mj-lt"/>
                <a:ea typeface="Cambria" panose="02040503050406030204" pitchFamily="18" charset="0"/>
                <a:cs typeface="Times New Roman" panose="02020603050405020304" pitchFamily="18" charset="0"/>
              </a:rPr>
              <a:t>Giai đoạn 4 Phân tích</a:t>
            </a:r>
          </a:p>
        </p:txBody>
      </p:sp>
      <p:sp>
        <p:nvSpPr>
          <p:cNvPr id="22" name="Rectangle 12"/>
          <p:cNvSpPr>
            <a:spLocks noChangeArrowheads="1"/>
          </p:cNvSpPr>
          <p:nvPr/>
        </p:nvSpPr>
        <p:spPr bwMode="auto">
          <a:xfrm>
            <a:off x="6332537" y="3214688"/>
            <a:ext cx="12890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US" altLang="en-US" sz="1600" dirty="0" err="1" smtClean="0">
                <a:latin typeface="+mj-lt"/>
                <a:ea typeface="Cambria" panose="02040503050406030204" pitchFamily="18" charset="0"/>
                <a:cs typeface="Times New Roman" panose="02020603050405020304" pitchFamily="18" charset="0"/>
              </a:rPr>
              <a:t>Giai</a:t>
            </a:r>
            <a:r>
              <a:rPr lang="en-US" altLang="en-US" sz="1600" dirty="0" smtClean="0">
                <a:latin typeface="+mj-lt"/>
                <a:ea typeface="Cambria" panose="02040503050406030204" pitchFamily="18" charset="0"/>
                <a:cs typeface="Times New Roman" panose="02020603050405020304" pitchFamily="18" charset="0"/>
              </a:rPr>
              <a:t> </a:t>
            </a:r>
            <a:r>
              <a:rPr lang="en-US" altLang="en-US" sz="1600" dirty="0" err="1" smtClean="0">
                <a:latin typeface="+mj-lt"/>
                <a:ea typeface="Cambria" panose="02040503050406030204" pitchFamily="18" charset="0"/>
                <a:cs typeface="Times New Roman" panose="02020603050405020304" pitchFamily="18" charset="0"/>
              </a:rPr>
              <a:t>đoạn</a:t>
            </a:r>
            <a:r>
              <a:rPr lang="en-US" altLang="en-US" sz="1600" dirty="0" smtClean="0">
                <a:latin typeface="+mj-lt"/>
                <a:ea typeface="Cambria" panose="02040503050406030204" pitchFamily="18" charset="0"/>
                <a:cs typeface="Times New Roman" panose="02020603050405020304" pitchFamily="18" charset="0"/>
              </a:rPr>
              <a:t> 2 </a:t>
            </a:r>
            <a:r>
              <a:rPr lang="en-US" altLang="en-US" sz="1600" dirty="0" err="1" smtClean="0">
                <a:latin typeface="+mj-lt"/>
                <a:ea typeface="Cambria" panose="02040503050406030204" pitchFamily="18" charset="0"/>
                <a:cs typeface="Times New Roman" panose="02020603050405020304" pitchFamily="18" charset="0"/>
              </a:rPr>
              <a:t>Phản</a:t>
            </a:r>
            <a:r>
              <a:rPr lang="en-US" altLang="en-US" sz="1600" dirty="0" smtClean="0">
                <a:latin typeface="+mj-lt"/>
                <a:ea typeface="Cambria" panose="02040503050406030204" pitchFamily="18" charset="0"/>
                <a:cs typeface="Times New Roman" panose="02020603050405020304" pitchFamily="18" charset="0"/>
              </a:rPr>
              <a:t> </a:t>
            </a:r>
            <a:r>
              <a:rPr lang="en-US" altLang="en-US" sz="1600" dirty="0" err="1" smtClean="0">
                <a:latin typeface="+mj-lt"/>
                <a:ea typeface="Cambria" panose="02040503050406030204" pitchFamily="18" charset="0"/>
                <a:cs typeface="Times New Roman" panose="02020603050405020304" pitchFamily="18" charset="0"/>
              </a:rPr>
              <a:t>ứng</a:t>
            </a:r>
            <a:r>
              <a:rPr lang="en-US" altLang="en-US" sz="1600" dirty="0" smtClean="0">
                <a:latin typeface="+mj-lt"/>
                <a:ea typeface="Cambria" panose="02040503050406030204" pitchFamily="18" charset="0"/>
                <a:cs typeface="Times New Roman" panose="02020603050405020304" pitchFamily="18" charset="0"/>
              </a:rPr>
              <a:t> </a:t>
            </a:r>
            <a:r>
              <a:rPr lang="en-US" altLang="en-US" sz="1600" dirty="0" err="1" smtClean="0">
                <a:latin typeface="+mj-lt"/>
                <a:ea typeface="Cambria" panose="02040503050406030204" pitchFamily="18" charset="0"/>
                <a:cs typeface="Times New Roman" panose="02020603050405020304" pitchFamily="18" charset="0"/>
              </a:rPr>
              <a:t>lại</a:t>
            </a:r>
            <a:endParaRPr lang="en-US" altLang="en-US" sz="1600" dirty="0" smtClean="0">
              <a:latin typeface="+mj-lt"/>
              <a:ea typeface="Cambria" panose="02040503050406030204" pitchFamily="18" charset="0"/>
              <a:cs typeface="Times New Roman" panose="02020603050405020304" pitchFamily="18" charset="0"/>
            </a:endParaRPr>
          </a:p>
        </p:txBody>
      </p:sp>
      <p:sp>
        <p:nvSpPr>
          <p:cNvPr id="23" name="Rectangle 18"/>
          <p:cNvSpPr>
            <a:spLocks noChangeArrowheads="1"/>
          </p:cNvSpPr>
          <p:nvPr/>
        </p:nvSpPr>
        <p:spPr bwMode="auto">
          <a:xfrm>
            <a:off x="3308349" y="2648407"/>
            <a:ext cx="2635251" cy="260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500">
                <a:solidFill>
                  <a:srgbClr val="FF0000"/>
                </a:solidFill>
                <a:latin typeface="+mj-lt"/>
                <a:cs typeface="Times New Roman" panose="02020603050405020304" pitchFamily="18" charset="0"/>
              </a:rPr>
              <a:t>Vấn đề mà dễ giải quyết hơn khi bạn hiểu rằng nó có một trình tự mà bạn có thể theo dõi để phát triển giải pháp</a:t>
            </a:r>
            <a:r>
              <a:rPr lang="en-US" altLang="en-US" sz="2500" smtClean="0">
                <a:solidFill>
                  <a:srgbClr val="FF0000"/>
                </a:solidFill>
                <a:latin typeface="+mj-lt"/>
                <a:cs typeface="Times New Roman" panose="02020603050405020304" pitchFamily="18" charset="0"/>
              </a:rPr>
              <a:t>.</a:t>
            </a:r>
            <a:endParaRPr lang="en-US" altLang="en-US" sz="2500">
              <a:solidFill>
                <a:srgbClr val="FF0000"/>
              </a:solidFill>
              <a:latin typeface="+mj-lt"/>
              <a:cs typeface="Times New Roman" panose="02020603050405020304" pitchFamily="18" charset="0"/>
            </a:endParaRPr>
          </a:p>
        </p:txBody>
      </p:sp>
      <p:sp>
        <p:nvSpPr>
          <p:cNvPr id="24" name="Rectangle 15"/>
          <p:cNvSpPr>
            <a:spLocks noChangeArrowheads="1"/>
          </p:cNvSpPr>
          <p:nvPr/>
        </p:nvSpPr>
        <p:spPr bwMode="auto">
          <a:xfrm>
            <a:off x="381000" y="5916613"/>
            <a:ext cx="2557462"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600">
                <a:latin typeface="+mj-lt"/>
              </a:rPr>
              <a:t>Giải pháp luôn luôn yêu cầu quy trình  thay đổi.</a:t>
            </a:r>
          </a:p>
        </p:txBody>
      </p:sp>
      <p:sp>
        <p:nvSpPr>
          <p:cNvPr id="26" name="Rectangle 2"/>
          <p:cNvSpPr txBox="1">
            <a:spLocks noChangeArrowheads="1"/>
          </p:cNvSpPr>
          <p:nvPr/>
        </p:nvSpPr>
        <p:spPr bwMode="gray">
          <a:xfrm>
            <a:off x="381000" y="288925"/>
            <a:ext cx="58674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en-US" sz="3600" kern="0" smtClean="0"/>
              <a:t>Các Khái Niệm</a:t>
            </a:r>
            <a:endParaRPr lang="en-US" sz="3600" ker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9637"/>
                                        </p:tgtEl>
                                        <p:attrNameLst>
                                          <p:attrName>style.visibility</p:attrName>
                                        </p:attrNameLst>
                                      </p:cBhvr>
                                      <p:to>
                                        <p:strVal val="visible"/>
                                      </p:to>
                                    </p:set>
                                    <p:animEffect transition="in" filter="wipe(down)">
                                      <p:cBhvr>
                                        <p:cTn id="7" dur="500"/>
                                        <p:tgtEl>
                                          <p:spTgt spid="6963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heel(1)">
                                      <p:cBhvr>
                                        <p:cTn id="18" dur="20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2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circle(in)">
                                      <p:cBhvr>
                                        <p:cTn id="33" dur="20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ircle(in)">
                                      <p:cBhvr>
                                        <p:cTn id="43" dur="20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randombar(horizont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circle(in)">
                                      <p:cBhvr>
                                        <p:cTn id="53" dur="20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randombar(horizontal)">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circle(in)">
                                      <p:cBhvr>
                                        <p:cTn id="63" dur="20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randombar(horizontal)">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circle(in)">
                                      <p:cBhvr>
                                        <p:cTn id="73" dur="20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randombar(horizontal)">
                                      <p:cBhvr>
                                        <p:cTn id="78" dur="500"/>
                                        <p:tgtEl>
                                          <p:spTgt spid="7"/>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circle(in)">
                                      <p:cBhvr>
                                        <p:cTn id="83" dur="2000"/>
                                        <p:tgtEl>
                                          <p:spTgt spid="16"/>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randombar(horizontal)">
                                      <p:cBhvr>
                                        <p:cTn id="88" dur="5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circle(in)">
                                      <p:cBhvr>
                                        <p:cTn id="93"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p:bldP spid="13" grpId="0"/>
      <p:bldP spid="16" grpId="0"/>
      <p:bldP spid="17" grpId="0"/>
      <p:bldP spid="18" grpId="0"/>
      <p:bldP spid="19" grpId="0"/>
      <p:bldP spid="20" grpId="0"/>
      <p:bldP spid="21" grpId="0"/>
      <p:bldP spid="22" grpId="0"/>
      <p:bldP spid="23" grpId="0"/>
      <p:bldP spid="24"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Group 2"/>
          <p:cNvGrpSpPr>
            <a:grpSpLocks/>
          </p:cNvGrpSpPr>
          <p:nvPr/>
        </p:nvGrpSpPr>
        <p:grpSpPr bwMode="auto">
          <a:xfrm>
            <a:off x="2590800" y="5562600"/>
            <a:ext cx="4267200" cy="533400"/>
            <a:chOff x="1776" y="3504"/>
            <a:chExt cx="2400" cy="336"/>
          </a:xfrm>
        </p:grpSpPr>
        <p:sp>
          <p:nvSpPr>
            <p:cNvPr id="77827" name="AutoShape 3"/>
            <p:cNvSpPr>
              <a:spLocks noChangeArrowheads="1"/>
            </p:cNvSpPr>
            <p:nvPr/>
          </p:nvSpPr>
          <p:spPr bwMode="gray">
            <a:xfrm>
              <a:off x="1776" y="3504"/>
              <a:ext cx="2400" cy="336"/>
            </a:xfrm>
            <a:prstGeom prst="roundRect">
              <a:avLst>
                <a:gd name="adj" fmla="val 50000"/>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38100" algn="ctr">
              <a:solidFill>
                <a:schemeClr val="bg1"/>
              </a:solidFill>
              <a:round/>
              <a:headEnd/>
              <a:tailEnd/>
            </a:ln>
            <a:effectLst/>
            <a:extLs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eaLnBrk="0" hangingPunct="0"/>
              <a:endParaRPr lang="en-US" sz="1400">
                <a:solidFill>
                  <a:schemeClr val="bg1"/>
                </a:solidFill>
                <a:effectLst>
                  <a:outerShdw blurRad="38100" dist="38100" dir="2700000" algn="tl">
                    <a:srgbClr val="000000"/>
                  </a:outerShdw>
                </a:effectLst>
                <a:latin typeface="Verdana" pitchFamily="34" charset="0"/>
              </a:endParaRPr>
            </a:p>
          </p:txBody>
        </p:sp>
        <p:sp>
          <p:nvSpPr>
            <p:cNvPr id="77828" name="AutoShape 4"/>
            <p:cNvSpPr>
              <a:spLocks noChangeArrowheads="1"/>
            </p:cNvSpPr>
            <p:nvPr/>
          </p:nvSpPr>
          <p:spPr bwMode="gray">
            <a:xfrm>
              <a:off x="1890" y="3558"/>
              <a:ext cx="2160" cy="215"/>
            </a:xfrm>
            <a:prstGeom prst="roundRect">
              <a:avLst>
                <a:gd name="adj" fmla="val 50000"/>
              </a:avLst>
            </a:prstGeom>
            <a:gradFill rotWithShape="1">
              <a:gsLst>
                <a:gs pos="0">
                  <a:schemeClr val="bg2"/>
                </a:gs>
                <a:gs pos="50000">
                  <a:schemeClr val="bg2">
                    <a:gamma/>
                    <a:tint val="27451"/>
                    <a:invGamma/>
                  </a:schemeClr>
                </a:gs>
                <a:gs pos="100000">
                  <a:schemeClr val="bg2"/>
                </a:gs>
              </a:gsLst>
              <a:lin ang="2700000" scaled="1"/>
            </a:gradFill>
            <a:ln w="19050" algn="ctr">
              <a:solidFill>
                <a:schemeClr val="bg1"/>
              </a:solidFill>
              <a:round/>
              <a:headEnd/>
              <a:tailEnd/>
            </a:ln>
            <a:effectLst/>
            <a:extLs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anchor="ctr"/>
            <a:lstStyle/>
            <a:p>
              <a:pPr algn="ctr" eaLnBrk="0" hangingPunct="0"/>
              <a:r>
                <a:rPr lang="en-US" sz="1400" smtClean="0">
                  <a:solidFill>
                    <a:schemeClr val="tx2"/>
                  </a:solidFill>
                  <a:effectLst>
                    <a:outerShdw blurRad="38100" dist="38100" dir="2700000" algn="tl">
                      <a:srgbClr val="000000"/>
                    </a:outerShdw>
                  </a:effectLst>
                  <a:latin typeface="Verdana" pitchFamily="34" charset="0"/>
                </a:rPr>
                <a:t>Có hơn 200 công cụ giải quyết vấn đề …</a:t>
              </a:r>
              <a:endParaRPr lang="en-US" sz="1400">
                <a:solidFill>
                  <a:schemeClr val="tx2"/>
                </a:solidFill>
                <a:effectLst>
                  <a:outerShdw blurRad="38100" dist="38100" dir="2700000" algn="tl">
                    <a:srgbClr val="000000"/>
                  </a:outerShdw>
                </a:effectLst>
                <a:latin typeface="Verdana" pitchFamily="34" charset="0"/>
              </a:endParaRPr>
            </a:p>
          </p:txBody>
        </p:sp>
      </p:grpSp>
      <p:sp>
        <p:nvSpPr>
          <p:cNvPr id="77829" name="Freeform 5"/>
          <p:cNvSpPr>
            <a:spLocks/>
          </p:cNvSpPr>
          <p:nvPr/>
        </p:nvSpPr>
        <p:spPr bwMode="auto">
          <a:xfrm>
            <a:off x="2971800" y="4724400"/>
            <a:ext cx="3495675" cy="839788"/>
          </a:xfrm>
          <a:custGeom>
            <a:avLst/>
            <a:gdLst>
              <a:gd name="T0" fmla="*/ 0 w 2202"/>
              <a:gd name="T1" fmla="*/ 528 h 529"/>
              <a:gd name="T2" fmla="*/ 717 w 2202"/>
              <a:gd name="T3" fmla="*/ 1 h 529"/>
              <a:gd name="T4" fmla="*/ 1440 w 2202"/>
              <a:gd name="T5" fmla="*/ 0 h 529"/>
              <a:gd name="T6" fmla="*/ 2202 w 2202"/>
              <a:gd name="T7" fmla="*/ 529 h 529"/>
              <a:gd name="T8" fmla="*/ 48 w 2202"/>
              <a:gd name="T9" fmla="*/ 528 h 529"/>
            </a:gdLst>
            <a:ahLst/>
            <a:cxnLst>
              <a:cxn ang="0">
                <a:pos x="T0" y="T1"/>
              </a:cxn>
              <a:cxn ang="0">
                <a:pos x="T2" y="T3"/>
              </a:cxn>
              <a:cxn ang="0">
                <a:pos x="T4" y="T5"/>
              </a:cxn>
              <a:cxn ang="0">
                <a:pos x="T6" y="T7"/>
              </a:cxn>
              <a:cxn ang="0">
                <a:pos x="T8" y="T9"/>
              </a:cxn>
            </a:cxnLst>
            <a:rect l="0" t="0" r="r" b="b"/>
            <a:pathLst>
              <a:path w="2202" h="529">
                <a:moveTo>
                  <a:pt x="0" y="528"/>
                </a:moveTo>
                <a:lnTo>
                  <a:pt x="717" y="1"/>
                </a:lnTo>
                <a:lnTo>
                  <a:pt x="1440" y="0"/>
                </a:lnTo>
                <a:lnTo>
                  <a:pt x="2202" y="529"/>
                </a:lnTo>
                <a:lnTo>
                  <a:pt x="48" y="528"/>
                </a:lnTo>
              </a:path>
            </a:pathLst>
          </a:custGeom>
          <a:gradFill rotWithShape="1">
            <a:gsLst>
              <a:gs pos="0">
                <a:schemeClr val="bg2">
                  <a:gamma/>
                  <a:tint val="0"/>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7831" name="Group 7"/>
          <p:cNvGrpSpPr>
            <a:grpSpLocks/>
          </p:cNvGrpSpPr>
          <p:nvPr/>
        </p:nvGrpSpPr>
        <p:grpSpPr bwMode="auto">
          <a:xfrm>
            <a:off x="457200" y="2667000"/>
            <a:ext cx="2555875" cy="2430463"/>
            <a:chOff x="294" y="1536"/>
            <a:chExt cx="1722" cy="1387"/>
          </a:xfrm>
        </p:grpSpPr>
        <p:pic>
          <p:nvPicPr>
            <p:cNvPr id="77832" name="Picture 8" descr="pan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flipH="1">
              <a:off x="298" y="1536"/>
              <a:ext cx="1711" cy="1387"/>
            </a:xfrm>
            <a:prstGeom prst="rect">
              <a:avLst/>
            </a:prstGeom>
            <a:noFill/>
            <a:extLst>
              <a:ext uri="{909E8E84-426E-40DD-AFC4-6F175D3DCCD1}">
                <a14:hiddenFill xmlns:a14="http://schemas.microsoft.com/office/drawing/2010/main">
                  <a:solidFill>
                    <a:srgbClr val="FFFFFF"/>
                  </a:solidFill>
                </a14:hiddenFill>
              </a:ext>
            </a:extLst>
          </p:spPr>
        </p:pic>
        <p:sp>
          <p:nvSpPr>
            <p:cNvPr id="77833" name="Freeform 9"/>
            <p:cNvSpPr>
              <a:spLocks/>
            </p:cNvSpPr>
            <p:nvPr/>
          </p:nvSpPr>
          <p:spPr bwMode="gray">
            <a:xfrm>
              <a:off x="294" y="1538"/>
              <a:ext cx="1722" cy="1382"/>
            </a:xfrm>
            <a:custGeom>
              <a:avLst/>
              <a:gdLst>
                <a:gd name="T0" fmla="*/ 6 w 1722"/>
                <a:gd name="T1" fmla="*/ 79 h 1382"/>
                <a:gd name="T2" fmla="*/ 6 w 1722"/>
                <a:gd name="T3" fmla="*/ 1300 h 1382"/>
                <a:gd name="T4" fmla="*/ 46 w 1722"/>
                <a:gd name="T5" fmla="*/ 1367 h 1382"/>
                <a:gd name="T6" fmla="*/ 121 w 1722"/>
                <a:gd name="T7" fmla="*/ 1381 h 1382"/>
                <a:gd name="T8" fmla="*/ 1658 w 1722"/>
                <a:gd name="T9" fmla="*/ 1312 h 1382"/>
                <a:gd name="T10" fmla="*/ 1696 w 1722"/>
                <a:gd name="T11" fmla="*/ 1286 h 1382"/>
                <a:gd name="T12" fmla="*/ 1714 w 1722"/>
                <a:gd name="T13" fmla="*/ 1247 h 1382"/>
                <a:gd name="T14" fmla="*/ 1715 w 1722"/>
                <a:gd name="T15" fmla="*/ 157 h 1382"/>
                <a:gd name="T16" fmla="*/ 1689 w 1722"/>
                <a:gd name="T17" fmla="*/ 87 h 1382"/>
                <a:gd name="T18" fmla="*/ 1637 w 1722"/>
                <a:gd name="T19" fmla="*/ 67 h 1382"/>
                <a:gd name="T20" fmla="*/ 95 w 1722"/>
                <a:gd name="T21" fmla="*/ 0 h 1382"/>
                <a:gd name="T22" fmla="*/ 29 w 1722"/>
                <a:gd name="T23" fmla="*/ 31 h 1382"/>
                <a:gd name="T24" fmla="*/ 6 w 1722"/>
                <a:gd name="T25" fmla="*/ 79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2" h="1382">
                  <a:moveTo>
                    <a:pt x="6" y="79"/>
                  </a:moveTo>
                  <a:cubicBezTo>
                    <a:pt x="0" y="294"/>
                    <a:pt x="3" y="1087"/>
                    <a:pt x="6" y="1300"/>
                  </a:cubicBezTo>
                  <a:cubicBezTo>
                    <a:pt x="8" y="1336"/>
                    <a:pt x="36" y="1359"/>
                    <a:pt x="46" y="1367"/>
                  </a:cubicBezTo>
                  <a:cubicBezTo>
                    <a:pt x="60" y="1381"/>
                    <a:pt x="109" y="1382"/>
                    <a:pt x="121" y="1381"/>
                  </a:cubicBezTo>
                  <a:cubicBezTo>
                    <a:pt x="368" y="1362"/>
                    <a:pt x="1388" y="1336"/>
                    <a:pt x="1658" y="1312"/>
                  </a:cubicBezTo>
                  <a:cubicBezTo>
                    <a:pt x="1658" y="1315"/>
                    <a:pt x="1684" y="1300"/>
                    <a:pt x="1696" y="1286"/>
                  </a:cubicBezTo>
                  <a:cubicBezTo>
                    <a:pt x="1708" y="1272"/>
                    <a:pt x="1714" y="1250"/>
                    <a:pt x="1714" y="1247"/>
                  </a:cubicBezTo>
                  <a:cubicBezTo>
                    <a:pt x="1714" y="1065"/>
                    <a:pt x="1722" y="347"/>
                    <a:pt x="1715" y="157"/>
                  </a:cubicBezTo>
                  <a:cubicBezTo>
                    <a:pt x="1715" y="124"/>
                    <a:pt x="1711" y="104"/>
                    <a:pt x="1689" y="87"/>
                  </a:cubicBezTo>
                  <a:cubicBezTo>
                    <a:pt x="1667" y="70"/>
                    <a:pt x="1659" y="73"/>
                    <a:pt x="1637" y="67"/>
                  </a:cubicBezTo>
                  <a:cubicBezTo>
                    <a:pt x="1375" y="49"/>
                    <a:pt x="360" y="16"/>
                    <a:pt x="95" y="0"/>
                  </a:cubicBezTo>
                  <a:cubicBezTo>
                    <a:pt x="72" y="0"/>
                    <a:pt x="41" y="14"/>
                    <a:pt x="29" y="31"/>
                  </a:cubicBezTo>
                  <a:cubicBezTo>
                    <a:pt x="17" y="48"/>
                    <a:pt x="13" y="49"/>
                    <a:pt x="6" y="79"/>
                  </a:cubicBezTo>
                  <a:close/>
                </a:path>
              </a:pathLst>
            </a:custGeom>
            <a:gradFill rotWithShape="1">
              <a:gsLst>
                <a:gs pos="0">
                  <a:srgbClr val="03D4A8">
                    <a:alpha val="50000"/>
                  </a:srgbClr>
                </a:gs>
                <a:gs pos="25000">
                  <a:srgbClr val="21D6E0">
                    <a:alpha val="45000"/>
                  </a:srgbClr>
                </a:gs>
                <a:gs pos="75000">
                  <a:srgbClr val="0087E6">
                    <a:alpha val="35000"/>
                  </a:srgbClr>
                </a:gs>
                <a:gs pos="100000">
                  <a:srgbClr val="005CBF">
                    <a:alpha val="30000"/>
                  </a:srgbClr>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7834" name="Text Box 10"/>
          <p:cNvSpPr txBox="1">
            <a:spLocks noChangeArrowheads="1"/>
          </p:cNvSpPr>
          <p:nvPr/>
        </p:nvSpPr>
        <p:spPr bwMode="gray">
          <a:xfrm rot="178040">
            <a:off x="609600" y="2880277"/>
            <a:ext cx="2133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650" indent="-1206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indent="0">
              <a:spcBef>
                <a:spcPct val="50000"/>
              </a:spcBef>
            </a:pPr>
            <a:r>
              <a:rPr lang="en-US" b="1" smtClean="0">
                <a:solidFill>
                  <a:srgbClr val="FFFFFF"/>
                </a:solidFill>
              </a:rPr>
              <a:t>Hành Động Khắc Phục 8D</a:t>
            </a:r>
            <a:endParaRPr lang="en-US" b="1">
              <a:solidFill>
                <a:srgbClr val="FFFFFF"/>
              </a:solidFill>
            </a:endParaRPr>
          </a:p>
        </p:txBody>
      </p:sp>
      <p:sp>
        <p:nvSpPr>
          <p:cNvPr id="77835" name="WordArt 11"/>
          <p:cNvSpPr>
            <a:spLocks noChangeArrowheads="1" noChangeShapeType="1" noTextEdit="1"/>
          </p:cNvSpPr>
          <p:nvPr/>
        </p:nvSpPr>
        <p:spPr bwMode="gray">
          <a:xfrm>
            <a:off x="3352800" y="2590800"/>
            <a:ext cx="2438400" cy="609600"/>
          </a:xfrm>
          <a:prstGeom prst="rect">
            <a:avLst/>
          </a:prstGeom>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0907290"/>
              </a:avLst>
            </a:prstTxWarp>
          </a:bodyPr>
          <a:lstStyle/>
          <a:p>
            <a:pPr algn="ctr"/>
            <a:r>
              <a:rPr lang="en-US">
                <a:solidFill>
                  <a:schemeClr val="hlink"/>
                </a:solidFill>
                <a:latin typeface="Comic Sans MS" panose="030F0702030302020204" pitchFamily="66" charset="0"/>
              </a:rPr>
              <a:t>Corrective Action </a:t>
            </a:r>
            <a:br>
              <a:rPr lang="en-US">
                <a:solidFill>
                  <a:schemeClr val="hlink"/>
                </a:solidFill>
                <a:latin typeface="Comic Sans MS" panose="030F0702030302020204" pitchFamily="66" charset="0"/>
              </a:rPr>
            </a:br>
            <a:r>
              <a:rPr lang="en-US">
                <a:solidFill>
                  <a:schemeClr val="hlink"/>
                </a:solidFill>
                <a:latin typeface="Comic Sans MS" panose="030F0702030302020204" pitchFamily="66" charset="0"/>
              </a:rPr>
              <a:t>Systems</a:t>
            </a:r>
            <a:endParaRPr lang="en-US" kern="10">
              <a:solidFill>
                <a:srgbClr val="1C1C1C"/>
              </a:solidFill>
              <a:latin typeface="Verdana"/>
              <a:ea typeface="Verdana"/>
            </a:endParaRPr>
          </a:p>
        </p:txBody>
      </p:sp>
      <p:grpSp>
        <p:nvGrpSpPr>
          <p:cNvPr id="77836" name="Group 12"/>
          <p:cNvGrpSpPr>
            <a:grpSpLocks/>
          </p:cNvGrpSpPr>
          <p:nvPr/>
        </p:nvGrpSpPr>
        <p:grpSpPr bwMode="auto">
          <a:xfrm flipH="1">
            <a:off x="6137275" y="2667000"/>
            <a:ext cx="2625725" cy="2354263"/>
            <a:chOff x="294" y="1536"/>
            <a:chExt cx="1722" cy="1387"/>
          </a:xfrm>
        </p:grpSpPr>
        <p:pic>
          <p:nvPicPr>
            <p:cNvPr id="77837" name="Picture 13" descr="pan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flipH="1">
              <a:off x="298" y="1536"/>
              <a:ext cx="1711" cy="1387"/>
            </a:xfrm>
            <a:prstGeom prst="rect">
              <a:avLst/>
            </a:prstGeom>
            <a:noFill/>
            <a:extLst>
              <a:ext uri="{909E8E84-426E-40DD-AFC4-6F175D3DCCD1}">
                <a14:hiddenFill xmlns:a14="http://schemas.microsoft.com/office/drawing/2010/main">
                  <a:solidFill>
                    <a:srgbClr val="FFFFFF"/>
                  </a:solidFill>
                </a14:hiddenFill>
              </a:ext>
            </a:extLst>
          </p:spPr>
        </p:pic>
        <p:sp>
          <p:nvSpPr>
            <p:cNvPr id="77838" name="Freeform 14"/>
            <p:cNvSpPr>
              <a:spLocks/>
            </p:cNvSpPr>
            <p:nvPr/>
          </p:nvSpPr>
          <p:spPr bwMode="gray">
            <a:xfrm>
              <a:off x="294" y="1538"/>
              <a:ext cx="1722" cy="1382"/>
            </a:xfrm>
            <a:custGeom>
              <a:avLst/>
              <a:gdLst>
                <a:gd name="T0" fmla="*/ 6 w 1722"/>
                <a:gd name="T1" fmla="*/ 79 h 1382"/>
                <a:gd name="T2" fmla="*/ 6 w 1722"/>
                <a:gd name="T3" fmla="*/ 1300 h 1382"/>
                <a:gd name="T4" fmla="*/ 46 w 1722"/>
                <a:gd name="T5" fmla="*/ 1367 h 1382"/>
                <a:gd name="T6" fmla="*/ 121 w 1722"/>
                <a:gd name="T7" fmla="*/ 1381 h 1382"/>
                <a:gd name="T8" fmla="*/ 1658 w 1722"/>
                <a:gd name="T9" fmla="*/ 1312 h 1382"/>
                <a:gd name="T10" fmla="*/ 1696 w 1722"/>
                <a:gd name="T11" fmla="*/ 1286 h 1382"/>
                <a:gd name="T12" fmla="*/ 1714 w 1722"/>
                <a:gd name="T13" fmla="*/ 1247 h 1382"/>
                <a:gd name="T14" fmla="*/ 1715 w 1722"/>
                <a:gd name="T15" fmla="*/ 157 h 1382"/>
                <a:gd name="T16" fmla="*/ 1689 w 1722"/>
                <a:gd name="T17" fmla="*/ 87 h 1382"/>
                <a:gd name="T18" fmla="*/ 1637 w 1722"/>
                <a:gd name="T19" fmla="*/ 67 h 1382"/>
                <a:gd name="T20" fmla="*/ 95 w 1722"/>
                <a:gd name="T21" fmla="*/ 0 h 1382"/>
                <a:gd name="T22" fmla="*/ 29 w 1722"/>
                <a:gd name="T23" fmla="*/ 31 h 1382"/>
                <a:gd name="T24" fmla="*/ 6 w 1722"/>
                <a:gd name="T25" fmla="*/ 79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2" h="1382">
                  <a:moveTo>
                    <a:pt x="6" y="79"/>
                  </a:moveTo>
                  <a:cubicBezTo>
                    <a:pt x="0" y="294"/>
                    <a:pt x="3" y="1087"/>
                    <a:pt x="6" y="1300"/>
                  </a:cubicBezTo>
                  <a:cubicBezTo>
                    <a:pt x="8" y="1336"/>
                    <a:pt x="36" y="1359"/>
                    <a:pt x="46" y="1367"/>
                  </a:cubicBezTo>
                  <a:cubicBezTo>
                    <a:pt x="60" y="1381"/>
                    <a:pt x="109" y="1382"/>
                    <a:pt x="121" y="1381"/>
                  </a:cubicBezTo>
                  <a:cubicBezTo>
                    <a:pt x="368" y="1362"/>
                    <a:pt x="1388" y="1336"/>
                    <a:pt x="1658" y="1312"/>
                  </a:cubicBezTo>
                  <a:cubicBezTo>
                    <a:pt x="1658" y="1315"/>
                    <a:pt x="1684" y="1300"/>
                    <a:pt x="1696" y="1286"/>
                  </a:cubicBezTo>
                  <a:cubicBezTo>
                    <a:pt x="1708" y="1272"/>
                    <a:pt x="1714" y="1250"/>
                    <a:pt x="1714" y="1247"/>
                  </a:cubicBezTo>
                  <a:cubicBezTo>
                    <a:pt x="1714" y="1065"/>
                    <a:pt x="1722" y="347"/>
                    <a:pt x="1715" y="157"/>
                  </a:cubicBezTo>
                  <a:cubicBezTo>
                    <a:pt x="1715" y="124"/>
                    <a:pt x="1711" y="104"/>
                    <a:pt x="1689" y="87"/>
                  </a:cubicBezTo>
                  <a:cubicBezTo>
                    <a:pt x="1667" y="70"/>
                    <a:pt x="1659" y="73"/>
                    <a:pt x="1637" y="67"/>
                  </a:cubicBezTo>
                  <a:cubicBezTo>
                    <a:pt x="1375" y="49"/>
                    <a:pt x="360" y="16"/>
                    <a:pt x="95" y="0"/>
                  </a:cubicBezTo>
                  <a:cubicBezTo>
                    <a:pt x="72" y="0"/>
                    <a:pt x="41" y="14"/>
                    <a:pt x="29" y="31"/>
                  </a:cubicBezTo>
                  <a:cubicBezTo>
                    <a:pt x="17" y="48"/>
                    <a:pt x="13" y="49"/>
                    <a:pt x="6" y="79"/>
                  </a:cubicBezTo>
                  <a:close/>
                </a:path>
              </a:pathLst>
            </a:custGeom>
            <a:gradFill rotWithShape="1">
              <a:gsLst>
                <a:gs pos="0">
                  <a:srgbClr val="03D4A8">
                    <a:alpha val="50000"/>
                  </a:srgbClr>
                </a:gs>
                <a:gs pos="25000">
                  <a:srgbClr val="21D6E0">
                    <a:alpha val="45000"/>
                  </a:srgbClr>
                </a:gs>
                <a:gs pos="75000">
                  <a:srgbClr val="0087E6">
                    <a:alpha val="35000"/>
                  </a:srgbClr>
                </a:gs>
                <a:gs pos="100000">
                  <a:srgbClr val="005CBF">
                    <a:alpha val="30000"/>
                  </a:srgbClr>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7839" name="Text Box 15"/>
          <p:cNvSpPr txBox="1">
            <a:spLocks noChangeArrowheads="1"/>
          </p:cNvSpPr>
          <p:nvPr/>
        </p:nvSpPr>
        <p:spPr bwMode="gray">
          <a:xfrm rot="21413076">
            <a:off x="6213475" y="2810018"/>
            <a:ext cx="24765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indent="0">
              <a:spcBef>
                <a:spcPct val="50000"/>
              </a:spcBef>
            </a:pPr>
            <a:r>
              <a:rPr lang="en-US" b="1" smtClean="0">
                <a:solidFill>
                  <a:srgbClr val="FFFFFF"/>
                </a:solidFill>
              </a:rPr>
              <a:t>Báo cáo hư hỏng/ lỗi Fracas</a:t>
            </a:r>
            <a:endParaRPr lang="en-US" b="1">
              <a:solidFill>
                <a:srgbClr val="FFFFFF"/>
              </a:solidFill>
            </a:endParaRPr>
          </a:p>
        </p:txBody>
      </p:sp>
      <p:grpSp>
        <p:nvGrpSpPr>
          <p:cNvPr id="77840" name="Group 16"/>
          <p:cNvGrpSpPr>
            <a:grpSpLocks/>
          </p:cNvGrpSpPr>
          <p:nvPr/>
        </p:nvGrpSpPr>
        <p:grpSpPr bwMode="auto">
          <a:xfrm>
            <a:off x="3124200" y="3048000"/>
            <a:ext cx="2895600" cy="1325563"/>
            <a:chOff x="1973" y="1027"/>
            <a:chExt cx="1926" cy="937"/>
          </a:xfrm>
        </p:grpSpPr>
        <p:sp>
          <p:nvSpPr>
            <p:cNvPr id="77841" name="Oval 17"/>
            <p:cNvSpPr>
              <a:spLocks noChangeArrowheads="1"/>
            </p:cNvSpPr>
            <p:nvPr/>
          </p:nvSpPr>
          <p:spPr bwMode="gray">
            <a:xfrm>
              <a:off x="1994" y="1057"/>
              <a:ext cx="1905" cy="907"/>
            </a:xfrm>
            <a:prstGeom prst="ellipse">
              <a:avLst/>
            </a:prstGeom>
            <a:gradFill rotWithShape="1">
              <a:gsLst>
                <a:gs pos="0">
                  <a:srgbClr val="0066CC">
                    <a:gamma/>
                    <a:shade val="63529"/>
                    <a:invGamma/>
                  </a:srgbClr>
                </a:gs>
                <a:gs pos="100000">
                  <a:srgbClr val="0066CC"/>
                </a:gs>
              </a:gsLst>
              <a:lin ang="2700000" scaled="1"/>
            </a:gra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77842" name="Oval 18"/>
            <p:cNvSpPr>
              <a:spLocks noChangeArrowheads="1"/>
            </p:cNvSpPr>
            <p:nvPr/>
          </p:nvSpPr>
          <p:spPr bwMode="gray">
            <a:xfrm>
              <a:off x="1973" y="1027"/>
              <a:ext cx="1905" cy="907"/>
            </a:xfrm>
            <a:prstGeom prst="ellipse">
              <a:avLst/>
            </a:prstGeom>
            <a:gradFill rotWithShape="1">
              <a:gsLst>
                <a:gs pos="0">
                  <a:srgbClr val="1D80E3">
                    <a:gamma/>
                    <a:tint val="44314"/>
                    <a:invGamma/>
                  </a:srgbClr>
                </a:gs>
                <a:gs pos="100000">
                  <a:srgbClr val="1D80E3"/>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7843" name="Oval 19"/>
          <p:cNvSpPr>
            <a:spLocks noChangeArrowheads="1"/>
          </p:cNvSpPr>
          <p:nvPr/>
        </p:nvSpPr>
        <p:spPr bwMode="gray">
          <a:xfrm>
            <a:off x="3260725" y="2971800"/>
            <a:ext cx="2592388" cy="1149350"/>
          </a:xfrm>
          <a:prstGeom prst="ellipse">
            <a:avLst/>
          </a:prstGeom>
          <a:gradFill rotWithShape="1">
            <a:gsLst>
              <a:gs pos="0">
                <a:srgbClr val="FFCC00">
                  <a:gamma/>
                  <a:shade val="46275"/>
                  <a:invGamma/>
                </a:srgbClr>
              </a:gs>
              <a:gs pos="100000">
                <a:srgbClr val="FFCC00"/>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7844" name="Oval 20"/>
          <p:cNvSpPr>
            <a:spLocks noChangeArrowheads="1"/>
          </p:cNvSpPr>
          <p:nvPr/>
        </p:nvSpPr>
        <p:spPr bwMode="gray">
          <a:xfrm>
            <a:off x="3294063" y="2978150"/>
            <a:ext cx="2528887" cy="1120775"/>
          </a:xfrm>
          <a:prstGeom prst="ellipse">
            <a:avLst/>
          </a:prstGeom>
          <a:gradFill rotWithShape="1">
            <a:gsLst>
              <a:gs pos="0">
                <a:srgbClr val="FFCC00">
                  <a:alpha val="0"/>
                </a:srgbClr>
              </a:gs>
              <a:gs pos="100000">
                <a:srgbClr val="FFCC00">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7845" name="Oval 21"/>
          <p:cNvSpPr>
            <a:spLocks noChangeArrowheads="1"/>
          </p:cNvSpPr>
          <p:nvPr/>
        </p:nvSpPr>
        <p:spPr bwMode="gray">
          <a:xfrm>
            <a:off x="3321050" y="2989263"/>
            <a:ext cx="2406650" cy="1046162"/>
          </a:xfrm>
          <a:prstGeom prst="ellipse">
            <a:avLst/>
          </a:prstGeom>
          <a:gradFill rotWithShape="1">
            <a:gsLst>
              <a:gs pos="0">
                <a:srgbClr val="FFCC00">
                  <a:gamma/>
                  <a:shade val="79216"/>
                  <a:invGamma/>
                </a:srgbClr>
              </a:gs>
              <a:gs pos="100000">
                <a:srgbClr val="FFCC00">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7846" name="Oval 22"/>
          <p:cNvSpPr>
            <a:spLocks noChangeArrowheads="1"/>
          </p:cNvSpPr>
          <p:nvPr/>
        </p:nvSpPr>
        <p:spPr bwMode="gray">
          <a:xfrm>
            <a:off x="3448050" y="3013075"/>
            <a:ext cx="2117725" cy="847725"/>
          </a:xfrm>
          <a:prstGeom prst="ellipse">
            <a:avLst/>
          </a:prstGeom>
          <a:gradFill rotWithShape="1">
            <a:gsLst>
              <a:gs pos="0">
                <a:srgbClr val="FFCC00">
                  <a:gamma/>
                  <a:tint val="0"/>
                  <a:invGamma/>
                </a:srgbClr>
              </a:gs>
              <a:gs pos="100000">
                <a:srgbClr val="FFCC00">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7" name="Rectangle 5"/>
          <p:cNvSpPr>
            <a:spLocks noChangeArrowheads="1"/>
          </p:cNvSpPr>
          <p:nvPr/>
        </p:nvSpPr>
        <p:spPr bwMode="gray">
          <a:xfrm>
            <a:off x="533400" y="990600"/>
            <a:ext cx="4953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
                <a:srgbClr val="1F3F5F"/>
              </a:buClr>
            </a:pPr>
            <a:r>
              <a:rPr lang="en-US" sz="2600" b="1" smtClean="0">
                <a:solidFill>
                  <a:schemeClr val="tx2"/>
                </a:solidFill>
                <a:latin typeface="+mj-lt"/>
              </a:rPr>
              <a:t>Phương pháp 8D và Fracas</a:t>
            </a:r>
          </a:p>
        </p:txBody>
      </p:sp>
      <p:sp>
        <p:nvSpPr>
          <p:cNvPr id="28" name="Text Box 34"/>
          <p:cNvSpPr txBox="1">
            <a:spLocks noChangeArrowheads="1"/>
          </p:cNvSpPr>
          <p:nvPr/>
        </p:nvSpPr>
        <p:spPr bwMode="auto">
          <a:xfrm>
            <a:off x="4191000" y="706636"/>
            <a:ext cx="48006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a:solidFill>
                  <a:srgbClr val="92D050"/>
                </a:solidFill>
                <a:latin typeface="+mj-lt"/>
              </a:rPr>
              <a:t>“ Không tiết kiệm ánh sáng, chỉ tiết kiệm năng lượng </a:t>
            </a:r>
            <a:r>
              <a:rPr lang="en-US" sz="1400" b="1" smtClean="0">
                <a:solidFill>
                  <a:srgbClr val="92D050"/>
                </a:solidFill>
                <a:latin typeface="+mj-lt"/>
              </a:rPr>
              <a:t>”</a:t>
            </a:r>
            <a:endParaRPr lang="en-US" sz="1400" b="1">
              <a:solidFill>
                <a:srgbClr val="92D050"/>
              </a:solidFill>
              <a:latin typeface="+mj-lt"/>
            </a:endParaRPr>
          </a:p>
        </p:txBody>
      </p:sp>
      <p:sp>
        <p:nvSpPr>
          <p:cNvPr id="29" name="Footer Placeholder 3"/>
          <p:cNvSpPr txBox="1">
            <a:spLocks/>
          </p:cNvSpPr>
          <p:nvPr/>
        </p:nvSpPr>
        <p:spPr bwMode="gray">
          <a:xfrm>
            <a:off x="7239000" y="6384925"/>
            <a:ext cx="1752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smtClean="0">
                <a:latin typeface="+mj-lt"/>
              </a:rPr>
              <a:t>Nhóm KSCL ĐTTĐ</a:t>
            </a:r>
            <a:endParaRPr lang="en-US" sz="1200">
              <a:latin typeface="+mj-lt"/>
            </a:endParaRPr>
          </a:p>
        </p:txBody>
      </p:sp>
      <p:sp>
        <p:nvSpPr>
          <p:cNvPr id="30" name="Rectangle 2"/>
          <p:cNvSpPr txBox="1">
            <a:spLocks noChangeArrowheads="1"/>
          </p:cNvSpPr>
          <p:nvPr/>
        </p:nvSpPr>
        <p:spPr bwMode="gray">
          <a:xfrm>
            <a:off x="457200" y="274637"/>
            <a:ext cx="58674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en-US" sz="3600" kern="0" smtClean="0"/>
              <a:t>Các Khái Niệm</a:t>
            </a:r>
            <a:endParaRPr lang="en-US" sz="3600" kern="0"/>
          </a:p>
        </p:txBody>
      </p:sp>
      <p:pic>
        <p:nvPicPr>
          <p:cNvPr id="32" name="Picture 8" descr="Kết quả hình ảnh cho rạng đông"/>
          <p:cNvPicPr>
            <a:picLocks noChangeAspect="1" noChangeArrowheads="1"/>
          </p:cNvPicPr>
          <p:nvPr/>
        </p:nvPicPr>
        <p:blipFill rotWithShape="1">
          <a:blip r:embed="rId3">
            <a:extLst>
              <a:ext uri="{28A0092B-C50C-407E-A947-70E740481C1C}">
                <a14:useLocalDpi xmlns:a14="http://schemas.microsoft.com/office/drawing/2010/main" val="0"/>
              </a:ext>
            </a:extLst>
          </a:blip>
          <a:srcRect t="20552" b="19862"/>
          <a:stretch/>
        </p:blipFill>
        <p:spPr bwMode="auto">
          <a:xfrm>
            <a:off x="3565614" y="3198567"/>
            <a:ext cx="1981200" cy="665326"/>
          </a:xfrm>
          <a:prstGeom prst="rect">
            <a:avLst/>
          </a:prstGeom>
          <a:noFill/>
          <a:extLst>
            <a:ext uri="{909E8E84-426E-40DD-AFC4-6F175D3DCCD1}">
              <a14:hiddenFill xmlns:a14="http://schemas.microsoft.com/office/drawing/2010/main">
                <a:solidFill>
                  <a:srgbClr val="FFFFFF"/>
                </a:solidFill>
              </a14:hiddenFill>
            </a:ext>
          </a:extLst>
        </p:spPr>
      </p:pic>
      <p:sp>
        <p:nvSpPr>
          <p:cNvPr id="33" name="Text Box 15"/>
          <p:cNvSpPr txBox="1">
            <a:spLocks noChangeArrowheads="1"/>
          </p:cNvSpPr>
          <p:nvPr/>
        </p:nvSpPr>
        <p:spPr bwMode="gray">
          <a:xfrm rot="21449173">
            <a:off x="6248046" y="3337704"/>
            <a:ext cx="266425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indent="0">
              <a:spcBef>
                <a:spcPct val="50000"/>
              </a:spcBef>
            </a:pPr>
            <a:r>
              <a:rPr lang="en-US" b="1" smtClean="0">
                <a:solidFill>
                  <a:srgbClr val="FFFFFF"/>
                </a:solidFill>
              </a:rPr>
              <a:t>Dùng cho một chu trình hệ thống từ thiết kế,sản xuất và cải tiến đến khi hết vòng đời của sản phẩm</a:t>
            </a:r>
            <a:endParaRPr lang="en-US" b="1">
              <a:solidFill>
                <a:srgbClr val="FFFFFF"/>
              </a:solidFill>
            </a:endParaRPr>
          </a:p>
        </p:txBody>
      </p:sp>
      <p:sp>
        <p:nvSpPr>
          <p:cNvPr id="34" name="Text Box 10"/>
          <p:cNvSpPr txBox="1">
            <a:spLocks noChangeArrowheads="1"/>
          </p:cNvSpPr>
          <p:nvPr/>
        </p:nvSpPr>
        <p:spPr bwMode="gray">
          <a:xfrm rot="178040">
            <a:off x="624899" y="3545851"/>
            <a:ext cx="2133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20650" indent="-12065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indent="0">
              <a:spcBef>
                <a:spcPct val="50000"/>
              </a:spcBef>
            </a:pPr>
            <a:r>
              <a:rPr lang="en-US" b="1" smtClean="0">
                <a:solidFill>
                  <a:srgbClr val="FFFFFF"/>
                </a:solidFill>
              </a:rPr>
              <a:t>8D được sử dụng khi giải quyết vấn đề có tính hệ thống</a:t>
            </a:r>
            <a:endParaRPr lang="en-US" b="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7835"/>
                                        </p:tgtEl>
                                        <p:attrNameLst>
                                          <p:attrName>style.visibility</p:attrName>
                                        </p:attrNameLst>
                                      </p:cBhvr>
                                      <p:to>
                                        <p:strVal val="visible"/>
                                      </p:to>
                                    </p:set>
                                    <p:animEffect transition="in" filter="randombar(horizontal)">
                                      <p:cBhvr>
                                        <p:cTn id="7" dur="500"/>
                                        <p:tgtEl>
                                          <p:spTgt spid="778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7829"/>
                                        </p:tgtEl>
                                        <p:attrNameLst>
                                          <p:attrName>style.visibility</p:attrName>
                                        </p:attrNameLst>
                                      </p:cBhvr>
                                      <p:to>
                                        <p:strVal val="visible"/>
                                      </p:to>
                                    </p:set>
                                    <p:animEffect transition="in" filter="fade">
                                      <p:cBhvr>
                                        <p:cTn id="12" dur="500"/>
                                        <p:tgtEl>
                                          <p:spTgt spid="77829"/>
                                        </p:tgtEl>
                                      </p:cBhvr>
                                    </p:animEffect>
                                  </p:childTnLst>
                                </p:cTn>
                              </p:par>
                              <p:par>
                                <p:cTn id="13" presetID="10" presetClass="entr" presetSubtype="0" fill="hold" nodeType="withEffect">
                                  <p:stCondLst>
                                    <p:cond delay="0"/>
                                  </p:stCondLst>
                                  <p:childTnLst>
                                    <p:set>
                                      <p:cBhvr>
                                        <p:cTn id="14" dur="1" fill="hold">
                                          <p:stCondLst>
                                            <p:cond delay="0"/>
                                          </p:stCondLst>
                                        </p:cTn>
                                        <p:tgtEl>
                                          <p:spTgt spid="77826"/>
                                        </p:tgtEl>
                                        <p:attrNameLst>
                                          <p:attrName>style.visibility</p:attrName>
                                        </p:attrNameLst>
                                      </p:cBhvr>
                                      <p:to>
                                        <p:strVal val="visible"/>
                                      </p:to>
                                    </p:set>
                                    <p:animEffect transition="in" filter="fade">
                                      <p:cBhvr>
                                        <p:cTn id="15" dur="500"/>
                                        <p:tgtEl>
                                          <p:spTgt spid="778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7831"/>
                                        </p:tgtEl>
                                        <p:attrNameLst>
                                          <p:attrName>style.visibility</p:attrName>
                                        </p:attrNameLst>
                                      </p:cBhvr>
                                      <p:to>
                                        <p:strVal val="visible"/>
                                      </p:to>
                                    </p:set>
                                    <p:animEffect transition="in" filter="fade">
                                      <p:cBhvr>
                                        <p:cTn id="20" dur="500"/>
                                        <p:tgtEl>
                                          <p:spTgt spid="7783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7836"/>
                                        </p:tgtEl>
                                        <p:attrNameLst>
                                          <p:attrName>style.visibility</p:attrName>
                                        </p:attrNameLst>
                                      </p:cBhvr>
                                      <p:to>
                                        <p:strVal val="visible"/>
                                      </p:to>
                                    </p:set>
                                    <p:animEffect transition="in" filter="fade">
                                      <p:cBhvr>
                                        <p:cTn id="25" dur="500"/>
                                        <p:tgtEl>
                                          <p:spTgt spid="77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animBg="1"/>
      <p:bldP spid="778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z="3600" smtClean="0"/>
              <a:t>Hành Động Khắc Phục 8D</a:t>
            </a:r>
            <a:endParaRPr lang="en-US" sz="2000"/>
          </a:p>
        </p:txBody>
      </p:sp>
      <p:sp>
        <p:nvSpPr>
          <p:cNvPr id="27" name="Text Box 34"/>
          <p:cNvSpPr txBox="1">
            <a:spLocks noChangeArrowheads="1"/>
          </p:cNvSpPr>
          <p:nvPr/>
        </p:nvSpPr>
        <p:spPr bwMode="auto">
          <a:xfrm>
            <a:off x="4191000" y="706636"/>
            <a:ext cx="48006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a:solidFill>
                  <a:srgbClr val="92D050"/>
                </a:solidFill>
                <a:latin typeface="+mj-lt"/>
              </a:rPr>
              <a:t>“ Không tiết kiệm ánh sáng, chỉ tiết kiệm năng lượng </a:t>
            </a:r>
            <a:r>
              <a:rPr lang="en-US" sz="1400" b="1" smtClean="0">
                <a:solidFill>
                  <a:srgbClr val="92D050"/>
                </a:solidFill>
                <a:latin typeface="+mj-lt"/>
              </a:rPr>
              <a:t>”</a:t>
            </a:r>
            <a:endParaRPr lang="en-US" sz="1400" b="1">
              <a:solidFill>
                <a:srgbClr val="92D050"/>
              </a:solidFill>
              <a:latin typeface="+mj-lt"/>
            </a:endParaRPr>
          </a:p>
        </p:txBody>
      </p:sp>
      <p:sp>
        <p:nvSpPr>
          <p:cNvPr id="28" name="Footer Placeholder 3"/>
          <p:cNvSpPr txBox="1">
            <a:spLocks/>
          </p:cNvSpPr>
          <p:nvPr/>
        </p:nvSpPr>
        <p:spPr bwMode="gray">
          <a:xfrm>
            <a:off x="7239000" y="6384925"/>
            <a:ext cx="1752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smtClean="0">
                <a:latin typeface="+mj-lt"/>
              </a:rPr>
              <a:t>Nhóm KSCL ĐTTĐ</a:t>
            </a:r>
            <a:endParaRPr lang="en-US" sz="1200">
              <a:latin typeface="+mj-lt"/>
            </a:endParaRPr>
          </a:p>
        </p:txBody>
      </p:sp>
      <p:sp>
        <p:nvSpPr>
          <p:cNvPr id="33" name="AutoShape 3"/>
          <p:cNvSpPr>
            <a:spLocks noChangeArrowheads="1"/>
          </p:cNvSpPr>
          <p:nvPr/>
        </p:nvSpPr>
        <p:spPr bwMode="gray">
          <a:xfrm>
            <a:off x="913603" y="3313112"/>
            <a:ext cx="1957388" cy="2570163"/>
          </a:xfrm>
          <a:prstGeom prst="roundRect">
            <a:avLst>
              <a:gd name="adj" fmla="val 4690"/>
            </a:avLst>
          </a:prstGeom>
          <a:gradFill rotWithShape="1">
            <a:gsLst>
              <a:gs pos="0">
                <a:schemeClr val="accent1"/>
              </a:gs>
              <a:gs pos="50000">
                <a:schemeClr val="accent1">
                  <a:gamma/>
                  <a:tint val="69804"/>
                  <a:invGamma/>
                </a:schemeClr>
              </a:gs>
              <a:gs pos="100000">
                <a:schemeClr val="accent1"/>
              </a:gs>
            </a:gsLst>
            <a:lin ang="2700000" scaled="1"/>
          </a:gradFill>
          <a:ln w="25400">
            <a:round/>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25400" dir="10800000" sy="50000" kx="-2453608" rotWithShape="0">
                    <a:srgbClr val="000000">
                      <a:alpha val="50000"/>
                    </a:srgbClr>
                  </a:outerShdw>
                </a:effectLst>
              </a14:hiddenEffects>
            </a:ext>
          </a:extLst>
        </p:spPr>
        <p:txBody>
          <a:bodyPr wrap="none" anchor="ctr">
            <a:flatTx/>
          </a:bodyPr>
          <a:lstStyle/>
          <a:p>
            <a:endParaRPr lang="en-US"/>
          </a:p>
        </p:txBody>
      </p:sp>
      <p:sp>
        <p:nvSpPr>
          <p:cNvPr id="34" name="AutoShape 4"/>
          <p:cNvSpPr>
            <a:spLocks noChangeArrowheads="1"/>
          </p:cNvSpPr>
          <p:nvPr/>
        </p:nvSpPr>
        <p:spPr bwMode="gray">
          <a:xfrm>
            <a:off x="913603" y="2874962"/>
            <a:ext cx="2079625" cy="361950"/>
          </a:xfrm>
          <a:prstGeom prst="roundRect">
            <a:avLst>
              <a:gd name="adj" fmla="val 50000"/>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AutoShape 5"/>
          <p:cNvSpPr>
            <a:spLocks noChangeArrowheads="1"/>
          </p:cNvSpPr>
          <p:nvPr/>
        </p:nvSpPr>
        <p:spPr bwMode="gray">
          <a:xfrm>
            <a:off x="3511359" y="3347005"/>
            <a:ext cx="2005012" cy="2570162"/>
          </a:xfrm>
          <a:prstGeom prst="roundRect">
            <a:avLst>
              <a:gd name="adj" fmla="val 4690"/>
            </a:avLst>
          </a:prstGeom>
          <a:gradFill rotWithShape="1">
            <a:gsLst>
              <a:gs pos="0">
                <a:schemeClr val="accent2"/>
              </a:gs>
              <a:gs pos="50000">
                <a:schemeClr val="accent2">
                  <a:gamma/>
                  <a:tint val="69804"/>
                  <a:invGamma/>
                </a:schemeClr>
              </a:gs>
              <a:gs pos="100000">
                <a:schemeClr val="accent2"/>
              </a:gs>
            </a:gsLst>
            <a:lin ang="2700000" scaled="1"/>
          </a:gradFill>
          <a:ln w="25400">
            <a:round/>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25400" dir="10800000" sy="50000" kx="-2453608" rotWithShape="0">
                    <a:srgbClr val="000000">
                      <a:alpha val="50000"/>
                    </a:srgbClr>
                  </a:outerShdw>
                </a:effectLst>
              </a14:hiddenEffects>
            </a:ext>
          </a:extLst>
        </p:spPr>
        <p:txBody>
          <a:bodyPr wrap="none" anchor="ctr">
            <a:flatTx/>
          </a:bodyPr>
          <a:lstStyle/>
          <a:p>
            <a:endParaRPr lang="en-US"/>
          </a:p>
        </p:txBody>
      </p:sp>
      <p:sp>
        <p:nvSpPr>
          <p:cNvPr id="36" name="Freeform 6"/>
          <p:cNvSpPr>
            <a:spLocks/>
          </p:cNvSpPr>
          <p:nvPr/>
        </p:nvSpPr>
        <p:spPr bwMode="gray">
          <a:xfrm rot="17879575" flipH="1">
            <a:off x="1682750" y="1821898"/>
            <a:ext cx="1250950" cy="958850"/>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accent1">
                  <a:gamma/>
                  <a:tint val="42353"/>
                  <a:invGamma/>
                </a:schemeClr>
              </a:gs>
              <a:gs pos="100000">
                <a:schemeClr val="accent1"/>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sp>
        <p:nvSpPr>
          <p:cNvPr id="37" name="Freeform 7"/>
          <p:cNvSpPr>
            <a:spLocks/>
          </p:cNvSpPr>
          <p:nvPr/>
        </p:nvSpPr>
        <p:spPr bwMode="gray">
          <a:xfrm rot="3503407">
            <a:off x="6174582" y="1754224"/>
            <a:ext cx="1250950" cy="950913"/>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42353"/>
                  <a:invGamma/>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sp>
        <p:nvSpPr>
          <p:cNvPr id="38" name="Text Box 8"/>
          <p:cNvSpPr txBox="1">
            <a:spLocks noChangeArrowheads="1"/>
          </p:cNvSpPr>
          <p:nvPr/>
        </p:nvSpPr>
        <p:spPr bwMode="gray">
          <a:xfrm>
            <a:off x="1163045" y="2895600"/>
            <a:ext cx="14029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b="1" smtClean="0">
                <a:solidFill>
                  <a:srgbClr val="FFFFFF"/>
                </a:solidFill>
              </a:rPr>
              <a:t>Định Nghĩa</a:t>
            </a:r>
            <a:endParaRPr lang="en-US" b="1">
              <a:solidFill>
                <a:srgbClr val="FFFFFF"/>
              </a:solidFill>
            </a:endParaRPr>
          </a:p>
        </p:txBody>
      </p:sp>
      <p:sp>
        <p:nvSpPr>
          <p:cNvPr id="39" name="Text Box 9"/>
          <p:cNvSpPr txBox="1">
            <a:spLocks noChangeArrowheads="1"/>
          </p:cNvSpPr>
          <p:nvPr/>
        </p:nvSpPr>
        <p:spPr bwMode="gray">
          <a:xfrm>
            <a:off x="978691" y="3332162"/>
            <a:ext cx="181927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600" b="1" smtClean="0">
                <a:solidFill>
                  <a:schemeClr val="bg1"/>
                </a:solidFill>
              </a:rPr>
              <a:t>Là một công cụ quản lý nhằm hướng dẫn thông qua quá trình 8 bước để giải quyết một vấn đề.</a:t>
            </a:r>
            <a:endParaRPr lang="en-US" sz="1600">
              <a:solidFill>
                <a:schemeClr val="bg1"/>
              </a:solidFill>
            </a:endParaRPr>
          </a:p>
        </p:txBody>
      </p:sp>
      <p:sp>
        <p:nvSpPr>
          <p:cNvPr id="40" name="Text Box 10"/>
          <p:cNvSpPr txBox="1">
            <a:spLocks noChangeArrowheads="1"/>
          </p:cNvSpPr>
          <p:nvPr/>
        </p:nvSpPr>
        <p:spPr bwMode="gray">
          <a:xfrm>
            <a:off x="3582796" y="3358018"/>
            <a:ext cx="186055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600" b="1" smtClean="0">
                <a:solidFill>
                  <a:schemeClr val="bg1"/>
                </a:solidFill>
              </a:rPr>
              <a:t>Công ty Ford Motor phát triển quá trình giải quyết vấn đề 8D và công bố năm 1987. Quá trình hiện nay là tiêu chuẩn toàn cầu của Ford </a:t>
            </a:r>
            <a:endParaRPr lang="en-US" sz="1600" b="1">
              <a:solidFill>
                <a:schemeClr val="bg1"/>
              </a:solidFill>
            </a:endParaRPr>
          </a:p>
        </p:txBody>
      </p:sp>
      <p:sp>
        <p:nvSpPr>
          <p:cNvPr id="41" name="AutoShape 11"/>
          <p:cNvSpPr>
            <a:spLocks noChangeArrowheads="1"/>
          </p:cNvSpPr>
          <p:nvPr/>
        </p:nvSpPr>
        <p:spPr bwMode="gray">
          <a:xfrm>
            <a:off x="3516121" y="2923142"/>
            <a:ext cx="2128838" cy="361950"/>
          </a:xfrm>
          <a:prstGeom prst="roundRect">
            <a:avLst>
              <a:gd name="adj" fmla="val 50000"/>
            </a:avLst>
          </a:prstGeom>
          <a:gradFill rotWithShape="1">
            <a:gsLst>
              <a:gs pos="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Text Box 12"/>
          <p:cNvSpPr txBox="1">
            <a:spLocks noChangeArrowheads="1"/>
          </p:cNvSpPr>
          <p:nvPr/>
        </p:nvSpPr>
        <p:spPr bwMode="gray">
          <a:xfrm>
            <a:off x="3833700" y="2943780"/>
            <a:ext cx="14285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b="1" smtClean="0">
                <a:solidFill>
                  <a:srgbClr val="FFFFFF"/>
                </a:solidFill>
              </a:rPr>
              <a:t>Nguồn Gốc</a:t>
            </a:r>
            <a:endParaRPr lang="en-US" b="1">
              <a:solidFill>
                <a:srgbClr val="FFFFFF"/>
              </a:solidFill>
            </a:endParaRPr>
          </a:p>
        </p:txBody>
      </p:sp>
      <p:grpSp>
        <p:nvGrpSpPr>
          <p:cNvPr id="43" name="Group 13"/>
          <p:cNvGrpSpPr>
            <a:grpSpLocks/>
          </p:cNvGrpSpPr>
          <p:nvPr/>
        </p:nvGrpSpPr>
        <p:grpSpPr bwMode="auto">
          <a:xfrm>
            <a:off x="6156739" y="2889804"/>
            <a:ext cx="2224089" cy="3008313"/>
            <a:chOff x="3735" y="2041"/>
            <a:chExt cx="1401" cy="1895"/>
          </a:xfrm>
        </p:grpSpPr>
        <p:sp>
          <p:nvSpPr>
            <p:cNvPr id="44" name="AutoShape 14"/>
            <p:cNvSpPr>
              <a:spLocks noChangeArrowheads="1"/>
            </p:cNvSpPr>
            <p:nvPr/>
          </p:nvSpPr>
          <p:spPr bwMode="gray">
            <a:xfrm>
              <a:off x="3773" y="2317"/>
              <a:ext cx="1233" cy="1619"/>
            </a:xfrm>
            <a:prstGeom prst="roundRect">
              <a:avLst>
                <a:gd name="adj" fmla="val 4690"/>
              </a:avLst>
            </a:prstGeom>
            <a:gradFill rotWithShape="1">
              <a:gsLst>
                <a:gs pos="0">
                  <a:schemeClr val="hlink"/>
                </a:gs>
                <a:gs pos="50000">
                  <a:schemeClr val="hlink">
                    <a:gamma/>
                    <a:tint val="69804"/>
                    <a:invGamma/>
                  </a:schemeClr>
                </a:gs>
                <a:gs pos="100000">
                  <a:schemeClr val="hlink"/>
                </a:gs>
              </a:gsLst>
              <a:lin ang="2700000" scaled="1"/>
            </a:gradFill>
            <a:ln w="25400">
              <a:round/>
              <a:headEnd/>
              <a:tailEnd/>
            </a:ln>
            <a:effectLst/>
            <a:scene3d>
              <a:camera prst="legacyObliqueTopRight"/>
              <a:lightRig rig="legacyFlat3" dir="b"/>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25400" dir="10800000" sy="50000" kx="-2453608" rotWithShape="0">
                      <a:srgbClr val="000000">
                        <a:alpha val="50000"/>
                      </a:srgbClr>
                    </a:outerShdw>
                  </a:effectLst>
                </a14:hiddenEffects>
              </a:ext>
            </a:extLst>
          </p:spPr>
          <p:txBody>
            <a:bodyPr wrap="none" anchor="ctr">
              <a:flatTx/>
            </a:bodyPr>
            <a:lstStyle/>
            <a:p>
              <a:endParaRPr lang="en-US"/>
            </a:p>
          </p:txBody>
        </p:sp>
        <p:sp>
          <p:nvSpPr>
            <p:cNvPr id="45" name="Text Box 15"/>
            <p:cNvSpPr txBox="1">
              <a:spLocks noChangeArrowheads="1"/>
            </p:cNvSpPr>
            <p:nvPr/>
          </p:nvSpPr>
          <p:spPr bwMode="gray">
            <a:xfrm>
              <a:off x="3773" y="2445"/>
              <a:ext cx="1233" cy="1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1450" indent="-171450" eaLnBrk="0" hangingPunct="0">
                <a:buFontTx/>
                <a:buChar char="-"/>
              </a:pPr>
              <a:r>
                <a:rPr lang="en-US" sz="1600" b="1" smtClean="0">
                  <a:solidFill>
                    <a:schemeClr val="bg1"/>
                  </a:solidFill>
                </a:rPr>
                <a:t>Giải quyết vấn đề có độ ưu tiên cao.</a:t>
              </a:r>
              <a:endParaRPr lang="en-US" sz="1600" b="1">
                <a:solidFill>
                  <a:schemeClr val="bg1"/>
                </a:solidFill>
              </a:endParaRPr>
            </a:p>
            <a:p>
              <a:pPr marL="171450" indent="-171450" eaLnBrk="0" hangingPunct="0">
                <a:buFontTx/>
                <a:buChar char="-"/>
              </a:pPr>
              <a:r>
                <a:rPr lang="en-US" sz="1600" b="1" smtClean="0">
                  <a:solidFill>
                    <a:schemeClr val="bg1"/>
                  </a:solidFill>
                </a:rPr>
                <a:t>Mất kiểm soát quá trình.</a:t>
              </a:r>
            </a:p>
            <a:p>
              <a:pPr marL="171450" indent="-171450" eaLnBrk="0" hangingPunct="0">
                <a:buFontTx/>
                <a:buChar char="-"/>
              </a:pPr>
              <a:r>
                <a:rPr lang="en-US" sz="1600" b="1" smtClean="0">
                  <a:solidFill>
                    <a:schemeClr val="bg1"/>
                  </a:solidFill>
                </a:rPr>
                <a:t>Các vấn đề phát sinh có tính nghiêm trọng</a:t>
              </a:r>
            </a:p>
          </p:txBody>
        </p:sp>
        <p:sp>
          <p:nvSpPr>
            <p:cNvPr id="46" name="AutoShape 16"/>
            <p:cNvSpPr>
              <a:spLocks noChangeArrowheads="1"/>
            </p:cNvSpPr>
            <p:nvPr/>
          </p:nvSpPr>
          <p:spPr bwMode="gray">
            <a:xfrm>
              <a:off x="3778" y="2041"/>
              <a:ext cx="1310" cy="228"/>
            </a:xfrm>
            <a:prstGeom prst="roundRect">
              <a:avLst>
                <a:gd name="adj" fmla="val 50000"/>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Text Box 17"/>
            <p:cNvSpPr txBox="1">
              <a:spLocks noChangeArrowheads="1"/>
            </p:cNvSpPr>
            <p:nvPr/>
          </p:nvSpPr>
          <p:spPr bwMode="gray">
            <a:xfrm>
              <a:off x="3735" y="2041"/>
              <a:ext cx="140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b="1" smtClean="0">
                  <a:solidFill>
                    <a:srgbClr val="FFFFFF"/>
                  </a:solidFill>
                </a:rPr>
                <a:t>Sử Dụng Phổ Biến</a:t>
              </a:r>
              <a:endParaRPr lang="en-US" b="1">
                <a:solidFill>
                  <a:srgbClr val="FFFFFF"/>
                </a:solidFill>
              </a:endParaRPr>
            </a:p>
          </p:txBody>
        </p:sp>
      </p:grpSp>
      <p:sp>
        <p:nvSpPr>
          <p:cNvPr id="49" name="AutoShape 24"/>
          <p:cNvSpPr>
            <a:spLocks noChangeArrowheads="1"/>
          </p:cNvSpPr>
          <p:nvPr/>
        </p:nvSpPr>
        <p:spPr bwMode="auto">
          <a:xfrm>
            <a:off x="4343400" y="2514600"/>
            <a:ext cx="457200" cy="381000"/>
          </a:xfrm>
          <a:prstGeom prst="downArrow">
            <a:avLst>
              <a:gd name="adj1" fmla="val 36806"/>
              <a:gd name="adj2" fmla="val 38333"/>
            </a:avLst>
          </a:prstGeom>
          <a:gradFill rotWithShape="1">
            <a:gsLst>
              <a:gs pos="0">
                <a:schemeClr val="accent2">
                  <a:gamma/>
                  <a:tint val="0"/>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 name="Group 18"/>
          <p:cNvGrpSpPr>
            <a:grpSpLocks/>
          </p:cNvGrpSpPr>
          <p:nvPr/>
        </p:nvGrpSpPr>
        <p:grpSpPr bwMode="auto">
          <a:xfrm>
            <a:off x="3119437" y="1524000"/>
            <a:ext cx="3008313" cy="990600"/>
            <a:chOff x="2390" y="1008"/>
            <a:chExt cx="1185" cy="509"/>
          </a:xfrm>
        </p:grpSpPr>
        <p:sp>
          <p:nvSpPr>
            <p:cNvPr id="51" name="Oval 19"/>
            <p:cNvSpPr>
              <a:spLocks noChangeArrowheads="1"/>
            </p:cNvSpPr>
            <p:nvPr/>
          </p:nvSpPr>
          <p:spPr bwMode="gray">
            <a:xfrm>
              <a:off x="2390" y="1008"/>
              <a:ext cx="1185" cy="509"/>
            </a:xfrm>
            <a:prstGeom prst="ellipse">
              <a:avLst/>
            </a:prstGeom>
            <a:gradFill rotWithShape="1">
              <a:gsLst>
                <a:gs pos="0">
                  <a:srgbClr val="FFCC00">
                    <a:gamma/>
                    <a:shade val="46275"/>
                    <a:invGamma/>
                  </a:srgbClr>
                </a:gs>
                <a:gs pos="100000">
                  <a:srgbClr val="FFCC00"/>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52" name="Oval 20"/>
            <p:cNvSpPr>
              <a:spLocks noChangeArrowheads="1"/>
            </p:cNvSpPr>
            <p:nvPr/>
          </p:nvSpPr>
          <p:spPr bwMode="gray">
            <a:xfrm>
              <a:off x="2411" y="1012"/>
              <a:ext cx="1156" cy="496"/>
            </a:xfrm>
            <a:prstGeom prst="ellipse">
              <a:avLst/>
            </a:prstGeom>
            <a:gradFill rotWithShape="1">
              <a:gsLst>
                <a:gs pos="0">
                  <a:srgbClr val="FFCC00">
                    <a:alpha val="0"/>
                  </a:srgbClr>
                </a:gs>
                <a:gs pos="100000">
                  <a:srgbClr val="FFCC00">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53" name="Oval 21"/>
            <p:cNvSpPr>
              <a:spLocks noChangeArrowheads="1"/>
            </p:cNvSpPr>
            <p:nvPr/>
          </p:nvSpPr>
          <p:spPr bwMode="gray">
            <a:xfrm>
              <a:off x="2428" y="1019"/>
              <a:ext cx="1100" cy="463"/>
            </a:xfrm>
            <a:prstGeom prst="ellipse">
              <a:avLst/>
            </a:prstGeom>
            <a:gradFill rotWithShape="1">
              <a:gsLst>
                <a:gs pos="0">
                  <a:srgbClr val="FFCC00">
                    <a:gamma/>
                    <a:shade val="79216"/>
                    <a:invGamma/>
                  </a:srgbClr>
                </a:gs>
                <a:gs pos="100000">
                  <a:srgbClr val="FFCC00">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54" name="Oval 22"/>
            <p:cNvSpPr>
              <a:spLocks noChangeArrowheads="1"/>
            </p:cNvSpPr>
            <p:nvPr/>
          </p:nvSpPr>
          <p:spPr bwMode="gray">
            <a:xfrm>
              <a:off x="2508" y="1034"/>
              <a:ext cx="968" cy="375"/>
            </a:xfrm>
            <a:prstGeom prst="ellipse">
              <a:avLst/>
            </a:prstGeom>
            <a:gradFill rotWithShape="1">
              <a:gsLst>
                <a:gs pos="0">
                  <a:srgbClr val="FFCC00">
                    <a:gamma/>
                    <a:tint val="0"/>
                    <a:invGamma/>
                  </a:srgbClr>
                </a:gs>
                <a:gs pos="100000">
                  <a:srgbClr val="FFCC00">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56" name="Rectangle 5"/>
          <p:cNvSpPr>
            <a:spLocks noChangeArrowheads="1"/>
          </p:cNvSpPr>
          <p:nvPr/>
        </p:nvSpPr>
        <p:spPr bwMode="gray">
          <a:xfrm>
            <a:off x="3902016" y="1778913"/>
            <a:ext cx="1676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
                <a:srgbClr val="1F3F5F"/>
              </a:buClr>
            </a:pPr>
            <a:r>
              <a:rPr lang="en-US" sz="2200" b="1" smtClean="0">
                <a:solidFill>
                  <a:schemeClr val="tx2"/>
                </a:solidFill>
                <a:latin typeface="+mj-lt"/>
              </a:rPr>
              <a:t>8D Là Gì ?</a:t>
            </a:r>
          </a:p>
        </p:txBody>
      </p:sp>
      <p:sp>
        <p:nvSpPr>
          <p:cNvPr id="57" name="Rectangle 5"/>
          <p:cNvSpPr>
            <a:spLocks noChangeArrowheads="1"/>
          </p:cNvSpPr>
          <p:nvPr/>
        </p:nvSpPr>
        <p:spPr bwMode="gray">
          <a:xfrm>
            <a:off x="324844" y="5892225"/>
            <a:ext cx="881915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
                <a:srgbClr val="1F3F5F"/>
              </a:buClr>
            </a:pPr>
            <a:r>
              <a:rPr lang="en-US" sz="1600" b="1" smtClean="0">
                <a:solidFill>
                  <a:schemeClr val="tx2"/>
                </a:solidFill>
                <a:latin typeface="+mj-lt"/>
              </a:rPr>
              <a:t>Hiệu quả của 8D từ thực tế là chúng ta kết hợp được tất cả các khía cạnh quan trọng của vấn về. Các kết quả của một quá trình 8D là báo cáo 8D.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randombar(horizontal)">
                                      <p:cBhvr>
                                        <p:cTn id="34" dur="500"/>
                                        <p:tgtEl>
                                          <p:spTgt spid="4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randombar(horizontal)">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additive="base">
                                        <p:cTn id="63" dur="500" fill="hold"/>
                                        <p:tgtEl>
                                          <p:spTgt spid="57"/>
                                        </p:tgtEl>
                                        <p:attrNameLst>
                                          <p:attrName>ppt_x</p:attrName>
                                        </p:attrNameLst>
                                      </p:cBhvr>
                                      <p:tavLst>
                                        <p:tav tm="0">
                                          <p:val>
                                            <p:strVal val="#ppt_x"/>
                                          </p:val>
                                        </p:tav>
                                        <p:tav tm="100000">
                                          <p:val>
                                            <p:strVal val="#ppt_x"/>
                                          </p:val>
                                        </p:tav>
                                      </p:tavLst>
                                    </p:anim>
                                    <p:anim calcmode="lin" valueType="num">
                                      <p:cBhvr additive="base">
                                        <p:cTn id="6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p:bldP spid="39" grpId="0"/>
      <p:bldP spid="40" grpId="0"/>
      <p:bldP spid="41" grpId="0" animBg="1"/>
      <p:bldP spid="42" grpId="0"/>
      <p:bldP spid="49" grpId="0" animBg="1"/>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03602" y="1026461"/>
            <a:ext cx="5867400" cy="487363"/>
          </a:xfrm>
        </p:spPr>
        <p:txBody>
          <a:bodyPr/>
          <a:lstStyle/>
          <a:p>
            <a:r>
              <a:rPr lang="en-US" sz="2700" smtClean="0"/>
              <a:t>Sơ đồ khối của hành động 8D</a:t>
            </a:r>
            <a:endParaRPr lang="en-US" sz="2700"/>
          </a:p>
        </p:txBody>
      </p:sp>
      <p:sp>
        <p:nvSpPr>
          <p:cNvPr id="71691" name="Text Box 11"/>
          <p:cNvSpPr txBox="1">
            <a:spLocks noChangeArrowheads="1"/>
          </p:cNvSpPr>
          <p:nvPr/>
        </p:nvSpPr>
        <p:spPr bwMode="gray">
          <a:xfrm>
            <a:off x="7359650" y="2017713"/>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b="1">
                <a:solidFill>
                  <a:srgbClr val="FFFFFF"/>
                </a:solidFill>
              </a:rPr>
              <a:t>2005</a:t>
            </a:r>
          </a:p>
        </p:txBody>
      </p:sp>
      <p:sp>
        <p:nvSpPr>
          <p:cNvPr id="21" name="Rectangle 2"/>
          <p:cNvSpPr txBox="1">
            <a:spLocks noChangeArrowheads="1"/>
          </p:cNvSpPr>
          <p:nvPr/>
        </p:nvSpPr>
        <p:spPr bwMode="gray">
          <a:xfrm>
            <a:off x="374649" y="281781"/>
            <a:ext cx="58674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en-US" sz="3600" kern="0" smtClean="0"/>
              <a:t>Hành Động Khắc Phục 8D</a:t>
            </a:r>
            <a:endParaRPr lang="en-US" sz="2000" kern="0"/>
          </a:p>
        </p:txBody>
      </p:sp>
      <p:sp>
        <p:nvSpPr>
          <p:cNvPr id="22" name="Text Box 34"/>
          <p:cNvSpPr txBox="1">
            <a:spLocks noChangeArrowheads="1"/>
          </p:cNvSpPr>
          <p:nvPr/>
        </p:nvSpPr>
        <p:spPr bwMode="auto">
          <a:xfrm>
            <a:off x="4191000" y="706636"/>
            <a:ext cx="48006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a:solidFill>
                  <a:srgbClr val="92D050"/>
                </a:solidFill>
                <a:latin typeface="+mj-lt"/>
              </a:rPr>
              <a:t>“ Không tiết kiệm ánh sáng, chỉ tiết kiệm năng lượng </a:t>
            </a:r>
            <a:r>
              <a:rPr lang="en-US" sz="1400" b="1" smtClean="0">
                <a:solidFill>
                  <a:srgbClr val="92D050"/>
                </a:solidFill>
                <a:latin typeface="+mj-lt"/>
              </a:rPr>
              <a:t>”</a:t>
            </a:r>
            <a:endParaRPr lang="en-US" sz="1400" b="1">
              <a:solidFill>
                <a:srgbClr val="92D050"/>
              </a:solidFill>
              <a:latin typeface="+mj-lt"/>
            </a:endParaRPr>
          </a:p>
        </p:txBody>
      </p:sp>
      <p:sp>
        <p:nvSpPr>
          <p:cNvPr id="23" name="Footer Placeholder 3"/>
          <p:cNvSpPr txBox="1">
            <a:spLocks/>
          </p:cNvSpPr>
          <p:nvPr/>
        </p:nvSpPr>
        <p:spPr bwMode="gray">
          <a:xfrm>
            <a:off x="7239000" y="6384925"/>
            <a:ext cx="1752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smtClean="0">
                <a:latin typeface="+mj-lt"/>
              </a:rPr>
              <a:t>Nhóm KSCL ĐTTĐ</a:t>
            </a:r>
            <a:endParaRPr lang="en-US" sz="1200">
              <a:latin typeface="+mj-lt"/>
            </a:endParaRPr>
          </a:p>
        </p:txBody>
      </p:sp>
      <p:sp>
        <p:nvSpPr>
          <p:cNvPr id="2" name="Rectangle 1"/>
          <p:cNvSpPr/>
          <p:nvPr/>
        </p:nvSpPr>
        <p:spPr>
          <a:xfrm>
            <a:off x="381000" y="1600200"/>
            <a:ext cx="2057400" cy="992259"/>
          </a:xfrm>
          <a:prstGeom prst="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mtClean="0"/>
              <a:t>D0. Lập kế hoạch</a:t>
            </a:r>
            <a:endParaRPr lang="en-US"/>
          </a:p>
        </p:txBody>
      </p:sp>
      <p:sp>
        <p:nvSpPr>
          <p:cNvPr id="35" name="Rectangle 34"/>
          <p:cNvSpPr/>
          <p:nvPr/>
        </p:nvSpPr>
        <p:spPr>
          <a:xfrm>
            <a:off x="381000" y="2819400"/>
            <a:ext cx="2057400" cy="992259"/>
          </a:xfrm>
          <a:prstGeom prst="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mtClean="0"/>
              <a:t>D1. Thành lập nhóm(Team)</a:t>
            </a:r>
            <a:endParaRPr lang="en-US"/>
          </a:p>
        </p:txBody>
      </p:sp>
      <p:sp>
        <p:nvSpPr>
          <p:cNvPr id="36" name="Rectangle 35"/>
          <p:cNvSpPr/>
          <p:nvPr/>
        </p:nvSpPr>
        <p:spPr>
          <a:xfrm>
            <a:off x="381000" y="4038600"/>
            <a:ext cx="2039560" cy="992259"/>
          </a:xfrm>
          <a:prstGeom prst="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mtClean="0"/>
              <a:t>D2. Mô tả vấn đề</a:t>
            </a:r>
            <a:endParaRPr lang="en-US"/>
          </a:p>
        </p:txBody>
      </p:sp>
      <p:sp>
        <p:nvSpPr>
          <p:cNvPr id="37" name="Rectangle 36"/>
          <p:cNvSpPr/>
          <p:nvPr/>
        </p:nvSpPr>
        <p:spPr>
          <a:xfrm>
            <a:off x="403602" y="5257800"/>
            <a:ext cx="2039560" cy="1127125"/>
          </a:xfrm>
          <a:prstGeom prst="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mtClean="0"/>
              <a:t>D3. Các hành động tạm thời ngăn chặn lan rộng của vấn đề</a:t>
            </a:r>
            <a:endParaRPr lang="en-US"/>
          </a:p>
        </p:txBody>
      </p:sp>
      <p:sp>
        <p:nvSpPr>
          <p:cNvPr id="38" name="Rectangle 37"/>
          <p:cNvSpPr/>
          <p:nvPr/>
        </p:nvSpPr>
        <p:spPr>
          <a:xfrm>
            <a:off x="3581400" y="1600200"/>
            <a:ext cx="1828800" cy="992259"/>
          </a:xfrm>
          <a:prstGeom prst="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mtClean="0"/>
              <a:t>D4. Xác định nguyên nhân gốc rễ</a:t>
            </a:r>
            <a:endParaRPr lang="en-US"/>
          </a:p>
        </p:txBody>
      </p:sp>
      <p:sp>
        <p:nvSpPr>
          <p:cNvPr id="39" name="Rectangle 38"/>
          <p:cNvSpPr/>
          <p:nvPr/>
        </p:nvSpPr>
        <p:spPr>
          <a:xfrm>
            <a:off x="6791325" y="1600200"/>
            <a:ext cx="1828800" cy="992259"/>
          </a:xfrm>
          <a:prstGeom prst="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mtClean="0"/>
              <a:t>D5. Xác định hành động khắc phục</a:t>
            </a:r>
            <a:endParaRPr lang="en-US"/>
          </a:p>
        </p:txBody>
      </p:sp>
      <p:sp>
        <p:nvSpPr>
          <p:cNvPr id="40" name="Rectangle 39"/>
          <p:cNvSpPr/>
          <p:nvPr/>
        </p:nvSpPr>
        <p:spPr>
          <a:xfrm>
            <a:off x="6791325" y="2893941"/>
            <a:ext cx="1828800" cy="992259"/>
          </a:xfrm>
          <a:prstGeom prst="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mtClean="0"/>
              <a:t>D6. Thực hiện và kiểm tra hành động</a:t>
            </a:r>
            <a:endParaRPr lang="en-US"/>
          </a:p>
        </p:txBody>
      </p:sp>
      <p:sp>
        <p:nvSpPr>
          <p:cNvPr id="41" name="Rectangle 40"/>
          <p:cNvSpPr/>
          <p:nvPr/>
        </p:nvSpPr>
        <p:spPr>
          <a:xfrm>
            <a:off x="6791325" y="4113141"/>
            <a:ext cx="1828800" cy="992259"/>
          </a:xfrm>
          <a:prstGeom prst="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mtClean="0"/>
              <a:t>D7. Hành động phòng ngừa</a:t>
            </a:r>
            <a:endParaRPr lang="en-US"/>
          </a:p>
        </p:txBody>
      </p:sp>
      <p:sp>
        <p:nvSpPr>
          <p:cNvPr id="42" name="Rectangle 41"/>
          <p:cNvSpPr/>
          <p:nvPr/>
        </p:nvSpPr>
        <p:spPr>
          <a:xfrm>
            <a:off x="6791325" y="5334000"/>
            <a:ext cx="1828800" cy="992259"/>
          </a:xfrm>
          <a:prstGeom prst="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mtClean="0"/>
              <a:t>D8. Xem xét và phê duyệt</a:t>
            </a:r>
            <a:endParaRPr lang="en-US"/>
          </a:p>
        </p:txBody>
      </p:sp>
      <p:sp>
        <p:nvSpPr>
          <p:cNvPr id="43" name="Rectangle 42"/>
          <p:cNvSpPr/>
          <p:nvPr/>
        </p:nvSpPr>
        <p:spPr>
          <a:xfrm>
            <a:off x="3581400" y="2819400"/>
            <a:ext cx="1828800" cy="992259"/>
          </a:xfrm>
          <a:prstGeom prst="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mtClean="0"/>
              <a:t>Biểu đồ nguyên nhân kết quả</a:t>
            </a:r>
            <a:endParaRPr lang="en-US"/>
          </a:p>
        </p:txBody>
      </p:sp>
      <p:sp>
        <p:nvSpPr>
          <p:cNvPr id="3" name="Diamond 2"/>
          <p:cNvSpPr/>
          <p:nvPr/>
        </p:nvSpPr>
        <p:spPr>
          <a:xfrm>
            <a:off x="3581400" y="4115340"/>
            <a:ext cx="1828800" cy="990060"/>
          </a:xfrm>
          <a:prstGeom prst="diamond">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ectangle 44"/>
          <p:cNvSpPr/>
          <p:nvPr/>
        </p:nvSpPr>
        <p:spPr>
          <a:xfrm>
            <a:off x="3581400" y="5392666"/>
            <a:ext cx="1828800" cy="992259"/>
          </a:xfrm>
          <a:prstGeom prst="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mtClean="0"/>
              <a:t>Từ Biểu đồ nguyên nhân kết quả</a:t>
            </a:r>
            <a:endParaRPr lang="en-US"/>
          </a:p>
        </p:txBody>
      </p:sp>
      <p:sp>
        <p:nvSpPr>
          <p:cNvPr id="4" name="TextBox 3"/>
          <p:cNvSpPr txBox="1"/>
          <p:nvPr/>
        </p:nvSpPr>
        <p:spPr>
          <a:xfrm>
            <a:off x="3733800" y="4416219"/>
            <a:ext cx="1622801" cy="369332"/>
          </a:xfrm>
          <a:prstGeom prst="rect">
            <a:avLst/>
          </a:prstGeom>
          <a:noFill/>
        </p:spPr>
        <p:txBody>
          <a:bodyPr wrap="square" rtlCol="0">
            <a:spAutoFit/>
          </a:bodyPr>
          <a:lstStyle/>
          <a:p>
            <a:r>
              <a:rPr lang="en-US" smtClean="0"/>
              <a:t>Câu hỏi 5Why</a:t>
            </a:r>
            <a:endParaRPr lang="en-US"/>
          </a:p>
        </p:txBody>
      </p:sp>
      <p:cxnSp>
        <p:nvCxnSpPr>
          <p:cNvPr id="6" name="Straight Arrow Connector 5"/>
          <p:cNvCxnSpPr>
            <a:stCxn id="2" idx="2"/>
            <a:endCxn id="35" idx="0"/>
          </p:cNvCxnSpPr>
          <p:nvPr/>
        </p:nvCxnSpPr>
        <p:spPr>
          <a:xfrm>
            <a:off x="1409700" y="2592459"/>
            <a:ext cx="0" cy="22694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5" idx="2"/>
            <a:endCxn id="36" idx="0"/>
          </p:cNvCxnSpPr>
          <p:nvPr/>
        </p:nvCxnSpPr>
        <p:spPr>
          <a:xfrm flipH="1">
            <a:off x="1400780" y="3811659"/>
            <a:ext cx="8920" cy="22694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6" idx="2"/>
            <a:endCxn id="37" idx="0"/>
          </p:cNvCxnSpPr>
          <p:nvPr/>
        </p:nvCxnSpPr>
        <p:spPr>
          <a:xfrm>
            <a:off x="1400780" y="5030859"/>
            <a:ext cx="22602" cy="22694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37" idx="3"/>
            <a:endCxn id="38" idx="1"/>
          </p:cNvCxnSpPr>
          <p:nvPr/>
        </p:nvCxnSpPr>
        <p:spPr>
          <a:xfrm flipV="1">
            <a:off x="2443162" y="2096330"/>
            <a:ext cx="1138238" cy="3725033"/>
          </a:xfrm>
          <a:prstGeom prst="bentConnector3">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8" idx="2"/>
            <a:endCxn id="43" idx="0"/>
          </p:cNvCxnSpPr>
          <p:nvPr/>
        </p:nvCxnSpPr>
        <p:spPr>
          <a:xfrm>
            <a:off x="4495800" y="2592459"/>
            <a:ext cx="0" cy="22694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3" idx="2"/>
            <a:endCxn id="3" idx="0"/>
          </p:cNvCxnSpPr>
          <p:nvPr/>
        </p:nvCxnSpPr>
        <p:spPr>
          <a:xfrm>
            <a:off x="4495800" y="3811659"/>
            <a:ext cx="0" cy="30368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3" idx="2"/>
            <a:endCxn id="45" idx="0"/>
          </p:cNvCxnSpPr>
          <p:nvPr/>
        </p:nvCxnSpPr>
        <p:spPr>
          <a:xfrm>
            <a:off x="4495800" y="5105400"/>
            <a:ext cx="0" cy="28726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3" idx="1"/>
          </p:cNvCxnSpPr>
          <p:nvPr/>
        </p:nvCxnSpPr>
        <p:spPr>
          <a:xfrm rot="10800000" flipH="1">
            <a:off x="3581400" y="2670970"/>
            <a:ext cx="937002" cy="1939400"/>
          </a:xfrm>
          <a:prstGeom prst="bentConnector4">
            <a:avLst>
              <a:gd name="adj1" fmla="val -24397"/>
              <a:gd name="adj2" fmla="val 100334"/>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1684" name="Elbow Connector 71683"/>
          <p:cNvCxnSpPr>
            <a:stCxn id="45" idx="3"/>
            <a:endCxn id="39" idx="1"/>
          </p:cNvCxnSpPr>
          <p:nvPr/>
        </p:nvCxnSpPr>
        <p:spPr>
          <a:xfrm flipV="1">
            <a:off x="5410200" y="2096330"/>
            <a:ext cx="1381125" cy="3792466"/>
          </a:xfrm>
          <a:prstGeom prst="bentConnector3">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1686" name="Straight Arrow Connector 71685"/>
          <p:cNvCxnSpPr>
            <a:stCxn id="39" idx="2"/>
            <a:endCxn id="40" idx="0"/>
          </p:cNvCxnSpPr>
          <p:nvPr/>
        </p:nvCxnSpPr>
        <p:spPr>
          <a:xfrm>
            <a:off x="7705725" y="2592459"/>
            <a:ext cx="0" cy="30148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1688" name="Straight Arrow Connector 71687"/>
          <p:cNvCxnSpPr>
            <a:stCxn id="40" idx="2"/>
            <a:endCxn id="41" idx="0"/>
          </p:cNvCxnSpPr>
          <p:nvPr/>
        </p:nvCxnSpPr>
        <p:spPr>
          <a:xfrm>
            <a:off x="7705725" y="3886200"/>
            <a:ext cx="0" cy="22694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1690" name="Straight Arrow Connector 71689"/>
          <p:cNvCxnSpPr>
            <a:stCxn id="41" idx="2"/>
            <a:endCxn id="42" idx="0"/>
          </p:cNvCxnSpPr>
          <p:nvPr/>
        </p:nvCxnSpPr>
        <p:spPr>
          <a:xfrm>
            <a:off x="7705725" y="5105400"/>
            <a:ext cx="0" cy="22860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71692" name="Rectangle 71691"/>
          <p:cNvSpPr/>
          <p:nvPr/>
        </p:nvSpPr>
        <p:spPr>
          <a:xfrm>
            <a:off x="3200400" y="1525873"/>
            <a:ext cx="2676525" cy="4951128"/>
          </a:xfrm>
          <a:prstGeom prst="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noChangeArrowheads="1"/>
          </p:cNvSpPr>
          <p:nvPr>
            <p:ph type="title"/>
          </p:nvPr>
        </p:nvSpPr>
        <p:spPr>
          <a:xfrm>
            <a:off x="403602" y="1026461"/>
            <a:ext cx="6149598" cy="487363"/>
          </a:xfrm>
        </p:spPr>
        <p:txBody>
          <a:bodyPr/>
          <a:lstStyle/>
          <a:p>
            <a:r>
              <a:rPr lang="en-US" sz="2700" smtClean="0"/>
              <a:t>Các bước hành động khắc phục 8D</a:t>
            </a:r>
            <a:endParaRPr lang="en-US" sz="2700"/>
          </a:p>
        </p:txBody>
      </p:sp>
      <p:sp>
        <p:nvSpPr>
          <p:cNvPr id="19" name="Rectangle 2"/>
          <p:cNvSpPr txBox="1">
            <a:spLocks noChangeArrowheads="1"/>
          </p:cNvSpPr>
          <p:nvPr/>
        </p:nvSpPr>
        <p:spPr bwMode="gray">
          <a:xfrm>
            <a:off x="374649" y="281781"/>
            <a:ext cx="58674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en-US" sz="3600" kern="0" smtClean="0"/>
              <a:t>Hành Động Khắc Phục 8D</a:t>
            </a:r>
            <a:endParaRPr lang="en-US" sz="2000" kern="0"/>
          </a:p>
        </p:txBody>
      </p:sp>
      <p:sp>
        <p:nvSpPr>
          <p:cNvPr id="20" name="Text Box 34"/>
          <p:cNvSpPr txBox="1">
            <a:spLocks noChangeArrowheads="1"/>
          </p:cNvSpPr>
          <p:nvPr/>
        </p:nvSpPr>
        <p:spPr bwMode="auto">
          <a:xfrm>
            <a:off x="4191000" y="706636"/>
            <a:ext cx="48006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a:solidFill>
                  <a:srgbClr val="92D050"/>
                </a:solidFill>
                <a:latin typeface="+mj-lt"/>
              </a:rPr>
              <a:t>“ Không tiết kiệm ánh sáng, chỉ tiết kiệm năng lượng </a:t>
            </a:r>
            <a:r>
              <a:rPr lang="en-US" sz="1400" b="1" smtClean="0">
                <a:solidFill>
                  <a:srgbClr val="92D050"/>
                </a:solidFill>
                <a:latin typeface="+mj-lt"/>
              </a:rPr>
              <a:t>”</a:t>
            </a:r>
            <a:endParaRPr lang="en-US" sz="1400" b="1">
              <a:solidFill>
                <a:srgbClr val="92D050"/>
              </a:solidFill>
              <a:latin typeface="+mj-lt"/>
            </a:endParaRPr>
          </a:p>
        </p:txBody>
      </p:sp>
      <p:sp>
        <p:nvSpPr>
          <p:cNvPr id="21" name="Footer Placeholder 3"/>
          <p:cNvSpPr txBox="1">
            <a:spLocks/>
          </p:cNvSpPr>
          <p:nvPr/>
        </p:nvSpPr>
        <p:spPr bwMode="gray">
          <a:xfrm>
            <a:off x="7239000" y="6384925"/>
            <a:ext cx="1752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smtClean="0">
                <a:latin typeface="+mj-lt"/>
              </a:rPr>
              <a:t>Nhóm KSCL ĐTTĐ</a:t>
            </a:r>
            <a:endParaRPr lang="en-US" sz="1200">
              <a:latin typeface="+mj-lt"/>
            </a:endParaRPr>
          </a:p>
        </p:txBody>
      </p:sp>
      <p:graphicFrame>
        <p:nvGraphicFramePr>
          <p:cNvPr id="4" name="Diagram 3"/>
          <p:cNvGraphicFramePr/>
          <p:nvPr>
            <p:extLst>
              <p:ext uri="{D42A27DB-BD31-4B8C-83A1-F6EECF244321}">
                <p14:modId xmlns:p14="http://schemas.microsoft.com/office/powerpoint/2010/main" val="801879854"/>
              </p:ext>
            </p:extLst>
          </p:nvPr>
        </p:nvGraphicFramePr>
        <p:xfrm>
          <a:off x="1600200" y="1905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151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03602" y="1026461"/>
            <a:ext cx="6149598" cy="487363"/>
          </a:xfrm>
        </p:spPr>
        <p:txBody>
          <a:bodyPr/>
          <a:lstStyle/>
          <a:p>
            <a:r>
              <a:rPr lang="en-US" sz="2700" smtClean="0"/>
              <a:t>Các bước hành động khắc phục 8D</a:t>
            </a:r>
            <a:endParaRPr lang="en-US" sz="2700"/>
          </a:p>
        </p:txBody>
      </p:sp>
      <p:sp>
        <p:nvSpPr>
          <p:cNvPr id="21" name="Rectangle 2"/>
          <p:cNvSpPr txBox="1">
            <a:spLocks noChangeArrowheads="1"/>
          </p:cNvSpPr>
          <p:nvPr/>
        </p:nvSpPr>
        <p:spPr bwMode="gray">
          <a:xfrm>
            <a:off x="374649" y="281781"/>
            <a:ext cx="58674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en-US" sz="3600" kern="0" smtClean="0"/>
              <a:t>Hành Động Khắc Phục 8D</a:t>
            </a:r>
            <a:endParaRPr lang="en-US" sz="2000" kern="0"/>
          </a:p>
        </p:txBody>
      </p:sp>
      <p:sp>
        <p:nvSpPr>
          <p:cNvPr id="22" name="Text Box 34"/>
          <p:cNvSpPr txBox="1">
            <a:spLocks noChangeArrowheads="1"/>
          </p:cNvSpPr>
          <p:nvPr/>
        </p:nvSpPr>
        <p:spPr bwMode="auto">
          <a:xfrm>
            <a:off x="4191000" y="706636"/>
            <a:ext cx="48006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a:solidFill>
                  <a:srgbClr val="92D050"/>
                </a:solidFill>
                <a:latin typeface="+mj-lt"/>
              </a:rPr>
              <a:t>“ Không tiết kiệm ánh sáng, chỉ tiết kiệm năng lượng </a:t>
            </a:r>
            <a:r>
              <a:rPr lang="en-US" sz="1400" b="1" smtClean="0">
                <a:solidFill>
                  <a:srgbClr val="92D050"/>
                </a:solidFill>
                <a:latin typeface="+mj-lt"/>
              </a:rPr>
              <a:t>”</a:t>
            </a:r>
            <a:endParaRPr lang="en-US" sz="1400" b="1">
              <a:solidFill>
                <a:srgbClr val="92D050"/>
              </a:solidFill>
              <a:latin typeface="+mj-lt"/>
            </a:endParaRPr>
          </a:p>
        </p:txBody>
      </p:sp>
      <p:sp>
        <p:nvSpPr>
          <p:cNvPr id="23" name="Footer Placeholder 3"/>
          <p:cNvSpPr txBox="1">
            <a:spLocks/>
          </p:cNvSpPr>
          <p:nvPr/>
        </p:nvSpPr>
        <p:spPr bwMode="gray">
          <a:xfrm>
            <a:off x="7239000" y="6384925"/>
            <a:ext cx="1752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kern="1200">
                <a:solidFill>
                  <a:schemeClr val="tx2"/>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smtClean="0">
                <a:latin typeface="+mj-lt"/>
              </a:rPr>
              <a:t>Nhóm KSCL ĐTTĐ</a:t>
            </a:r>
            <a:endParaRPr lang="en-US" sz="1200">
              <a:latin typeface="+mj-lt"/>
            </a:endParaRPr>
          </a:p>
        </p:txBody>
      </p:sp>
      <p:pic>
        <p:nvPicPr>
          <p:cNvPr id="4098" name="Picture 2" descr="Kết quả hình ảnh cho t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76" y="3936640"/>
            <a:ext cx="4289424" cy="2481622"/>
          </a:xfrm>
          <a:prstGeom prst="rect">
            <a:avLst/>
          </a:prstGeom>
          <a:noFill/>
          <a:extLst>
            <a:ext uri="{909E8E84-426E-40DD-AFC4-6F175D3DCCD1}">
              <a14:hiddenFill xmlns:a14="http://schemas.microsoft.com/office/drawing/2010/main">
                <a:solidFill>
                  <a:srgbClr val="FFFFFF"/>
                </a:solidFill>
              </a14:hiddenFill>
            </a:ext>
          </a:extLst>
        </p:spPr>
      </p:pic>
      <p:sp>
        <p:nvSpPr>
          <p:cNvPr id="34" name="AutoShape 2"/>
          <p:cNvSpPr>
            <a:spLocks noChangeArrowheads="1"/>
          </p:cNvSpPr>
          <p:nvPr/>
        </p:nvSpPr>
        <p:spPr bwMode="gray">
          <a:xfrm>
            <a:off x="1377209" y="1935468"/>
            <a:ext cx="3669248" cy="1574440"/>
          </a:xfrm>
          <a:prstGeom prst="roundRect">
            <a:avLst>
              <a:gd name="adj" fmla="val 10347"/>
            </a:avLst>
          </a:prstGeom>
          <a:solidFill>
            <a:schemeClr val="bg1"/>
          </a:solidFill>
          <a:ln w="19050">
            <a:solidFill>
              <a:schemeClr val="accent1"/>
            </a:solidFill>
            <a:round/>
            <a:headEnd/>
            <a:tailEnd/>
          </a:ln>
          <a:effectLst>
            <a:outerShdw blurRad="50800" dist="38100" dir="2700000" algn="tl" rotWithShape="0">
              <a:prstClr val="black">
                <a:alpha val="40000"/>
              </a:prstClr>
            </a:outerShdw>
          </a:effectLst>
        </p:spPr>
        <p:txBody>
          <a:bodyPr wrap="none" anchor="ctr"/>
          <a:lstStyle/>
          <a:p>
            <a:r>
              <a:rPr lang="en-US" sz="2400" b="1" smtClean="0">
                <a:solidFill>
                  <a:srgbClr val="0070C0"/>
                </a:solidFill>
              </a:rPr>
              <a:t>D1. Thành lập nhóm</a:t>
            </a:r>
          </a:p>
          <a:p>
            <a:r>
              <a:rPr lang="en-US"/>
              <a:t>Thành viên:</a:t>
            </a:r>
          </a:p>
          <a:p>
            <a:pPr marL="285750" indent="-285750">
              <a:buFontTx/>
              <a:buChar char="-"/>
            </a:pPr>
            <a:r>
              <a:rPr lang="en-US"/>
              <a:t>Là người có liên quan</a:t>
            </a:r>
          </a:p>
          <a:p>
            <a:pPr marL="285750" indent="-285750">
              <a:buFontTx/>
              <a:buChar char="-"/>
            </a:pPr>
            <a:r>
              <a:rPr lang="en-US"/>
              <a:t>Có kiến thức xử lý</a:t>
            </a:r>
          </a:p>
          <a:p>
            <a:pPr marL="285750" indent="-285750">
              <a:buFontTx/>
              <a:buChar char="-"/>
            </a:pPr>
            <a:r>
              <a:rPr lang="en-US"/>
              <a:t>Người có trách nhiệm và </a:t>
            </a:r>
            <a:r>
              <a:rPr lang="en-US" smtClean="0"/>
              <a:t>quyền</a:t>
            </a:r>
            <a:endParaRPr lang="en-US"/>
          </a:p>
        </p:txBody>
      </p:sp>
      <p:grpSp>
        <p:nvGrpSpPr>
          <p:cNvPr id="44" name="Group 10"/>
          <p:cNvGrpSpPr>
            <a:grpSpLocks/>
          </p:cNvGrpSpPr>
          <p:nvPr/>
        </p:nvGrpSpPr>
        <p:grpSpPr bwMode="auto">
          <a:xfrm>
            <a:off x="403602" y="1586243"/>
            <a:ext cx="475969" cy="895859"/>
            <a:chOff x="2880" y="1344"/>
            <a:chExt cx="498" cy="1245"/>
          </a:xfrm>
        </p:grpSpPr>
        <p:sp>
          <p:nvSpPr>
            <p:cNvPr id="46" name="Freeform 11"/>
            <p:cNvSpPr>
              <a:spLocks/>
            </p:cNvSpPr>
            <p:nvPr/>
          </p:nvSpPr>
          <p:spPr bwMode="gray">
            <a:xfrm>
              <a:off x="3001" y="1344"/>
              <a:ext cx="233" cy="254"/>
            </a:xfrm>
            <a:custGeom>
              <a:avLst/>
              <a:gdLst>
                <a:gd name="T0" fmla="*/ 133 w 267"/>
                <a:gd name="T1" fmla="*/ 0 h 292"/>
                <a:gd name="T2" fmla="*/ 161 w 267"/>
                <a:gd name="T3" fmla="*/ 3 h 292"/>
                <a:gd name="T4" fmla="*/ 186 w 267"/>
                <a:gd name="T5" fmla="*/ 12 h 292"/>
                <a:gd name="T6" fmla="*/ 209 w 267"/>
                <a:gd name="T7" fmla="*/ 25 h 292"/>
                <a:gd name="T8" fmla="*/ 228 w 267"/>
                <a:gd name="T9" fmla="*/ 42 h 292"/>
                <a:gd name="T10" fmla="*/ 245 w 267"/>
                <a:gd name="T11" fmla="*/ 64 h 292"/>
                <a:gd name="T12" fmla="*/ 257 w 267"/>
                <a:gd name="T13" fmla="*/ 88 h 292"/>
                <a:gd name="T14" fmla="*/ 265 w 267"/>
                <a:gd name="T15" fmla="*/ 116 h 292"/>
                <a:gd name="T16" fmla="*/ 267 w 267"/>
                <a:gd name="T17" fmla="*/ 146 h 292"/>
                <a:gd name="T18" fmla="*/ 265 w 267"/>
                <a:gd name="T19" fmla="*/ 175 h 292"/>
                <a:gd name="T20" fmla="*/ 257 w 267"/>
                <a:gd name="T21" fmla="*/ 203 h 292"/>
                <a:gd name="T22" fmla="*/ 245 w 267"/>
                <a:gd name="T23" fmla="*/ 227 h 292"/>
                <a:gd name="T24" fmla="*/ 228 w 267"/>
                <a:gd name="T25" fmla="*/ 249 h 292"/>
                <a:gd name="T26" fmla="*/ 209 w 267"/>
                <a:gd name="T27" fmla="*/ 267 h 292"/>
                <a:gd name="T28" fmla="*/ 186 w 267"/>
                <a:gd name="T29" fmla="*/ 281 h 292"/>
                <a:gd name="T30" fmla="*/ 161 w 267"/>
                <a:gd name="T31" fmla="*/ 289 h 292"/>
                <a:gd name="T32" fmla="*/ 133 w 267"/>
                <a:gd name="T33" fmla="*/ 292 h 292"/>
                <a:gd name="T34" fmla="*/ 103 w 267"/>
                <a:gd name="T35" fmla="*/ 288 h 292"/>
                <a:gd name="T36" fmla="*/ 75 w 267"/>
                <a:gd name="T37" fmla="*/ 277 h 292"/>
                <a:gd name="T38" fmla="*/ 51 w 267"/>
                <a:gd name="T39" fmla="*/ 260 h 292"/>
                <a:gd name="T40" fmla="*/ 29 w 267"/>
                <a:gd name="T41" fmla="*/ 237 h 292"/>
                <a:gd name="T42" fmla="*/ 13 w 267"/>
                <a:gd name="T43" fmla="*/ 210 h 292"/>
                <a:gd name="T44" fmla="*/ 4 w 267"/>
                <a:gd name="T45" fmla="*/ 178 h 292"/>
                <a:gd name="T46" fmla="*/ 0 w 267"/>
                <a:gd name="T47" fmla="*/ 146 h 292"/>
                <a:gd name="T48" fmla="*/ 4 w 267"/>
                <a:gd name="T49" fmla="*/ 113 h 292"/>
                <a:gd name="T50" fmla="*/ 13 w 267"/>
                <a:gd name="T51" fmla="*/ 81 h 292"/>
                <a:gd name="T52" fmla="*/ 29 w 267"/>
                <a:gd name="T53" fmla="*/ 54 h 292"/>
                <a:gd name="T54" fmla="*/ 51 w 267"/>
                <a:gd name="T55" fmla="*/ 32 h 292"/>
                <a:gd name="T56" fmla="*/ 75 w 267"/>
                <a:gd name="T57" fmla="*/ 14 h 292"/>
                <a:gd name="T58" fmla="*/ 103 w 267"/>
                <a:gd name="T59" fmla="*/ 3 h 292"/>
                <a:gd name="T60" fmla="*/ 133 w 267"/>
                <a:gd name="T6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chemeClr val="accent1"/>
            </a:solidFill>
            <a:ln>
              <a:noFill/>
            </a:ln>
            <a:effectLst/>
            <a:extLst>
              <a:ext uri="{91240B29-F687-4F45-9708-019B960494DF}">
                <a14:hiddenLine xmlns:a14="http://schemas.microsoft.com/office/drawing/2010/main" w="0">
                  <a:solidFill>
                    <a:srgbClr val="F7F161"/>
                  </a:solidFill>
                  <a:prstDash val="solid"/>
                  <a:round/>
                  <a:headEnd/>
                  <a:tailEnd/>
                </a14:hiddenLine>
              </a:ext>
              <a:ext uri="{AF507438-7753-43E0-B8FC-AC1667EBCBE1}">
                <a14:hiddenEffects xmlns:a14="http://schemas.microsoft.com/office/drawing/2010/main">
                  <a:effectLst>
                    <a:outerShdw dist="91581" dir="3378596" algn="ctr" rotWithShape="0">
                      <a:srgbClr val="000000">
                        <a:alpha val="50000"/>
                      </a:srgbClr>
                    </a:outerShdw>
                  </a:effectLst>
                </a14:hiddenEffects>
              </a:ext>
            </a:extLst>
          </p:spPr>
          <p:txBody>
            <a:bodyPr/>
            <a:lstStyle/>
            <a:p>
              <a:endParaRPr lang="en-US"/>
            </a:p>
          </p:txBody>
        </p:sp>
        <p:sp>
          <p:nvSpPr>
            <p:cNvPr id="47" name="Freeform 12"/>
            <p:cNvSpPr>
              <a:spLocks/>
            </p:cNvSpPr>
            <p:nvPr/>
          </p:nvSpPr>
          <p:spPr bwMode="gray">
            <a:xfrm>
              <a:off x="2880" y="1625"/>
              <a:ext cx="498" cy="964"/>
            </a:xfrm>
            <a:custGeom>
              <a:avLst/>
              <a:gdLst>
                <a:gd name="T0" fmla="*/ 72 w 573"/>
                <a:gd name="T1" fmla="*/ 5 h 1111"/>
                <a:gd name="T2" fmla="*/ 30 w 573"/>
                <a:gd name="T3" fmla="*/ 32 h 1111"/>
                <a:gd name="T4" fmla="*/ 4 w 573"/>
                <a:gd name="T5" fmla="*/ 75 h 1111"/>
                <a:gd name="T6" fmla="*/ 0 w 573"/>
                <a:gd name="T7" fmla="*/ 509 h 1111"/>
                <a:gd name="T8" fmla="*/ 1 w 573"/>
                <a:gd name="T9" fmla="*/ 516 h 1111"/>
                <a:gd name="T10" fmla="*/ 9 w 573"/>
                <a:gd name="T11" fmla="*/ 533 h 1111"/>
                <a:gd name="T12" fmla="*/ 26 w 573"/>
                <a:gd name="T13" fmla="*/ 550 h 1111"/>
                <a:gd name="T14" fmla="*/ 56 w 573"/>
                <a:gd name="T15" fmla="*/ 557 h 1111"/>
                <a:gd name="T16" fmla="*/ 84 w 573"/>
                <a:gd name="T17" fmla="*/ 551 h 1111"/>
                <a:gd name="T18" fmla="*/ 100 w 573"/>
                <a:gd name="T19" fmla="*/ 534 h 1111"/>
                <a:gd name="T20" fmla="*/ 106 w 573"/>
                <a:gd name="T21" fmla="*/ 516 h 1111"/>
                <a:gd name="T22" fmla="*/ 108 w 573"/>
                <a:gd name="T23" fmla="*/ 503 h 1111"/>
                <a:gd name="T24" fmla="*/ 108 w 573"/>
                <a:gd name="T25" fmla="*/ 166 h 1111"/>
                <a:gd name="T26" fmla="*/ 135 w 573"/>
                <a:gd name="T27" fmla="*/ 1066 h 1111"/>
                <a:gd name="T28" fmla="*/ 138 w 573"/>
                <a:gd name="T29" fmla="*/ 1073 h 1111"/>
                <a:gd name="T30" fmla="*/ 151 w 573"/>
                <a:gd name="T31" fmla="*/ 1089 h 1111"/>
                <a:gd name="T32" fmla="*/ 174 w 573"/>
                <a:gd name="T33" fmla="*/ 1105 h 1111"/>
                <a:gd name="T34" fmla="*/ 199 w 573"/>
                <a:gd name="T35" fmla="*/ 1111 h 1111"/>
                <a:gd name="T36" fmla="*/ 227 w 573"/>
                <a:gd name="T37" fmla="*/ 1110 h 1111"/>
                <a:gd name="T38" fmla="*/ 255 w 573"/>
                <a:gd name="T39" fmla="*/ 1097 h 1111"/>
                <a:gd name="T40" fmla="*/ 272 w 573"/>
                <a:gd name="T41" fmla="*/ 1080 h 1111"/>
                <a:gd name="T42" fmla="*/ 278 w 573"/>
                <a:gd name="T43" fmla="*/ 1068 h 1111"/>
                <a:gd name="T44" fmla="*/ 279 w 573"/>
                <a:gd name="T45" fmla="*/ 499 h 1111"/>
                <a:gd name="T46" fmla="*/ 302 w 573"/>
                <a:gd name="T47" fmla="*/ 503 h 1111"/>
                <a:gd name="T48" fmla="*/ 302 w 573"/>
                <a:gd name="T49" fmla="*/ 534 h 1111"/>
                <a:gd name="T50" fmla="*/ 304 w 573"/>
                <a:gd name="T51" fmla="*/ 590 h 1111"/>
                <a:gd name="T52" fmla="*/ 304 w 573"/>
                <a:gd name="T53" fmla="*/ 664 h 1111"/>
                <a:gd name="T54" fmla="*/ 304 w 573"/>
                <a:gd name="T55" fmla="*/ 750 h 1111"/>
                <a:gd name="T56" fmla="*/ 304 w 573"/>
                <a:gd name="T57" fmla="*/ 838 h 1111"/>
                <a:gd name="T58" fmla="*/ 305 w 573"/>
                <a:gd name="T59" fmla="*/ 926 h 1111"/>
                <a:gd name="T60" fmla="*/ 305 w 573"/>
                <a:gd name="T61" fmla="*/ 1004 h 1111"/>
                <a:gd name="T62" fmla="*/ 305 w 573"/>
                <a:gd name="T63" fmla="*/ 1066 h 1111"/>
                <a:gd name="T64" fmla="*/ 306 w 573"/>
                <a:gd name="T65" fmla="*/ 1073 h 1111"/>
                <a:gd name="T66" fmla="*/ 315 w 573"/>
                <a:gd name="T67" fmla="*/ 1088 h 1111"/>
                <a:gd name="T68" fmla="*/ 335 w 573"/>
                <a:gd name="T69" fmla="*/ 1103 h 1111"/>
                <a:gd name="T70" fmla="*/ 372 w 573"/>
                <a:gd name="T71" fmla="*/ 1111 h 1111"/>
                <a:gd name="T72" fmla="*/ 408 w 573"/>
                <a:gd name="T73" fmla="*/ 1103 h 1111"/>
                <a:gd name="T74" fmla="*/ 429 w 573"/>
                <a:gd name="T75" fmla="*/ 1089 h 1111"/>
                <a:gd name="T76" fmla="*/ 437 w 573"/>
                <a:gd name="T77" fmla="*/ 1073 h 1111"/>
                <a:gd name="T78" fmla="*/ 438 w 573"/>
                <a:gd name="T79" fmla="*/ 1067 h 1111"/>
                <a:gd name="T80" fmla="*/ 466 w 573"/>
                <a:gd name="T81" fmla="*/ 166 h 1111"/>
                <a:gd name="T82" fmla="*/ 468 w 573"/>
                <a:gd name="T83" fmla="*/ 503 h 1111"/>
                <a:gd name="T84" fmla="*/ 472 w 573"/>
                <a:gd name="T85" fmla="*/ 517 h 1111"/>
                <a:gd name="T86" fmla="*/ 483 w 573"/>
                <a:gd name="T87" fmla="*/ 537 h 1111"/>
                <a:gd name="T88" fmla="*/ 505 w 573"/>
                <a:gd name="T89" fmla="*/ 551 h 1111"/>
                <a:gd name="T90" fmla="*/ 536 w 573"/>
                <a:gd name="T91" fmla="*/ 551 h 1111"/>
                <a:gd name="T92" fmla="*/ 557 w 573"/>
                <a:gd name="T93" fmla="*/ 537 h 1111"/>
                <a:gd name="T94" fmla="*/ 570 w 573"/>
                <a:gd name="T95" fmla="*/ 517 h 1111"/>
                <a:gd name="T96" fmla="*/ 573 w 573"/>
                <a:gd name="T97" fmla="*/ 508 h 1111"/>
                <a:gd name="T98" fmla="*/ 572 w 573"/>
                <a:gd name="T99" fmla="*/ 68 h 1111"/>
                <a:gd name="T100" fmla="*/ 546 w 573"/>
                <a:gd name="T101" fmla="*/ 28 h 1111"/>
                <a:gd name="T102" fmla="*/ 506 w 573"/>
                <a:gd name="T103" fmla="*/ 4 h 1111"/>
                <a:gd name="T104" fmla="*/ 94 w 573"/>
                <a:gd name="T105"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chemeClr val="accent1"/>
            </a:solidFill>
            <a:ln>
              <a:noFill/>
            </a:ln>
            <a:effectLst/>
            <a:extLst>
              <a:ext uri="{91240B29-F687-4F45-9708-019B960494DF}">
                <a14:hiddenLine xmlns:a14="http://schemas.microsoft.com/office/drawing/2010/main" w="0">
                  <a:solidFill>
                    <a:srgbClr val="F7F161"/>
                  </a:solidFill>
                  <a:prstDash val="solid"/>
                  <a:round/>
                  <a:headEnd/>
                  <a:tailEnd/>
                </a14:hiddenLine>
              </a:ext>
              <a:ext uri="{AF507438-7753-43E0-B8FC-AC1667EBCBE1}">
                <a14:hiddenEffects xmlns:a14="http://schemas.microsoft.com/office/drawing/2010/main">
                  <a:effectLst>
                    <a:outerShdw dist="91581" dir="3378596" algn="ctr" rotWithShape="0">
                      <a:srgbClr val="000000">
                        <a:alpha val="50000"/>
                      </a:srgbClr>
                    </a:outerShdw>
                  </a:effectLst>
                </a14:hiddenEffects>
              </a:ext>
            </a:extLst>
          </p:spPr>
          <p:txBody>
            <a:bodyPr/>
            <a:lstStyle/>
            <a:p>
              <a:endParaRPr lang="en-US"/>
            </a:p>
          </p:txBody>
        </p:sp>
      </p:grpSp>
      <p:grpSp>
        <p:nvGrpSpPr>
          <p:cNvPr id="54" name="Group 10"/>
          <p:cNvGrpSpPr>
            <a:grpSpLocks/>
          </p:cNvGrpSpPr>
          <p:nvPr/>
        </p:nvGrpSpPr>
        <p:grpSpPr bwMode="auto">
          <a:xfrm>
            <a:off x="741941" y="1586243"/>
            <a:ext cx="475969" cy="895859"/>
            <a:chOff x="2880" y="1344"/>
            <a:chExt cx="498" cy="1245"/>
          </a:xfrm>
          <a:solidFill>
            <a:schemeClr val="accent2">
              <a:lumMod val="60000"/>
              <a:lumOff val="40000"/>
            </a:schemeClr>
          </a:solidFill>
        </p:grpSpPr>
        <p:sp>
          <p:nvSpPr>
            <p:cNvPr id="55" name="Freeform 11"/>
            <p:cNvSpPr>
              <a:spLocks/>
            </p:cNvSpPr>
            <p:nvPr/>
          </p:nvSpPr>
          <p:spPr bwMode="gray">
            <a:xfrm>
              <a:off x="3001" y="1344"/>
              <a:ext cx="233" cy="254"/>
            </a:xfrm>
            <a:custGeom>
              <a:avLst/>
              <a:gdLst>
                <a:gd name="T0" fmla="*/ 133 w 267"/>
                <a:gd name="T1" fmla="*/ 0 h 292"/>
                <a:gd name="T2" fmla="*/ 161 w 267"/>
                <a:gd name="T3" fmla="*/ 3 h 292"/>
                <a:gd name="T4" fmla="*/ 186 w 267"/>
                <a:gd name="T5" fmla="*/ 12 h 292"/>
                <a:gd name="T6" fmla="*/ 209 w 267"/>
                <a:gd name="T7" fmla="*/ 25 h 292"/>
                <a:gd name="T8" fmla="*/ 228 w 267"/>
                <a:gd name="T9" fmla="*/ 42 h 292"/>
                <a:gd name="T10" fmla="*/ 245 w 267"/>
                <a:gd name="T11" fmla="*/ 64 h 292"/>
                <a:gd name="T12" fmla="*/ 257 w 267"/>
                <a:gd name="T13" fmla="*/ 88 h 292"/>
                <a:gd name="T14" fmla="*/ 265 w 267"/>
                <a:gd name="T15" fmla="*/ 116 h 292"/>
                <a:gd name="T16" fmla="*/ 267 w 267"/>
                <a:gd name="T17" fmla="*/ 146 h 292"/>
                <a:gd name="T18" fmla="*/ 265 w 267"/>
                <a:gd name="T19" fmla="*/ 175 h 292"/>
                <a:gd name="T20" fmla="*/ 257 w 267"/>
                <a:gd name="T21" fmla="*/ 203 h 292"/>
                <a:gd name="T22" fmla="*/ 245 w 267"/>
                <a:gd name="T23" fmla="*/ 227 h 292"/>
                <a:gd name="T24" fmla="*/ 228 w 267"/>
                <a:gd name="T25" fmla="*/ 249 h 292"/>
                <a:gd name="T26" fmla="*/ 209 w 267"/>
                <a:gd name="T27" fmla="*/ 267 h 292"/>
                <a:gd name="T28" fmla="*/ 186 w 267"/>
                <a:gd name="T29" fmla="*/ 281 h 292"/>
                <a:gd name="T30" fmla="*/ 161 w 267"/>
                <a:gd name="T31" fmla="*/ 289 h 292"/>
                <a:gd name="T32" fmla="*/ 133 w 267"/>
                <a:gd name="T33" fmla="*/ 292 h 292"/>
                <a:gd name="T34" fmla="*/ 103 w 267"/>
                <a:gd name="T35" fmla="*/ 288 h 292"/>
                <a:gd name="T36" fmla="*/ 75 w 267"/>
                <a:gd name="T37" fmla="*/ 277 h 292"/>
                <a:gd name="T38" fmla="*/ 51 w 267"/>
                <a:gd name="T39" fmla="*/ 260 h 292"/>
                <a:gd name="T40" fmla="*/ 29 w 267"/>
                <a:gd name="T41" fmla="*/ 237 h 292"/>
                <a:gd name="T42" fmla="*/ 13 w 267"/>
                <a:gd name="T43" fmla="*/ 210 h 292"/>
                <a:gd name="T44" fmla="*/ 4 w 267"/>
                <a:gd name="T45" fmla="*/ 178 h 292"/>
                <a:gd name="T46" fmla="*/ 0 w 267"/>
                <a:gd name="T47" fmla="*/ 146 h 292"/>
                <a:gd name="T48" fmla="*/ 4 w 267"/>
                <a:gd name="T49" fmla="*/ 113 h 292"/>
                <a:gd name="T50" fmla="*/ 13 w 267"/>
                <a:gd name="T51" fmla="*/ 81 h 292"/>
                <a:gd name="T52" fmla="*/ 29 w 267"/>
                <a:gd name="T53" fmla="*/ 54 h 292"/>
                <a:gd name="T54" fmla="*/ 51 w 267"/>
                <a:gd name="T55" fmla="*/ 32 h 292"/>
                <a:gd name="T56" fmla="*/ 75 w 267"/>
                <a:gd name="T57" fmla="*/ 14 h 292"/>
                <a:gd name="T58" fmla="*/ 103 w 267"/>
                <a:gd name="T59" fmla="*/ 3 h 292"/>
                <a:gd name="T60" fmla="*/ 133 w 267"/>
                <a:gd name="T6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grpFill/>
            <a:ln>
              <a:noFill/>
            </a:ln>
            <a:effectLst/>
            <a:extLst>
              <a:ext uri="{91240B29-F687-4F45-9708-019B960494DF}">
                <a14:hiddenLine xmlns:a14="http://schemas.microsoft.com/office/drawing/2010/main" w="0">
                  <a:solidFill>
                    <a:srgbClr val="F7F161"/>
                  </a:solidFill>
                  <a:prstDash val="solid"/>
                  <a:round/>
                  <a:headEnd/>
                  <a:tailEnd/>
                </a14:hiddenLine>
              </a:ext>
              <a:ext uri="{AF507438-7753-43E0-B8FC-AC1667EBCBE1}">
                <a14:hiddenEffects xmlns:a14="http://schemas.microsoft.com/office/drawing/2010/main">
                  <a:effectLst>
                    <a:outerShdw dist="91581" dir="3378596" algn="ctr" rotWithShape="0">
                      <a:srgbClr val="000000">
                        <a:alpha val="50000"/>
                      </a:srgbClr>
                    </a:outerShdw>
                  </a:effectLst>
                </a14:hiddenEffects>
              </a:ext>
            </a:extLst>
          </p:spPr>
          <p:txBody>
            <a:bodyPr/>
            <a:lstStyle/>
            <a:p>
              <a:endParaRPr lang="en-US"/>
            </a:p>
          </p:txBody>
        </p:sp>
        <p:sp>
          <p:nvSpPr>
            <p:cNvPr id="56" name="Freeform 12"/>
            <p:cNvSpPr>
              <a:spLocks/>
            </p:cNvSpPr>
            <p:nvPr/>
          </p:nvSpPr>
          <p:spPr bwMode="gray">
            <a:xfrm>
              <a:off x="2880" y="1625"/>
              <a:ext cx="498" cy="964"/>
            </a:xfrm>
            <a:custGeom>
              <a:avLst/>
              <a:gdLst>
                <a:gd name="T0" fmla="*/ 72 w 573"/>
                <a:gd name="T1" fmla="*/ 5 h 1111"/>
                <a:gd name="T2" fmla="*/ 30 w 573"/>
                <a:gd name="T3" fmla="*/ 32 h 1111"/>
                <a:gd name="T4" fmla="*/ 4 w 573"/>
                <a:gd name="T5" fmla="*/ 75 h 1111"/>
                <a:gd name="T6" fmla="*/ 0 w 573"/>
                <a:gd name="T7" fmla="*/ 509 h 1111"/>
                <a:gd name="T8" fmla="*/ 1 w 573"/>
                <a:gd name="T9" fmla="*/ 516 h 1111"/>
                <a:gd name="T10" fmla="*/ 9 w 573"/>
                <a:gd name="T11" fmla="*/ 533 h 1111"/>
                <a:gd name="T12" fmla="*/ 26 w 573"/>
                <a:gd name="T13" fmla="*/ 550 h 1111"/>
                <a:gd name="T14" fmla="*/ 56 w 573"/>
                <a:gd name="T15" fmla="*/ 557 h 1111"/>
                <a:gd name="T16" fmla="*/ 84 w 573"/>
                <a:gd name="T17" fmla="*/ 551 h 1111"/>
                <a:gd name="T18" fmla="*/ 100 w 573"/>
                <a:gd name="T19" fmla="*/ 534 h 1111"/>
                <a:gd name="T20" fmla="*/ 106 w 573"/>
                <a:gd name="T21" fmla="*/ 516 h 1111"/>
                <a:gd name="T22" fmla="*/ 108 w 573"/>
                <a:gd name="T23" fmla="*/ 503 h 1111"/>
                <a:gd name="T24" fmla="*/ 108 w 573"/>
                <a:gd name="T25" fmla="*/ 166 h 1111"/>
                <a:gd name="T26" fmla="*/ 135 w 573"/>
                <a:gd name="T27" fmla="*/ 1066 h 1111"/>
                <a:gd name="T28" fmla="*/ 138 w 573"/>
                <a:gd name="T29" fmla="*/ 1073 h 1111"/>
                <a:gd name="T30" fmla="*/ 151 w 573"/>
                <a:gd name="T31" fmla="*/ 1089 h 1111"/>
                <a:gd name="T32" fmla="*/ 174 w 573"/>
                <a:gd name="T33" fmla="*/ 1105 h 1111"/>
                <a:gd name="T34" fmla="*/ 199 w 573"/>
                <a:gd name="T35" fmla="*/ 1111 h 1111"/>
                <a:gd name="T36" fmla="*/ 227 w 573"/>
                <a:gd name="T37" fmla="*/ 1110 h 1111"/>
                <a:gd name="T38" fmla="*/ 255 w 573"/>
                <a:gd name="T39" fmla="*/ 1097 h 1111"/>
                <a:gd name="T40" fmla="*/ 272 w 573"/>
                <a:gd name="T41" fmla="*/ 1080 h 1111"/>
                <a:gd name="T42" fmla="*/ 278 w 573"/>
                <a:gd name="T43" fmla="*/ 1068 h 1111"/>
                <a:gd name="T44" fmla="*/ 279 w 573"/>
                <a:gd name="T45" fmla="*/ 499 h 1111"/>
                <a:gd name="T46" fmla="*/ 302 w 573"/>
                <a:gd name="T47" fmla="*/ 503 h 1111"/>
                <a:gd name="T48" fmla="*/ 302 w 573"/>
                <a:gd name="T49" fmla="*/ 534 h 1111"/>
                <a:gd name="T50" fmla="*/ 304 w 573"/>
                <a:gd name="T51" fmla="*/ 590 h 1111"/>
                <a:gd name="T52" fmla="*/ 304 w 573"/>
                <a:gd name="T53" fmla="*/ 664 h 1111"/>
                <a:gd name="T54" fmla="*/ 304 w 573"/>
                <a:gd name="T55" fmla="*/ 750 h 1111"/>
                <a:gd name="T56" fmla="*/ 304 w 573"/>
                <a:gd name="T57" fmla="*/ 838 h 1111"/>
                <a:gd name="T58" fmla="*/ 305 w 573"/>
                <a:gd name="T59" fmla="*/ 926 h 1111"/>
                <a:gd name="T60" fmla="*/ 305 w 573"/>
                <a:gd name="T61" fmla="*/ 1004 h 1111"/>
                <a:gd name="T62" fmla="*/ 305 w 573"/>
                <a:gd name="T63" fmla="*/ 1066 h 1111"/>
                <a:gd name="T64" fmla="*/ 306 w 573"/>
                <a:gd name="T65" fmla="*/ 1073 h 1111"/>
                <a:gd name="T66" fmla="*/ 315 w 573"/>
                <a:gd name="T67" fmla="*/ 1088 h 1111"/>
                <a:gd name="T68" fmla="*/ 335 w 573"/>
                <a:gd name="T69" fmla="*/ 1103 h 1111"/>
                <a:gd name="T70" fmla="*/ 372 w 573"/>
                <a:gd name="T71" fmla="*/ 1111 h 1111"/>
                <a:gd name="T72" fmla="*/ 408 w 573"/>
                <a:gd name="T73" fmla="*/ 1103 h 1111"/>
                <a:gd name="T74" fmla="*/ 429 w 573"/>
                <a:gd name="T75" fmla="*/ 1089 h 1111"/>
                <a:gd name="T76" fmla="*/ 437 w 573"/>
                <a:gd name="T77" fmla="*/ 1073 h 1111"/>
                <a:gd name="T78" fmla="*/ 438 w 573"/>
                <a:gd name="T79" fmla="*/ 1067 h 1111"/>
                <a:gd name="T80" fmla="*/ 466 w 573"/>
                <a:gd name="T81" fmla="*/ 166 h 1111"/>
                <a:gd name="T82" fmla="*/ 468 w 573"/>
                <a:gd name="T83" fmla="*/ 503 h 1111"/>
                <a:gd name="T84" fmla="*/ 472 w 573"/>
                <a:gd name="T85" fmla="*/ 517 h 1111"/>
                <a:gd name="T86" fmla="*/ 483 w 573"/>
                <a:gd name="T87" fmla="*/ 537 h 1111"/>
                <a:gd name="T88" fmla="*/ 505 w 573"/>
                <a:gd name="T89" fmla="*/ 551 h 1111"/>
                <a:gd name="T90" fmla="*/ 536 w 573"/>
                <a:gd name="T91" fmla="*/ 551 h 1111"/>
                <a:gd name="T92" fmla="*/ 557 w 573"/>
                <a:gd name="T93" fmla="*/ 537 h 1111"/>
                <a:gd name="T94" fmla="*/ 570 w 573"/>
                <a:gd name="T95" fmla="*/ 517 h 1111"/>
                <a:gd name="T96" fmla="*/ 573 w 573"/>
                <a:gd name="T97" fmla="*/ 508 h 1111"/>
                <a:gd name="T98" fmla="*/ 572 w 573"/>
                <a:gd name="T99" fmla="*/ 68 h 1111"/>
                <a:gd name="T100" fmla="*/ 546 w 573"/>
                <a:gd name="T101" fmla="*/ 28 h 1111"/>
                <a:gd name="T102" fmla="*/ 506 w 573"/>
                <a:gd name="T103" fmla="*/ 4 h 1111"/>
                <a:gd name="T104" fmla="*/ 94 w 573"/>
                <a:gd name="T105"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grpFill/>
            <a:ln>
              <a:noFill/>
            </a:ln>
            <a:effectLst/>
            <a:extLst>
              <a:ext uri="{91240B29-F687-4F45-9708-019B960494DF}">
                <a14:hiddenLine xmlns:a14="http://schemas.microsoft.com/office/drawing/2010/main" w="0">
                  <a:solidFill>
                    <a:srgbClr val="F7F161"/>
                  </a:solidFill>
                  <a:prstDash val="solid"/>
                  <a:round/>
                  <a:headEnd/>
                  <a:tailEnd/>
                </a14:hiddenLine>
              </a:ext>
              <a:ext uri="{AF507438-7753-43E0-B8FC-AC1667EBCBE1}">
                <a14:hiddenEffects xmlns:a14="http://schemas.microsoft.com/office/drawing/2010/main">
                  <a:effectLst>
                    <a:outerShdw dist="91581" dir="3378596" algn="ctr" rotWithShape="0">
                      <a:srgbClr val="000000">
                        <a:alpha val="50000"/>
                      </a:srgbClr>
                    </a:outerShdw>
                  </a:effectLst>
                </a14:hiddenEffects>
              </a:ext>
            </a:extLst>
          </p:spPr>
          <p:txBody>
            <a:bodyPr/>
            <a:lstStyle/>
            <a:p>
              <a:endParaRPr lang="en-US"/>
            </a:p>
          </p:txBody>
        </p:sp>
      </p:grpSp>
      <p:grpSp>
        <p:nvGrpSpPr>
          <p:cNvPr id="57" name="Group 10"/>
          <p:cNvGrpSpPr>
            <a:grpSpLocks/>
          </p:cNvGrpSpPr>
          <p:nvPr/>
        </p:nvGrpSpPr>
        <p:grpSpPr bwMode="auto">
          <a:xfrm>
            <a:off x="1029484" y="1600200"/>
            <a:ext cx="475969" cy="895859"/>
            <a:chOff x="2880" y="1344"/>
            <a:chExt cx="498" cy="1245"/>
          </a:xfrm>
          <a:solidFill>
            <a:srgbClr val="92D050"/>
          </a:solidFill>
        </p:grpSpPr>
        <p:sp>
          <p:nvSpPr>
            <p:cNvPr id="58" name="Freeform 11"/>
            <p:cNvSpPr>
              <a:spLocks/>
            </p:cNvSpPr>
            <p:nvPr/>
          </p:nvSpPr>
          <p:spPr bwMode="gray">
            <a:xfrm>
              <a:off x="3001" y="1344"/>
              <a:ext cx="233" cy="254"/>
            </a:xfrm>
            <a:custGeom>
              <a:avLst/>
              <a:gdLst>
                <a:gd name="T0" fmla="*/ 133 w 267"/>
                <a:gd name="T1" fmla="*/ 0 h 292"/>
                <a:gd name="T2" fmla="*/ 161 w 267"/>
                <a:gd name="T3" fmla="*/ 3 h 292"/>
                <a:gd name="T4" fmla="*/ 186 w 267"/>
                <a:gd name="T5" fmla="*/ 12 h 292"/>
                <a:gd name="T6" fmla="*/ 209 w 267"/>
                <a:gd name="T7" fmla="*/ 25 h 292"/>
                <a:gd name="T8" fmla="*/ 228 w 267"/>
                <a:gd name="T9" fmla="*/ 42 h 292"/>
                <a:gd name="T10" fmla="*/ 245 w 267"/>
                <a:gd name="T11" fmla="*/ 64 h 292"/>
                <a:gd name="T12" fmla="*/ 257 w 267"/>
                <a:gd name="T13" fmla="*/ 88 h 292"/>
                <a:gd name="T14" fmla="*/ 265 w 267"/>
                <a:gd name="T15" fmla="*/ 116 h 292"/>
                <a:gd name="T16" fmla="*/ 267 w 267"/>
                <a:gd name="T17" fmla="*/ 146 h 292"/>
                <a:gd name="T18" fmla="*/ 265 w 267"/>
                <a:gd name="T19" fmla="*/ 175 h 292"/>
                <a:gd name="T20" fmla="*/ 257 w 267"/>
                <a:gd name="T21" fmla="*/ 203 h 292"/>
                <a:gd name="T22" fmla="*/ 245 w 267"/>
                <a:gd name="T23" fmla="*/ 227 h 292"/>
                <a:gd name="T24" fmla="*/ 228 w 267"/>
                <a:gd name="T25" fmla="*/ 249 h 292"/>
                <a:gd name="T26" fmla="*/ 209 w 267"/>
                <a:gd name="T27" fmla="*/ 267 h 292"/>
                <a:gd name="T28" fmla="*/ 186 w 267"/>
                <a:gd name="T29" fmla="*/ 281 h 292"/>
                <a:gd name="T30" fmla="*/ 161 w 267"/>
                <a:gd name="T31" fmla="*/ 289 h 292"/>
                <a:gd name="T32" fmla="*/ 133 w 267"/>
                <a:gd name="T33" fmla="*/ 292 h 292"/>
                <a:gd name="T34" fmla="*/ 103 w 267"/>
                <a:gd name="T35" fmla="*/ 288 h 292"/>
                <a:gd name="T36" fmla="*/ 75 w 267"/>
                <a:gd name="T37" fmla="*/ 277 h 292"/>
                <a:gd name="T38" fmla="*/ 51 w 267"/>
                <a:gd name="T39" fmla="*/ 260 h 292"/>
                <a:gd name="T40" fmla="*/ 29 w 267"/>
                <a:gd name="T41" fmla="*/ 237 h 292"/>
                <a:gd name="T42" fmla="*/ 13 w 267"/>
                <a:gd name="T43" fmla="*/ 210 h 292"/>
                <a:gd name="T44" fmla="*/ 4 w 267"/>
                <a:gd name="T45" fmla="*/ 178 h 292"/>
                <a:gd name="T46" fmla="*/ 0 w 267"/>
                <a:gd name="T47" fmla="*/ 146 h 292"/>
                <a:gd name="T48" fmla="*/ 4 w 267"/>
                <a:gd name="T49" fmla="*/ 113 h 292"/>
                <a:gd name="T50" fmla="*/ 13 w 267"/>
                <a:gd name="T51" fmla="*/ 81 h 292"/>
                <a:gd name="T52" fmla="*/ 29 w 267"/>
                <a:gd name="T53" fmla="*/ 54 h 292"/>
                <a:gd name="T54" fmla="*/ 51 w 267"/>
                <a:gd name="T55" fmla="*/ 32 h 292"/>
                <a:gd name="T56" fmla="*/ 75 w 267"/>
                <a:gd name="T57" fmla="*/ 14 h 292"/>
                <a:gd name="T58" fmla="*/ 103 w 267"/>
                <a:gd name="T59" fmla="*/ 3 h 292"/>
                <a:gd name="T60" fmla="*/ 133 w 267"/>
                <a:gd name="T6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grpFill/>
            <a:ln>
              <a:noFill/>
            </a:ln>
            <a:effectLst/>
            <a:extLst>
              <a:ext uri="{91240B29-F687-4F45-9708-019B960494DF}">
                <a14:hiddenLine xmlns:a14="http://schemas.microsoft.com/office/drawing/2010/main" w="0">
                  <a:solidFill>
                    <a:srgbClr val="F7F161"/>
                  </a:solidFill>
                  <a:prstDash val="solid"/>
                  <a:round/>
                  <a:headEnd/>
                  <a:tailEnd/>
                </a14:hiddenLine>
              </a:ext>
              <a:ext uri="{AF507438-7753-43E0-B8FC-AC1667EBCBE1}">
                <a14:hiddenEffects xmlns:a14="http://schemas.microsoft.com/office/drawing/2010/main">
                  <a:effectLst>
                    <a:outerShdw dist="91581" dir="3378596" algn="ctr" rotWithShape="0">
                      <a:srgbClr val="000000">
                        <a:alpha val="50000"/>
                      </a:srgbClr>
                    </a:outerShdw>
                  </a:effectLst>
                </a14:hiddenEffects>
              </a:ext>
            </a:extLst>
          </p:spPr>
          <p:txBody>
            <a:bodyPr/>
            <a:lstStyle/>
            <a:p>
              <a:endParaRPr lang="en-US"/>
            </a:p>
          </p:txBody>
        </p:sp>
        <p:sp>
          <p:nvSpPr>
            <p:cNvPr id="59" name="Freeform 12"/>
            <p:cNvSpPr>
              <a:spLocks/>
            </p:cNvSpPr>
            <p:nvPr/>
          </p:nvSpPr>
          <p:spPr bwMode="gray">
            <a:xfrm>
              <a:off x="2880" y="1625"/>
              <a:ext cx="498" cy="964"/>
            </a:xfrm>
            <a:custGeom>
              <a:avLst/>
              <a:gdLst>
                <a:gd name="T0" fmla="*/ 72 w 573"/>
                <a:gd name="T1" fmla="*/ 5 h 1111"/>
                <a:gd name="T2" fmla="*/ 30 w 573"/>
                <a:gd name="T3" fmla="*/ 32 h 1111"/>
                <a:gd name="T4" fmla="*/ 4 w 573"/>
                <a:gd name="T5" fmla="*/ 75 h 1111"/>
                <a:gd name="T6" fmla="*/ 0 w 573"/>
                <a:gd name="T7" fmla="*/ 509 h 1111"/>
                <a:gd name="T8" fmla="*/ 1 w 573"/>
                <a:gd name="T9" fmla="*/ 516 h 1111"/>
                <a:gd name="T10" fmla="*/ 9 w 573"/>
                <a:gd name="T11" fmla="*/ 533 h 1111"/>
                <a:gd name="T12" fmla="*/ 26 w 573"/>
                <a:gd name="T13" fmla="*/ 550 h 1111"/>
                <a:gd name="T14" fmla="*/ 56 w 573"/>
                <a:gd name="T15" fmla="*/ 557 h 1111"/>
                <a:gd name="T16" fmla="*/ 84 w 573"/>
                <a:gd name="T17" fmla="*/ 551 h 1111"/>
                <a:gd name="T18" fmla="*/ 100 w 573"/>
                <a:gd name="T19" fmla="*/ 534 h 1111"/>
                <a:gd name="T20" fmla="*/ 106 w 573"/>
                <a:gd name="T21" fmla="*/ 516 h 1111"/>
                <a:gd name="T22" fmla="*/ 108 w 573"/>
                <a:gd name="T23" fmla="*/ 503 h 1111"/>
                <a:gd name="T24" fmla="*/ 108 w 573"/>
                <a:gd name="T25" fmla="*/ 166 h 1111"/>
                <a:gd name="T26" fmla="*/ 135 w 573"/>
                <a:gd name="T27" fmla="*/ 1066 h 1111"/>
                <a:gd name="T28" fmla="*/ 138 w 573"/>
                <a:gd name="T29" fmla="*/ 1073 h 1111"/>
                <a:gd name="T30" fmla="*/ 151 w 573"/>
                <a:gd name="T31" fmla="*/ 1089 h 1111"/>
                <a:gd name="T32" fmla="*/ 174 w 573"/>
                <a:gd name="T33" fmla="*/ 1105 h 1111"/>
                <a:gd name="T34" fmla="*/ 199 w 573"/>
                <a:gd name="T35" fmla="*/ 1111 h 1111"/>
                <a:gd name="T36" fmla="*/ 227 w 573"/>
                <a:gd name="T37" fmla="*/ 1110 h 1111"/>
                <a:gd name="T38" fmla="*/ 255 w 573"/>
                <a:gd name="T39" fmla="*/ 1097 h 1111"/>
                <a:gd name="T40" fmla="*/ 272 w 573"/>
                <a:gd name="T41" fmla="*/ 1080 h 1111"/>
                <a:gd name="T42" fmla="*/ 278 w 573"/>
                <a:gd name="T43" fmla="*/ 1068 h 1111"/>
                <a:gd name="T44" fmla="*/ 279 w 573"/>
                <a:gd name="T45" fmla="*/ 499 h 1111"/>
                <a:gd name="T46" fmla="*/ 302 w 573"/>
                <a:gd name="T47" fmla="*/ 503 h 1111"/>
                <a:gd name="T48" fmla="*/ 302 w 573"/>
                <a:gd name="T49" fmla="*/ 534 h 1111"/>
                <a:gd name="T50" fmla="*/ 304 w 573"/>
                <a:gd name="T51" fmla="*/ 590 h 1111"/>
                <a:gd name="T52" fmla="*/ 304 w 573"/>
                <a:gd name="T53" fmla="*/ 664 h 1111"/>
                <a:gd name="T54" fmla="*/ 304 w 573"/>
                <a:gd name="T55" fmla="*/ 750 h 1111"/>
                <a:gd name="T56" fmla="*/ 304 w 573"/>
                <a:gd name="T57" fmla="*/ 838 h 1111"/>
                <a:gd name="T58" fmla="*/ 305 w 573"/>
                <a:gd name="T59" fmla="*/ 926 h 1111"/>
                <a:gd name="T60" fmla="*/ 305 w 573"/>
                <a:gd name="T61" fmla="*/ 1004 h 1111"/>
                <a:gd name="T62" fmla="*/ 305 w 573"/>
                <a:gd name="T63" fmla="*/ 1066 h 1111"/>
                <a:gd name="T64" fmla="*/ 306 w 573"/>
                <a:gd name="T65" fmla="*/ 1073 h 1111"/>
                <a:gd name="T66" fmla="*/ 315 w 573"/>
                <a:gd name="T67" fmla="*/ 1088 h 1111"/>
                <a:gd name="T68" fmla="*/ 335 w 573"/>
                <a:gd name="T69" fmla="*/ 1103 h 1111"/>
                <a:gd name="T70" fmla="*/ 372 w 573"/>
                <a:gd name="T71" fmla="*/ 1111 h 1111"/>
                <a:gd name="T72" fmla="*/ 408 w 573"/>
                <a:gd name="T73" fmla="*/ 1103 h 1111"/>
                <a:gd name="T74" fmla="*/ 429 w 573"/>
                <a:gd name="T75" fmla="*/ 1089 h 1111"/>
                <a:gd name="T76" fmla="*/ 437 w 573"/>
                <a:gd name="T77" fmla="*/ 1073 h 1111"/>
                <a:gd name="T78" fmla="*/ 438 w 573"/>
                <a:gd name="T79" fmla="*/ 1067 h 1111"/>
                <a:gd name="T80" fmla="*/ 466 w 573"/>
                <a:gd name="T81" fmla="*/ 166 h 1111"/>
                <a:gd name="T82" fmla="*/ 468 w 573"/>
                <a:gd name="T83" fmla="*/ 503 h 1111"/>
                <a:gd name="T84" fmla="*/ 472 w 573"/>
                <a:gd name="T85" fmla="*/ 517 h 1111"/>
                <a:gd name="T86" fmla="*/ 483 w 573"/>
                <a:gd name="T87" fmla="*/ 537 h 1111"/>
                <a:gd name="T88" fmla="*/ 505 w 573"/>
                <a:gd name="T89" fmla="*/ 551 h 1111"/>
                <a:gd name="T90" fmla="*/ 536 w 573"/>
                <a:gd name="T91" fmla="*/ 551 h 1111"/>
                <a:gd name="T92" fmla="*/ 557 w 573"/>
                <a:gd name="T93" fmla="*/ 537 h 1111"/>
                <a:gd name="T94" fmla="*/ 570 w 573"/>
                <a:gd name="T95" fmla="*/ 517 h 1111"/>
                <a:gd name="T96" fmla="*/ 573 w 573"/>
                <a:gd name="T97" fmla="*/ 508 h 1111"/>
                <a:gd name="T98" fmla="*/ 572 w 573"/>
                <a:gd name="T99" fmla="*/ 68 h 1111"/>
                <a:gd name="T100" fmla="*/ 546 w 573"/>
                <a:gd name="T101" fmla="*/ 28 h 1111"/>
                <a:gd name="T102" fmla="*/ 506 w 573"/>
                <a:gd name="T103" fmla="*/ 4 h 1111"/>
                <a:gd name="T104" fmla="*/ 94 w 573"/>
                <a:gd name="T105"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grpFill/>
            <a:ln>
              <a:noFill/>
            </a:ln>
            <a:effectLst/>
            <a:extLst>
              <a:ext uri="{91240B29-F687-4F45-9708-019B960494DF}">
                <a14:hiddenLine xmlns:a14="http://schemas.microsoft.com/office/drawing/2010/main" w="0">
                  <a:solidFill>
                    <a:srgbClr val="F7F161"/>
                  </a:solidFill>
                  <a:prstDash val="solid"/>
                  <a:round/>
                  <a:headEnd/>
                  <a:tailEnd/>
                </a14:hiddenLine>
              </a:ext>
              <a:ext uri="{AF507438-7753-43E0-B8FC-AC1667EBCBE1}">
                <a14:hiddenEffects xmlns:a14="http://schemas.microsoft.com/office/drawing/2010/main">
                  <a:effectLst>
                    <a:outerShdw dist="91581" dir="3378596" algn="ctr" rotWithShape="0">
                      <a:srgbClr val="000000">
                        <a:alpha val="50000"/>
                      </a:srgbClr>
                    </a:outerShdw>
                  </a:effectLst>
                </a14:hiddenEffects>
              </a:ext>
            </a:extLst>
          </p:spPr>
          <p:txBody>
            <a:bodyPr/>
            <a:lstStyle/>
            <a:p>
              <a:endParaRPr lang="en-US"/>
            </a:p>
          </p:txBody>
        </p:sp>
      </p:grpSp>
      <p:sp>
        <p:nvSpPr>
          <p:cNvPr id="6" name="Rounded Rectangle 5"/>
          <p:cNvSpPr/>
          <p:nvPr/>
        </p:nvSpPr>
        <p:spPr>
          <a:xfrm>
            <a:off x="5172418" y="1935468"/>
            <a:ext cx="3716543" cy="1574440"/>
          </a:xfrm>
          <a:prstGeom prst="round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mtClean="0"/>
              <a:t>Số lượng lý tưởng nhất là từ 4-6 người.</a:t>
            </a:r>
          </a:p>
          <a:p>
            <a:pPr algn="ctr"/>
            <a:r>
              <a:rPr lang="en-US" smtClean="0"/>
              <a:t>Xác định rõ mục tiêu, vai trò và trách nhiệm của thành viên</a:t>
            </a:r>
          </a:p>
        </p:txBody>
      </p:sp>
    </p:spTree>
    <p:extLst>
      <p:ext uri="{BB962C8B-B14F-4D97-AF65-F5344CB8AC3E}">
        <p14:creationId xmlns:p14="http://schemas.microsoft.com/office/powerpoint/2010/main" val="225625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80">
                                          <p:stCondLst>
                                            <p:cond delay="0"/>
                                          </p:stCondLst>
                                        </p:cTn>
                                        <p:tgtEl>
                                          <p:spTgt spid="4098"/>
                                        </p:tgtEl>
                                      </p:cBhvr>
                                    </p:animEffect>
                                    <p:anim calcmode="lin" valueType="num">
                                      <p:cBhvr>
                                        <p:cTn id="8"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8"/>
                                        </p:tgtEl>
                                      </p:cBhvr>
                                      <p:to x="100000" y="60000"/>
                                    </p:animScale>
                                    <p:animScale>
                                      <p:cBhvr>
                                        <p:cTn id="14" dur="166" decel="50000">
                                          <p:stCondLst>
                                            <p:cond delay="676"/>
                                          </p:stCondLst>
                                        </p:cTn>
                                        <p:tgtEl>
                                          <p:spTgt spid="4098"/>
                                        </p:tgtEl>
                                      </p:cBhvr>
                                      <p:to x="100000" y="100000"/>
                                    </p:animScale>
                                    <p:animScale>
                                      <p:cBhvr>
                                        <p:cTn id="15" dur="26">
                                          <p:stCondLst>
                                            <p:cond delay="1312"/>
                                          </p:stCondLst>
                                        </p:cTn>
                                        <p:tgtEl>
                                          <p:spTgt spid="4098"/>
                                        </p:tgtEl>
                                      </p:cBhvr>
                                      <p:to x="100000" y="80000"/>
                                    </p:animScale>
                                    <p:animScale>
                                      <p:cBhvr>
                                        <p:cTn id="16" dur="166" decel="50000">
                                          <p:stCondLst>
                                            <p:cond delay="1338"/>
                                          </p:stCondLst>
                                        </p:cTn>
                                        <p:tgtEl>
                                          <p:spTgt spid="4098"/>
                                        </p:tgtEl>
                                      </p:cBhvr>
                                      <p:to x="100000" y="100000"/>
                                    </p:animScale>
                                    <p:animScale>
                                      <p:cBhvr>
                                        <p:cTn id="17" dur="26">
                                          <p:stCondLst>
                                            <p:cond delay="1642"/>
                                          </p:stCondLst>
                                        </p:cTn>
                                        <p:tgtEl>
                                          <p:spTgt spid="4098"/>
                                        </p:tgtEl>
                                      </p:cBhvr>
                                      <p:to x="100000" y="90000"/>
                                    </p:animScale>
                                    <p:animScale>
                                      <p:cBhvr>
                                        <p:cTn id="18" dur="166" decel="50000">
                                          <p:stCondLst>
                                            <p:cond delay="1668"/>
                                          </p:stCondLst>
                                        </p:cTn>
                                        <p:tgtEl>
                                          <p:spTgt spid="4098"/>
                                        </p:tgtEl>
                                      </p:cBhvr>
                                      <p:to x="100000" y="100000"/>
                                    </p:animScale>
                                    <p:animScale>
                                      <p:cBhvr>
                                        <p:cTn id="19" dur="26">
                                          <p:stCondLst>
                                            <p:cond delay="1808"/>
                                          </p:stCondLst>
                                        </p:cTn>
                                        <p:tgtEl>
                                          <p:spTgt spid="4098"/>
                                        </p:tgtEl>
                                      </p:cBhvr>
                                      <p:to x="100000" y="95000"/>
                                    </p:animScale>
                                    <p:animScale>
                                      <p:cBhvr>
                                        <p:cTn id="20" dur="166" decel="50000">
                                          <p:stCondLst>
                                            <p:cond delay="1834"/>
                                          </p:stCondLst>
                                        </p:cTn>
                                        <p:tgtEl>
                                          <p:spTgt spid="409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arn(inVertical)">
                                      <p:cBhvr>
                                        <p:cTn id="25" dur="500"/>
                                        <p:tgtEl>
                                          <p:spTgt spid="34"/>
                                        </p:tgtEl>
                                      </p:cBhvr>
                                    </p:animEffect>
                                  </p:childTnLst>
                                </p:cTn>
                              </p:par>
                              <p:par>
                                <p:cTn id="26" presetID="16" presetClass="entr" presetSubtype="21" fill="hold"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barn(inVertical)">
                                      <p:cBhvr>
                                        <p:cTn id="28" dur="500"/>
                                        <p:tgtEl>
                                          <p:spTgt spid="57"/>
                                        </p:tgtEl>
                                      </p:cBhvr>
                                    </p:animEffect>
                                  </p:childTnLst>
                                </p:cTn>
                              </p:par>
                              <p:par>
                                <p:cTn id="29" presetID="16" presetClass="entr" presetSubtype="21"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barn(inVertical)">
                                      <p:cBhvr>
                                        <p:cTn id="31" dur="500"/>
                                        <p:tgtEl>
                                          <p:spTgt spid="54"/>
                                        </p:tgtEl>
                                      </p:cBhvr>
                                    </p:animEffect>
                                  </p:childTnLst>
                                </p:cTn>
                              </p:par>
                              <p:par>
                                <p:cTn id="32" presetID="16" presetClass="entr" presetSubtype="21"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barn(inVertical)">
                                      <p:cBhvr>
                                        <p:cTn id="34" dur="500"/>
                                        <p:tgtEl>
                                          <p:spTgt spid="4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randombar(horizontal)">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 grpId="0" animBg="1"/>
    </p:bldLst>
  </p:timing>
</p:sld>
</file>

<file path=ppt/theme/theme1.xml><?xml version="1.0" encoding="utf-8"?>
<a:theme xmlns:a="http://schemas.openxmlformats.org/drawingml/2006/main" name="201TGp_edu_light_flash">
  <a:themeElements>
    <a:clrScheme name="201Gp_edu_light 1">
      <a:dk1>
        <a:srgbClr val="000000"/>
      </a:dk1>
      <a:lt1>
        <a:srgbClr val="FFFFFF"/>
      </a:lt1>
      <a:dk2>
        <a:srgbClr val="660033"/>
      </a:dk2>
      <a:lt2>
        <a:srgbClr val="C0C0C0"/>
      </a:lt2>
      <a:accent1>
        <a:srgbClr val="0E50A8"/>
      </a:accent1>
      <a:accent2>
        <a:srgbClr val="E3892F"/>
      </a:accent2>
      <a:accent3>
        <a:srgbClr val="FFFFFF"/>
      </a:accent3>
      <a:accent4>
        <a:srgbClr val="000000"/>
      </a:accent4>
      <a:accent5>
        <a:srgbClr val="AAB3D1"/>
      </a:accent5>
      <a:accent6>
        <a:srgbClr val="CE7C2A"/>
      </a:accent6>
      <a:hlink>
        <a:srgbClr val="0099CC"/>
      </a:hlink>
      <a:folHlink>
        <a:srgbClr val="736FC5"/>
      </a:folHlink>
    </a:clrScheme>
    <a:fontScheme name="201Gp_edu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1Gp_edu_light 1">
        <a:dk1>
          <a:srgbClr val="000000"/>
        </a:dk1>
        <a:lt1>
          <a:srgbClr val="FFFFFF"/>
        </a:lt1>
        <a:dk2>
          <a:srgbClr val="660033"/>
        </a:dk2>
        <a:lt2>
          <a:srgbClr val="C0C0C0"/>
        </a:lt2>
        <a:accent1>
          <a:srgbClr val="0E50A8"/>
        </a:accent1>
        <a:accent2>
          <a:srgbClr val="E3892F"/>
        </a:accent2>
        <a:accent3>
          <a:srgbClr val="FFFFFF"/>
        </a:accent3>
        <a:accent4>
          <a:srgbClr val="000000"/>
        </a:accent4>
        <a:accent5>
          <a:srgbClr val="AAB3D1"/>
        </a:accent5>
        <a:accent6>
          <a:srgbClr val="CE7C2A"/>
        </a:accent6>
        <a:hlink>
          <a:srgbClr val="0099CC"/>
        </a:hlink>
        <a:folHlink>
          <a:srgbClr val="736FC5"/>
        </a:folHlink>
      </a:clrScheme>
      <a:clrMap bg1="lt1" tx1="dk1" bg2="lt2" tx2="dk2" accent1="accent1" accent2="accent2" accent3="accent3" accent4="accent4" accent5="accent5" accent6="accent6" hlink="hlink" folHlink="folHlink"/>
    </a:extraClrScheme>
    <a:extraClrScheme>
      <a:clrScheme name="201Gp_edu_light 2">
        <a:dk1>
          <a:srgbClr val="000000"/>
        </a:dk1>
        <a:lt1>
          <a:srgbClr val="FFFFFF"/>
        </a:lt1>
        <a:dk2>
          <a:srgbClr val="003399"/>
        </a:dk2>
        <a:lt2>
          <a:srgbClr val="C0C0C0"/>
        </a:lt2>
        <a:accent1>
          <a:srgbClr val="64B4DC"/>
        </a:accent1>
        <a:accent2>
          <a:srgbClr val="EA4A46"/>
        </a:accent2>
        <a:accent3>
          <a:srgbClr val="FFFFFF"/>
        </a:accent3>
        <a:accent4>
          <a:srgbClr val="000000"/>
        </a:accent4>
        <a:accent5>
          <a:srgbClr val="B8D6EB"/>
        </a:accent5>
        <a:accent6>
          <a:srgbClr val="D4423F"/>
        </a:accent6>
        <a:hlink>
          <a:srgbClr val="441FCD"/>
        </a:hlink>
        <a:folHlink>
          <a:srgbClr val="AAC856"/>
        </a:folHlink>
      </a:clrScheme>
      <a:clrMap bg1="lt1" tx1="dk1" bg2="lt2" tx2="dk2" accent1="accent1" accent2="accent2" accent3="accent3" accent4="accent4" accent5="accent5" accent6="accent6" hlink="hlink" folHlink="folHlink"/>
    </a:extraClrScheme>
    <a:extraClrScheme>
      <a:clrScheme name="201Gp_edu_light 3">
        <a:dk1>
          <a:srgbClr val="000000"/>
        </a:dk1>
        <a:lt1>
          <a:srgbClr val="FFFFFF"/>
        </a:lt1>
        <a:dk2>
          <a:srgbClr val="480048"/>
        </a:dk2>
        <a:lt2>
          <a:srgbClr val="C0C0C0"/>
        </a:lt2>
        <a:accent1>
          <a:srgbClr val="2353D9"/>
        </a:accent1>
        <a:accent2>
          <a:srgbClr val="38A0DA"/>
        </a:accent2>
        <a:accent3>
          <a:srgbClr val="FFFFFF"/>
        </a:accent3>
        <a:accent4>
          <a:srgbClr val="000000"/>
        </a:accent4>
        <a:accent5>
          <a:srgbClr val="ACB3E9"/>
        </a:accent5>
        <a:accent6>
          <a:srgbClr val="3291C5"/>
        </a:accent6>
        <a:hlink>
          <a:srgbClr val="009999"/>
        </a:hlink>
        <a:folHlink>
          <a:srgbClr val="D77A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201TGp_edu_light_flash</Template>
  <TotalTime>1991</TotalTime>
  <Words>2801</Words>
  <Application>Microsoft Office PowerPoint</Application>
  <PresentationFormat>On-screen Show (4:3)</PresentationFormat>
  <Paragraphs>283</Paragraphs>
  <Slides>23</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5" baseType="lpstr">
      <vt:lpstr>MS Mincho</vt:lpstr>
      <vt:lpstr>Arial</vt:lpstr>
      <vt:lpstr>Calibri</vt:lpstr>
      <vt:lpstr>Calibri Light</vt:lpstr>
      <vt:lpstr>Cambria</vt:lpstr>
      <vt:lpstr>Comic Sans MS</vt:lpstr>
      <vt:lpstr>Curlz MT</vt:lpstr>
      <vt:lpstr>Times New Roman</vt:lpstr>
      <vt:lpstr>Verdana</vt:lpstr>
      <vt:lpstr>Wingdings</vt:lpstr>
      <vt:lpstr>201TGp_edu_light_flash</vt:lpstr>
      <vt:lpstr>Image</vt:lpstr>
      <vt:lpstr>CHUYÊN ĐỀ: GIẢI QUYẾT VẤN ĐỀ THEO PHƯƠNG PHÁP 8D &amp; FRACAS</vt:lpstr>
      <vt:lpstr>NỘI DUNG CHUYÊN ĐỀ</vt:lpstr>
      <vt:lpstr>Vấn Đề Là Gì ?</vt:lpstr>
      <vt:lpstr>PowerPoint Presentation</vt:lpstr>
      <vt:lpstr>PowerPoint Presentation</vt:lpstr>
      <vt:lpstr>Hành Động Khắc Phục 8D</vt:lpstr>
      <vt:lpstr>Sơ đồ khối của hành động 8D</vt:lpstr>
      <vt:lpstr>Các bước hành động khắc phục 8D</vt:lpstr>
      <vt:lpstr>Các bước hành động khắc phục 8D</vt:lpstr>
      <vt:lpstr>Các bước hành động khắc phục 8D</vt:lpstr>
      <vt:lpstr>Biểu đồ</vt:lpstr>
      <vt:lpstr>Biểu đồ</vt:lpstr>
      <vt:lpstr>5W+2H</vt:lpstr>
      <vt:lpstr>Các bước hành động khắc phục 8D</vt:lpstr>
      <vt:lpstr>Các bước hành động khắc phục 8D</vt:lpstr>
      <vt:lpstr>Các bước hành động khắc phục 8D</vt:lpstr>
      <vt:lpstr>Các bước hành động khắc phục 8D</vt:lpstr>
      <vt:lpstr>Các bước hành động khắc phục 8D</vt:lpstr>
      <vt:lpstr>Hệ thống báo cáo, phân tích và hành động khắc phục lỗi Fracas</vt:lpstr>
      <vt:lpstr>Các bước phân tích Fracas</vt:lpstr>
      <vt:lpstr>FRACAS và 8D đều là chu trình cải tiến liên tục PDCA</vt:lpstr>
      <vt:lpstr>FRACAS là quy trình để tạo ra báo cáo về lỗi/ sai hỏng/ vấn đề và đưa ra hành động và 8D là công cụ thể hiện quá trình thực hiện Fracas, cũng giống như biểu đồ xương cá, 80/20 là công cụ để thể hiện kết quả của bước MÔ TẢ VẤN ĐỀ trong 8D. Fracas bao trùm 8D. Do đó Fracas được dùng: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Admin</dc:creator>
  <cp:lastModifiedBy>anhntp-qlcl</cp:lastModifiedBy>
  <cp:revision>119</cp:revision>
  <dcterms:created xsi:type="dcterms:W3CDTF">2019-01-02T07:15:32Z</dcterms:created>
  <dcterms:modified xsi:type="dcterms:W3CDTF">2020-03-20T11:10:16Z</dcterms:modified>
</cp:coreProperties>
</file>